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6" r:id="rId2"/>
    <p:sldId id="268" r:id="rId3"/>
    <p:sldId id="267" r:id="rId4"/>
    <p:sldId id="257" r:id="rId5"/>
    <p:sldId id="270" r:id="rId6"/>
    <p:sldId id="274" r:id="rId7"/>
    <p:sldId id="263" r:id="rId8"/>
    <p:sldId id="271" r:id="rId9"/>
    <p:sldId id="269" r:id="rId10"/>
    <p:sldId id="258" r:id="rId11"/>
    <p:sldId id="273" r:id="rId12"/>
    <p:sldId id="259" r:id="rId13"/>
    <p:sldId id="260" r:id="rId14"/>
    <p:sldId id="261" r:id="rId15"/>
    <p:sldId id="262" r:id="rId16"/>
    <p:sldId id="264" r:id="rId17"/>
    <p:sldId id="275" r:id="rId18"/>
    <p:sldId id="265" r:id="rId19"/>
  </p:sldIdLst>
  <p:sldSz cx="9144000" cy="5143500" type="screen16x9"/>
  <p:notesSz cx="9926638" cy="6797675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69" autoAdjust="0"/>
  </p:normalViewPr>
  <p:slideViewPr>
    <p:cSldViewPr snapToGrid="0">
      <p:cViewPr varScale="1">
        <p:scale>
          <a:sx n="84" d="100"/>
          <a:sy n="84" d="100"/>
        </p:scale>
        <p:origin x="96" y="762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5;&#1088;&#1077;&#1079;&#1077;&#1085;&#1090;&#1072;&#1094;&#1080;&#1103;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77;&#1079;&#1077;&#1085;&#1090;&#1072;&#1094;&#1080;&#1103;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21062992125987E-2"/>
          <c:y val="5.1400554097404488E-2"/>
          <c:w val="0.77651290463692013"/>
          <c:h val="0.7761151210265382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Инженерные изыскания</c:v>
                </c:pt>
                <c:pt idx="1">
                  <c:v>Проектирование</c:v>
                </c:pt>
                <c:pt idx="2">
                  <c:v>Строительство</c:v>
                </c:pt>
              </c:strCache>
            </c:strRef>
          </c:cat>
          <c:val>
            <c:numRef>
              <c:f>Лист1!$B$2:$D$2</c:f>
              <c:numCache>
                <c:formatCode>\О\с\н\о\в\н\о\й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E4-4DCA-8DF7-D500159A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704640"/>
        <c:axId val="124706176"/>
        <c:axId val="0"/>
      </c:bar3DChart>
      <c:catAx>
        <c:axId val="12470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4706176"/>
        <c:crosses val="autoZero"/>
        <c:auto val="1"/>
        <c:lblAlgn val="ctr"/>
        <c:lblOffset val="100"/>
        <c:noMultiLvlLbl val="0"/>
      </c:catAx>
      <c:valAx>
        <c:axId val="124706176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crossAx val="124704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6039201678981486E-2"/>
          <c:y val="2.7392435320584937E-2"/>
          <c:w val="0.77651290463692024"/>
          <c:h val="0.776115121026538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cat>
            <c:strRef>
              <c:f>Лист1!$B$1:$D$1</c:f>
              <c:strCache>
                <c:ptCount val="3"/>
                <c:pt idx="0">
                  <c:v>Инженерные изыскания</c:v>
                </c:pt>
                <c:pt idx="1">
                  <c:v>Проектирование</c:v>
                </c:pt>
                <c:pt idx="2">
                  <c:v>Строительство</c:v>
                </c:pt>
              </c:strCache>
            </c:strRef>
          </c:cat>
          <c:val>
            <c:numRef>
              <c:f>Лист1!$B$2:$D$2</c:f>
              <c:numCache>
                <c:formatCode>\О\с\н\о\в\н\о\й</c:formatCode>
                <c:ptCount val="3"/>
                <c:pt idx="0">
                  <c:v>1</c:v>
                </c:pt>
                <c:pt idx="1">
                  <c:v>12</c:v>
                </c:pt>
                <c:pt idx="2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79-4253-A96B-B940C2331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7050112"/>
        <c:axId val="127051648"/>
        <c:axId val="0"/>
      </c:bar3DChart>
      <c:catAx>
        <c:axId val="127050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051648"/>
        <c:crosses val="autoZero"/>
        <c:auto val="1"/>
        <c:lblAlgn val="ctr"/>
        <c:lblOffset val="100"/>
        <c:noMultiLvlLbl val="0"/>
      </c:catAx>
      <c:valAx>
        <c:axId val="127051648"/>
        <c:scaling>
          <c:orientation val="minMax"/>
        </c:scaling>
        <c:delete val="0"/>
        <c:axPos val="l"/>
        <c:majorGridlines/>
        <c:numFmt formatCode="\О\с\н\о\в\н\о\й" sourceLinked="1"/>
        <c:majorTickMark val="out"/>
        <c:minorTickMark val="none"/>
        <c:tickLblPos val="nextTo"/>
        <c:crossAx val="127050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0.42222</cdr:x>
      <cdr:y>0.54253</cdr:y>
    </cdr:from>
    <cdr:to>
      <cdr:x>0.55278</cdr:x>
      <cdr:y>0.65625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30390" y="1488271"/>
          <a:ext cx="596920" cy="311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10%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0.64444</cdr:x>
      <cdr:y>0</cdr:y>
    </cdr:from>
    <cdr:to>
      <cdr:x>0.85139</cdr:x>
      <cdr:y>0.12243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46400" y="0"/>
          <a:ext cx="946150" cy="33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latin typeface="Arial" pitchFamily="34" charset="0"/>
              <a:cs typeface="Arial" pitchFamily="34" charset="0"/>
            </a:rPr>
            <a:t>8</a:t>
          </a:r>
          <a:r>
            <a:rPr lang="ru-RU" sz="1400" dirty="0" smtClean="0">
              <a:latin typeface="Arial" pitchFamily="34" charset="0"/>
              <a:cs typeface="Arial" pitchFamily="34" charset="0"/>
            </a:rPr>
            <a:t>9%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7347E-9AE0-4A38-9846-26E269209299}" type="datetimeFigureOut">
              <a:rPr lang="ru-RU" smtClean="0"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20CAA-F41B-4FE2-B3B2-D2C5A49FC8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593DB-4A90-4830-9416-1B50E4E03CF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ED3AE-83C3-4392-9177-3020FB50AB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58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Инженерно-экологические изыскания – являются обязательным</a:t>
            </a:r>
            <a:r>
              <a:rPr lang="ru-RU" baseline="0" dirty="0" smtClean="0"/>
              <a:t> видом инженерных изысканий для строительства согласно федеральному закону № 384 ФЗ «Технический регламент о безопасности зданий и сооружений», а также Градостроительному кодексу РФ. Результаты инженерно-экологических изысканий на ряду с другими их видами ложатся в основу проектных решений и по сути являются исходным материалом для проектирования. К сожалению, именно результаты инженерно-экологических изысканий, в сравнении с другими видами инженерных изысканий, наиболее часто подвержены фальсификации. Зачастую это связано с тем, что данные о состоянии окружающей среды  возможно оценить только при проведении измерений специальными приборами. И несмотря на то, что некачественные или фальсифицированные результаты инженерно-экологических изысканий могут остаться не замеченными при возведении объектов капитального строительства, со временем не правильная оценка экологической обстановки  приводит к техногенным катастрофам, невозможности эксплуатации объектов и крупным финансовым потерям застройщика. Цель нашего доклада показать значимость отдельных видов работ в составе инженерно-экологических изысканий для принятия оптимальных проектных решений для снижения рисков угрозы здоровью и жизни населения и финансовых потерь застройщика.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58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Яркий</a:t>
            </a:r>
            <a:r>
              <a:rPr lang="ru-RU" baseline="0" dirty="0" smtClean="0"/>
              <a:t> пример - Волоколамск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14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Объект: Реконструкция корпуса № 24 Завода АЗЛК, общей площадью 136 000 м2.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экологическом отчете было сказано, что грунты имеют высокую концентрацию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газометана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Данные грунты непригодны для обратной засыпки и подлежат вывозу, при устройстве конструкций фундамента. Этот факт приводит к удорожанию сметной стоимости.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Важно понимать, что в данном случае это удорожание обоснованно необходимостью предусмотреть при разработке проектной документации мероприятия по дегазации грунтов или их полной замены, в основе этих решений лежат результаты инженерно-экологических изысканий, </a:t>
            </a:r>
            <a:r>
              <a:rPr lang="ru-RU" b="0" i="0" u="none" dirty="0" smtClean="0">
                <a:latin typeface="+mn-lt"/>
              </a:rPr>
              <a:t>инженерно-геологических изысканий,</a:t>
            </a:r>
            <a:r>
              <a:rPr lang="ru-RU" b="0" i="0" u="none" baseline="0" dirty="0" smtClean="0">
                <a:latin typeface="+mn-lt"/>
              </a:rPr>
              <a:t> </a:t>
            </a:r>
            <a:r>
              <a:rPr lang="ru-RU" b="0" i="0" u="none" dirty="0" smtClean="0">
                <a:latin typeface="+mn-lt"/>
              </a:rPr>
              <a:t>инженерно-геодезических изысканий.</a:t>
            </a:r>
            <a:r>
              <a:rPr lang="ru-RU" b="1" i="1" u="none" baseline="0" dirty="0" smtClean="0"/>
              <a:t> 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данные мероприятия не будут предусмотрены, возникает риск неблагоприятных последствий для жизни и здоровья людей. При выявлении данного нарушения контролирующими органами, могут возникнуть препятствия  для сдачи объекта в эксплуатацию, что приведет к огромным финансовым потерям. Если вы обратите внимание на приведенную гистограмму, то без долгих раздумий сделаете вывод, что ущерб, который могут принести фальсифицированные результаты инженерных изысканий несоизмерим с их стоимостью.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18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аналитическом</a:t>
            </a:r>
            <a:r>
              <a:rPr lang="ru-RU" baseline="0" dirty="0" smtClean="0"/>
              <a:t> подходе к результатам инженерно-экологическим изысканиям существует возможность сокращения СЗЗ предприятий, что способствует рациональному землепользованию.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Предупреждение и предотвращение техногенных катастроф;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3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r>
              <a:rPr lang="ru-RU" baseline="0" dirty="0" smtClean="0"/>
              <a:t> наличия зон санитарной охраны подземных и поверхностных источников водоснабжения, также зачастую входит в компетенцию инженера-эколога и является неотъемлемой частью его деятельности, потому как ещё не создан информативный картографический материал с границами зон санитарной охраны ни на федеральном, ни на региональном уровне.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5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Объект: Строительство пожарного ДЕПО на 6 машин по адресу: 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г.Москва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проспект Мира, 91,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промзона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«Северянин».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Площадь земельного участка 1,0 Га, застроена металлическими гаражами в середине 50-х годов прошлого столетия в количестве 450 штук.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основном все гаражи оформлены в собственность и зарегистрированы в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Росреестре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отчете экологических изысканий было указано, что грунты на глубине до 1 метра являются насыпными и загрязненными различными нефтепродуктами.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Проектными решениями верхний слой грунта срезается, вывозится и утилизируется в установленном порядке, что привело к увеличению сметной стоимости.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невыполнение этой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 повлекло бы за собой еще более тяжкие последствия в целом для реализации проекта.</a:t>
            </a:r>
            <a:endParaRPr lang="ru-RU" sz="9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25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Оптимизация графиков строительства;</a:t>
            </a:r>
          </a:p>
          <a:p>
            <a:r>
              <a:rPr lang="ru-RU" dirty="0" smtClean="0"/>
              <a:t>Мероприятия по</a:t>
            </a:r>
            <a:r>
              <a:rPr lang="ru-RU" baseline="0" dirty="0" smtClean="0"/>
              <a:t> охране исчезающих видов флоры и фауны.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79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начала обратимся к статистике,</a:t>
            </a:r>
            <a:r>
              <a:rPr lang="ru-RU" baseline="0" dirty="0" smtClean="0"/>
              <a:t> которая позволит оценить стоимость проведения комплекса инженерных изысканий (ИИ) и инженерно-экологических изысканий в частности. Для этого просим Вас обратить внимание на усредненную гистограмму, по которой мы увидим долю изыскательских работ, включенных в общую сметную стоимость вместе с проектированием и строительством объекта «под ключ».</a:t>
            </a:r>
          </a:p>
          <a:p>
            <a:r>
              <a:rPr lang="ru-RU" baseline="0" dirty="0" smtClean="0"/>
              <a:t>Очевидно, что стоимость инженерно-экологических изысканий ничтожно мала в сравнении с затратами на проектирование и строительство объекта. Рассмотрим на конкретных примерах, какие тяжелые последствия и финансовые потери может повлечь сэкономленный на инженерные изысканиях 1% от сметной стоимости строительства. Стоит подчеркнуть, что в один процент включен полный комплекс ИИ, следовательно стоимость инженерно-экологических изысканий, как правило составляет лишь десятую, а то и сотую часть процента.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33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начала приведем основные виды работ, которые входят в состав инженерно-экологических изысканий, затем остановимся на каждом виде работ более подробно, рассмотрим значение каждого вида работ при принятии проектных решений на примере конкретных объектов, по которым были выполнены инженерные изыскания и проектная документация компанией ООО «СтройСервис», а также при участии организаций партнеров.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6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защиты жилых помещений дома от радона устраивают два рубежа обороны: </a:t>
            </a:r>
          </a:p>
          <a:p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Выполняют </a:t>
            </a:r>
            <a:r>
              <a:rPr lang="ru-RU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газоизоляцию</a:t>
            </a: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ограждающих строительных конструкций, которая препятствует проникновению газа из грунта в помещения. Предусматривают вентиляцию пространства между грунтом и защищаемым помещением. Вентиляция снижает концентрацию вредного газа на границе грунта и помещения, до того, как он сможет проникнуть в помещения дома. Для уменьшения поступления радона в жилые этажи выполняют </a:t>
            </a:r>
            <a:r>
              <a:rPr lang="ru-RU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газоизоляцию</a:t>
            </a: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(герметизацию) строительных конструкций. </a:t>
            </a:r>
            <a:r>
              <a:rPr lang="ru-RU" sz="9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Газоизоляцию</a:t>
            </a:r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обычно совмещают с устройством гидроизоляции подземной и цокольной частей здания. Такое совмещение не вызывает сложностей, так как материалы, используемые для гидроизоляции, обычно являются барьером и для газов.</a:t>
            </a:r>
          </a:p>
          <a:p>
            <a:endParaRPr lang="ru-RU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9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Следовательно, при невыполнении</a:t>
            </a:r>
            <a:r>
              <a:rPr lang="ru-RU" sz="9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фальсификации измерений мы не можем включить в сметную стоимость вышеуказанные проектные решения.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2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55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Преимущество пассивных систем</a:t>
            </a:r>
            <a:r>
              <a:rPr lang="ru-RU" baseline="0" dirty="0" smtClean="0"/>
              <a:t> защиты заключается в том, что они не требуют обслуживания и энергообеспечения. Активная система – всегда включает систему принудительной вентиляции, а следовательно требует определенные энергетические затраты. Рекомендуется использовать комбинированные системы. Мы не будем сейчас подробно останавливаться на технических решениях, предлагаемых уже упомянутым МГСН или в иных источниках. На сегодняшний день нет нормативной документации, которая бы приписывала использовать тот или иной метод </a:t>
            </a:r>
            <a:r>
              <a:rPr lang="ru-RU" baseline="0" dirty="0" err="1" smtClean="0"/>
              <a:t>противорадоновой</a:t>
            </a:r>
            <a:r>
              <a:rPr lang="ru-RU" baseline="0" dirty="0" smtClean="0"/>
              <a:t> защиты. Эти способы определяются проектировщиком, на основе технических характеристик проектируемого сооружения, непосредственных исследований в рамках инженерно-экологических изысканий, с учетом особенностей инженерно-геологических условий на объекте и ряда других факторов. Так или иначе данную проблему можно прогнозировать, только анализируя результаты инженерно-экологических изысканий. Некачественное выполнение или невыполнение этого вида работ может нести в себе угрозу здоровью людей и финансовые риски при невозможности ввода в эксплуатацию объекта капитально строительства.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51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Проектирование </a:t>
            </a:r>
            <a:r>
              <a:rPr lang="ru-RU" dirty="0" err="1" smtClean="0"/>
              <a:t>шумозащитных</a:t>
            </a:r>
            <a:r>
              <a:rPr lang="ru-RU" dirty="0" smtClean="0"/>
              <a:t> экранов;</a:t>
            </a:r>
          </a:p>
          <a:p>
            <a:r>
              <a:rPr lang="ru-RU" dirty="0" smtClean="0"/>
              <a:t>Выработка технических и технологических решений для доведения</a:t>
            </a:r>
            <a:r>
              <a:rPr lang="ru-RU" baseline="0" dirty="0" smtClean="0"/>
              <a:t> соответствия уровня шума нормам.</a:t>
            </a:r>
          </a:p>
          <a:p>
            <a:r>
              <a:rPr lang="ru-RU" baseline="0" dirty="0" smtClean="0"/>
              <a:t>Выполнение предписаний контролирующих органов;</a:t>
            </a:r>
          </a:p>
          <a:p>
            <a:r>
              <a:rPr lang="ru-RU" baseline="0" dirty="0" smtClean="0"/>
              <a:t>Приводим пример количества дополнительных затрат;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9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ED3AE-83C3-4392-9177-3020FB50AB4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83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60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6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85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02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77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46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06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73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2EB0D-DFB1-43FD-B42E-C684B464074B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83123-8D5C-47D0-B427-0D75CDB2F9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1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100" b="1" dirty="0">
                <a:latin typeface="Arial" pitchFamily="34" charset="0"/>
                <a:cs typeface="Arial" pitchFamily="34" charset="0"/>
              </a:rPr>
              <a:t>Влияние некачественно выполненных изысканий на процессы разработки проектной документации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32" y="1178202"/>
            <a:ext cx="4928191" cy="2728620"/>
          </a:xfrm>
        </p:spPr>
      </p:pic>
      <p:sp>
        <p:nvSpPr>
          <p:cNvPr id="5" name="Прямоугольник 4"/>
          <p:cNvSpPr/>
          <p:nvPr/>
        </p:nvSpPr>
        <p:spPr>
          <a:xfrm>
            <a:off x="2591685" y="3984984"/>
            <a:ext cx="4572000" cy="93102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Президент Союза проектировщиков России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Виктор Анатольевич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Новоселов</a:t>
            </a:r>
          </a:p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Генеральный директор ООО «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Стройсервис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Юрий Васильевич </a:t>
            </a:r>
            <a:r>
              <a:rPr lang="ru-RU" b="1" dirty="0" err="1">
                <a:latin typeface="Arial" pitchFamily="34" charset="0"/>
                <a:cs typeface="Arial" pitchFamily="34" charset="0"/>
              </a:rPr>
              <a:t>Игнащенко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973" y="-49713"/>
            <a:ext cx="7886700" cy="994172"/>
          </a:xfrm>
        </p:spPr>
        <p:txBody>
          <a:bodyPr/>
          <a:lstStyle/>
          <a:p>
            <a:r>
              <a:rPr lang="ru-RU" dirty="0" smtClean="0"/>
              <a:t>Газогеохимические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3014" y="837028"/>
            <a:ext cx="4192174" cy="3795695"/>
          </a:xfrm>
        </p:spPr>
        <p:txBody>
          <a:bodyPr/>
          <a:lstStyle/>
          <a:p>
            <a:r>
              <a:rPr lang="ru-RU" dirty="0" smtClean="0"/>
              <a:t>повторное проектирование вентиляции</a:t>
            </a:r>
          </a:p>
          <a:p>
            <a:r>
              <a:rPr lang="ru-RU" dirty="0" smtClean="0"/>
              <a:t>Повышенная </a:t>
            </a:r>
            <a:r>
              <a:rPr lang="ru-RU" dirty="0" err="1" smtClean="0"/>
              <a:t>пожароопасность</a:t>
            </a:r>
            <a:r>
              <a:rPr lang="ru-RU" dirty="0" smtClean="0"/>
              <a:t>, взрывоопасность</a:t>
            </a:r>
          </a:p>
          <a:p>
            <a:r>
              <a:rPr lang="ru-RU" dirty="0" smtClean="0"/>
              <a:t>Угроза жизни и здоровья населения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" y="748577"/>
            <a:ext cx="421327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Реконструкция корпуса № 24 Завода АЗЛК, общей площадью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136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000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кв. метров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9" y="1171459"/>
            <a:ext cx="4359989" cy="3072269"/>
          </a:xfrm>
        </p:spPr>
      </p:pic>
      <p:sp>
        <p:nvSpPr>
          <p:cNvPr id="3" name="Прямоугольник 2"/>
          <p:cNvSpPr/>
          <p:nvPr/>
        </p:nvSpPr>
        <p:spPr>
          <a:xfrm>
            <a:off x="4452425" y="122122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Стоимость инженерных изысканий: </a:t>
            </a:r>
            <a:r>
              <a:rPr lang="ru-RU" dirty="0" smtClean="0"/>
              <a:t>492 000</a:t>
            </a:r>
            <a:endParaRPr lang="ru-RU" dirty="0"/>
          </a:p>
          <a:p>
            <a:r>
              <a:rPr lang="ru-RU" dirty="0"/>
              <a:t>Стоимость проектирования: </a:t>
            </a:r>
            <a:r>
              <a:rPr lang="ru-RU" dirty="0" smtClean="0"/>
              <a:t>71 300 000</a:t>
            </a:r>
            <a:endParaRPr lang="ru-RU" dirty="0"/>
          </a:p>
          <a:p>
            <a:r>
              <a:rPr lang="ru-RU" dirty="0"/>
              <a:t>Стоимость строительства: </a:t>
            </a:r>
            <a:r>
              <a:rPr lang="ru-RU" dirty="0" smtClean="0"/>
              <a:t>2 185 000 </a:t>
            </a:r>
            <a:r>
              <a:rPr lang="ru-RU" dirty="0" smtClean="0"/>
              <a:t>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95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712" y="287912"/>
            <a:ext cx="7886700" cy="994172"/>
          </a:xfrm>
        </p:spPr>
        <p:txBody>
          <a:bodyPr/>
          <a:lstStyle/>
          <a:p>
            <a:r>
              <a:rPr lang="ru-RU" dirty="0" smtClean="0"/>
              <a:t>Санитарно-защитные зоны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132" y="1369219"/>
            <a:ext cx="3500218" cy="3263504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ополнительное проектирование защитных сооружений (по выбросам в атмосферный воздух,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шумозащитным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мероприятиям);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Исключение риска запрета на ввод в эксплуатацию объекта строительства;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Рациональное использование земельных участков;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1174652"/>
            <a:ext cx="4656405" cy="337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Зоны санитарной охраны источников питьевого водоснабжения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7760" y="1369219"/>
            <a:ext cx="3577590" cy="3263504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апрет на ввод в эксплуатацию объекта в случае нахождения в зоне санитарной охраны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6" y="1252024"/>
            <a:ext cx="4259433" cy="31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3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Водоохранные зоны и прибрежно-защитные полосы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5052" y="1541417"/>
            <a:ext cx="4494628" cy="3091305"/>
          </a:xfrm>
        </p:spPr>
        <p:txBody>
          <a:bodyPr/>
          <a:lstStyle/>
          <a:p>
            <a:r>
              <a:rPr lang="ru-RU" dirty="0" smtClean="0"/>
              <a:t>запрет на ввод в эксплуатацию</a:t>
            </a:r>
          </a:p>
          <a:p>
            <a:r>
              <a:rPr lang="ru-RU" dirty="0" smtClean="0"/>
              <a:t>снос по решению суда за счет собственника</a:t>
            </a:r>
          </a:p>
          <a:p>
            <a:pPr marL="0" indent="0">
              <a:buNone/>
            </a:pPr>
            <a:r>
              <a:rPr lang="ru-RU" dirty="0" smtClean="0"/>
              <a:t>Важно: </a:t>
            </a:r>
          </a:p>
          <a:p>
            <a:pPr marL="0" indent="0">
              <a:buNone/>
            </a:pPr>
            <a:r>
              <a:rPr lang="ru-RU" dirty="0" smtClean="0"/>
              <a:t>- тесное взаимодействие с исполнителем инженерно-гидрометеорологических изысканий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6" y="1272833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Отсутствие исследований природных 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4548" y="1369219"/>
            <a:ext cx="4660802" cy="326350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ПРИВОДИТ К 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Непригодности воды для питьевых и хозяйственно-бытовых целей, последует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перепроектирование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систем водоснабжения;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- Непригодность водного объекта в качестве приемника сточных и ливневых вод , последует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перепроектирование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коммуникаций.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" y="1104314"/>
            <a:ext cx="3957712" cy="29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1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Не провели исследования грунтов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988" y="1573201"/>
            <a:ext cx="5146138" cy="1485623"/>
          </a:xfrm>
        </p:spPr>
        <p:txBody>
          <a:bodyPr/>
          <a:lstStyle/>
          <a:p>
            <a:r>
              <a:rPr lang="ru-RU" dirty="0" smtClean="0"/>
              <a:t>неверно определенный класс опасности грунта</a:t>
            </a:r>
          </a:p>
          <a:p>
            <a:r>
              <a:rPr lang="ru-RU" dirty="0" smtClean="0"/>
              <a:t>затраты на рекультивацию грунта</a:t>
            </a:r>
          </a:p>
          <a:p>
            <a:r>
              <a:rPr lang="ru-RU" dirty="0" smtClean="0"/>
              <a:t>затраты на повторное благоустройство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1" y="1055078"/>
            <a:ext cx="3420628" cy="348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4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114220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Строительство пожарного ДЕПО на 6 машин по адресу: 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г.Москва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проспект Мира, 91,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промзона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«Северянин».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7" y="1524623"/>
            <a:ext cx="3772513" cy="2112607"/>
          </a:xfrm>
        </p:spPr>
      </p:pic>
      <p:sp>
        <p:nvSpPr>
          <p:cNvPr id="6" name="TextBox 5"/>
          <p:cNvSpPr txBox="1"/>
          <p:nvPr/>
        </p:nvSpPr>
        <p:spPr>
          <a:xfrm>
            <a:off x="4586068" y="1210958"/>
            <a:ext cx="43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Стоимость инженерных изысканий: 2 8</a:t>
            </a:r>
            <a:r>
              <a:rPr lang="en-US" sz="1600" dirty="0" smtClean="0"/>
              <a:t>26</a:t>
            </a:r>
            <a:r>
              <a:rPr lang="ru-RU" sz="1600" dirty="0" smtClean="0"/>
              <a:t> 000</a:t>
            </a:r>
          </a:p>
          <a:p>
            <a:r>
              <a:rPr lang="ru-RU" sz="1600" dirty="0" smtClean="0"/>
              <a:t>Стоимость проектирования: 30 </a:t>
            </a:r>
            <a:r>
              <a:rPr lang="en-US" sz="1600" dirty="0" smtClean="0"/>
              <a:t>265</a:t>
            </a:r>
            <a:r>
              <a:rPr lang="ru-RU" sz="1600" dirty="0" smtClean="0"/>
              <a:t> 000</a:t>
            </a:r>
          </a:p>
          <a:p>
            <a:r>
              <a:rPr lang="ru-RU" sz="1600" dirty="0" smtClean="0"/>
              <a:t>Стоимость строительства: </a:t>
            </a:r>
            <a:r>
              <a:rPr lang="en-US" sz="1600" dirty="0" smtClean="0"/>
              <a:t>213</a:t>
            </a:r>
            <a:r>
              <a:rPr lang="ru-RU" sz="1600" dirty="0" smtClean="0"/>
              <a:t> </a:t>
            </a:r>
            <a:r>
              <a:rPr lang="en-US" sz="1600" dirty="0" smtClean="0"/>
              <a:t>353</a:t>
            </a:r>
            <a:r>
              <a:rPr lang="ru-RU" sz="1600" dirty="0" smtClean="0"/>
              <a:t> 000</a:t>
            </a:r>
            <a:endParaRPr lang="ru-RU" sz="16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776674"/>
              </p:ext>
            </p:extLst>
          </p:nvPr>
        </p:nvGraphicFramePr>
        <p:xfrm>
          <a:off x="4236818" y="2041955"/>
          <a:ext cx="4821018" cy="28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5463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548641"/>
            <a:ext cx="7886700" cy="62701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Растения и животные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3300" y="1299369"/>
            <a:ext cx="4425949" cy="992981"/>
          </a:xfrm>
        </p:spPr>
        <p:txBody>
          <a:bodyPr>
            <a:normAutofit/>
          </a:bodyPr>
          <a:lstStyle/>
          <a:p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Краснокнижные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виды, разработка графика производства работ в соответствии с биоритмами редких животных;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Запрет на освоение территории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44600"/>
            <a:ext cx="4635045" cy="31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385" y="29510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Доля затрат на инженерно-экологические изыскания в бюджете строительства объекта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7884234"/>
              </p:ext>
            </p:extLst>
          </p:nvPr>
        </p:nvGraphicFramePr>
        <p:xfrm>
          <a:off x="406400" y="14103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38750" y="1397000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Инженерные изыскания 1%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Проектирование 10%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Строительно-</a:t>
            </a:r>
            <a:r>
              <a:rPr lang="ru-RU" dirty="0">
                <a:latin typeface="Arial" pitchFamily="34" charset="0"/>
                <a:cs typeface="Arial" pitchFamily="34" charset="0"/>
              </a:rPr>
              <a:t>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онтажные работы 89%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8250" y="3035300"/>
            <a:ext cx="48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1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6928" y="393407"/>
            <a:ext cx="7293935" cy="808075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Инженерно-экологические изыскания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182" y="1453117"/>
            <a:ext cx="3338623" cy="379736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66660" y="1446030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5182" y="2298694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2901" y="1914526"/>
            <a:ext cx="3303181" cy="292114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0769" y="2884051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266660" y="2165500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38386" y="1525076"/>
            <a:ext cx="331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Измерение плотности потока радона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048" y="1898863"/>
            <a:ext cx="28065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Измерение уровня шума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456" y="2332645"/>
            <a:ext cx="315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Газогеохимические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исследования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795" y="2965565"/>
            <a:ext cx="3327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Химический анализ грунтов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flipV="1">
            <a:off x="246783" y="3510803"/>
            <a:ext cx="3319977" cy="45076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6483" y="3510803"/>
            <a:ext cx="2792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Химический анализ воды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6659" y="3035881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66658" y="3820934"/>
            <a:ext cx="3303181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3579" y="4141967"/>
            <a:ext cx="3303181" cy="307777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09028" y="1446030"/>
            <a:ext cx="307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Подготовка запросов в местную администрацию,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Роспотребнадзор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3219" y="2141351"/>
            <a:ext cx="3130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Подготовка запросов в министерство природных ресурсов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81353" y="3011732"/>
            <a:ext cx="3073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Заказ фоновой и климатической справки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42424" y="3818580"/>
            <a:ext cx="3406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Уточнение границ санитарно-защитных зон; зон санитарной охраны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483" y="4151635"/>
            <a:ext cx="2846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Проведение гамма съемки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1392865" y="1201482"/>
            <a:ext cx="10633" cy="24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975597" y="1201482"/>
            <a:ext cx="0" cy="2445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2565987" y="4575544"/>
            <a:ext cx="3968456" cy="474922"/>
          </a:xfrm>
          <a:prstGeom prst="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631848" y="4500621"/>
            <a:ext cx="721705" cy="27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632917" y="4305524"/>
            <a:ext cx="894934" cy="2700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55600" y="4534787"/>
            <a:ext cx="3483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Камеральная обработка, выпуск отчета по инженерным изысканиям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92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450" y="0"/>
            <a:ext cx="8644125" cy="70587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Не выполнили измерение плотности потока радона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26" y="3168098"/>
            <a:ext cx="7886700" cy="72737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Радон - бесцветный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инертный радиоактивеный газ,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имеет</a:t>
            </a:r>
            <a:r>
              <a:rPr lang="ru-RU" dirty="0">
                <a:latin typeface="Arial" pitchFamily="34" charset="0"/>
                <a:cs typeface="Arial" pitchFamily="34" charset="0"/>
              </a:rPr>
              <a:t> период полураспада 3,8 суток.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8650" y="2913017"/>
            <a:ext cx="7886700" cy="15437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22324" y="3952174"/>
            <a:ext cx="7886700" cy="74139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Некорректные решения при проектировании вентиляции в подвальных помещениях; </a:t>
            </a:r>
          </a:p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Создание опасности для здоровья людей;</a:t>
            </a:r>
          </a:p>
          <a:p>
            <a:pPr marL="0" indent="0"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- Невозможность ввода в эксплуатацию объекта капитального строительства;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рад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75" y="622786"/>
            <a:ext cx="3552666" cy="24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фишка рад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253" y="622786"/>
            <a:ext cx="1892060" cy="246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Основные пути поступления радона в здание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1" y="1213266"/>
            <a:ext cx="5405520" cy="2381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606" y="3819378"/>
            <a:ext cx="7814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5335" y="3819378"/>
            <a:ext cx="8292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Выделение из материалов ограждающих конструкций;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Швы и стыки между ограждающими конструкциями;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Трещины и пустоты в ограждающих конструкциях;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Проемы для прокладки инженерных сетей;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5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0757" y="330590"/>
            <a:ext cx="7666892" cy="773724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Способы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противорадоновой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защиты согласно МГСН 2.02-97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10751" y="1237957"/>
            <a:ext cx="787791" cy="766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72665" y="123795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3217" y="3683059"/>
            <a:ext cx="2954216" cy="1016315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52757" y="2239106"/>
            <a:ext cx="2954216" cy="773724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1379" y="3705226"/>
            <a:ext cx="3115993" cy="98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Повышение сопротивления узлов ограждающих конструкций здания диффузионному и конвективному переносу радона.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217" y="2239106"/>
            <a:ext cx="2954216" cy="773724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Пассивные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81332" y="3601958"/>
            <a:ext cx="3035593" cy="1128791"/>
          </a:xfrm>
          <a:prstGeom prst="rect">
            <a:avLst/>
          </a:prstGeom>
          <a:solidFill>
            <a:schemeClr val="accent6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0886" y="2461846"/>
            <a:ext cx="1793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Активные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107701" y="3080825"/>
            <a:ext cx="0" cy="30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352757" y="3619500"/>
            <a:ext cx="3123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Снижение радоновой нагрузки на здание путем принудительного отвода радона от источника в атмосферу.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592726" y="3080825"/>
            <a:ext cx="0" cy="309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752" y="0"/>
            <a:ext cx="7886700" cy="994172"/>
          </a:xfrm>
        </p:spPr>
        <p:txBody>
          <a:bodyPr/>
          <a:lstStyle/>
          <a:p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2064" y="1339702"/>
            <a:ext cx="4591936" cy="3112680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запрет на ввод в эксплуатацию объекта в связи с нахождением в зоне аэропорта</a:t>
            </a:r>
          </a:p>
          <a:p>
            <a:pPr>
              <a:buFontTx/>
              <a:buChar char="-"/>
            </a:pPr>
            <a:r>
              <a:rPr lang="ru-RU" dirty="0" smtClean="0"/>
              <a:t>строительство дополнительных </a:t>
            </a:r>
            <a:r>
              <a:rPr lang="ru-RU" dirty="0" err="1" smtClean="0"/>
              <a:t>шумозащитных</a:t>
            </a:r>
            <a:r>
              <a:rPr lang="ru-RU" dirty="0" smtClean="0"/>
              <a:t> сооружений</a:t>
            </a:r>
            <a:endParaRPr lang="ru-RU" dirty="0"/>
          </a:p>
        </p:txBody>
      </p:sp>
      <p:pic>
        <p:nvPicPr>
          <p:cNvPr id="2050" name="Picture 2" descr="IMG_9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1" y="790353"/>
            <a:ext cx="3934047" cy="410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1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Для чего нужно измерять шум?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3650" y="1452544"/>
            <a:ext cx="3824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Наиболее распространенным способом защиты от повышенного уровня шума являются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шумозащитные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экраны.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Презентация\SHumozashhitnyj-ekr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327150"/>
            <a:ext cx="422275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8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Измерение авиационного шума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6" y="1236370"/>
            <a:ext cx="3313235" cy="2681629"/>
          </a:xfrm>
        </p:spPr>
      </p:pic>
      <p:sp>
        <p:nvSpPr>
          <p:cNvPr id="3" name="TextBox 2"/>
          <p:cNvSpPr txBox="1"/>
          <p:nvPr/>
        </p:nvSpPr>
        <p:spPr>
          <a:xfrm>
            <a:off x="3967089" y="1505242"/>
            <a:ext cx="4487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Огромной актуальностью в Москве на сегодняшний день пользуются работы по измерению авиационного шума, в связи с расположением в окрестностях нескольких аэропортов. Отказ от измерения авиационного шума до проектирования может создать непреодолимые препятствия при вводе объекта капитального строительства в эксплуатацию.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1289</Words>
  <Application>Microsoft Office PowerPoint</Application>
  <PresentationFormat>Экран (16:9)</PresentationFormat>
  <Paragraphs>130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Влияние некачественно выполненных изысканий на процессы разработки проектной документации</vt:lpstr>
      <vt:lpstr>Доля затрат на инженерно-экологические изыскания в бюджете строительства объекта</vt:lpstr>
      <vt:lpstr>Инженерно-экологические изыскания</vt:lpstr>
      <vt:lpstr>Не выполнили измерение плотности потока радона</vt:lpstr>
      <vt:lpstr>Основные пути поступления радона в здание</vt:lpstr>
      <vt:lpstr>Способы противорадоновой защиты согласно МГСН 2.02-97</vt:lpstr>
      <vt:lpstr>Шум</vt:lpstr>
      <vt:lpstr>Для чего нужно измерять шум?</vt:lpstr>
      <vt:lpstr>Измерение авиационного шума</vt:lpstr>
      <vt:lpstr>Газогеохимические исследования</vt:lpstr>
      <vt:lpstr>Реконструкция корпуса № 24 Завода АЗЛК, общей площадью 136 000 кв. метров</vt:lpstr>
      <vt:lpstr>Санитарно-защитные зоны</vt:lpstr>
      <vt:lpstr>Зоны санитарной охраны источников питьевого водоснабжения</vt:lpstr>
      <vt:lpstr>Водоохранные зоны и прибрежно-защитные полосы</vt:lpstr>
      <vt:lpstr>Отсутствие исследований природных вод</vt:lpstr>
      <vt:lpstr>Не провели исследования грунтов</vt:lpstr>
      <vt:lpstr>Строительство пожарного ДЕПО на 6 машин по адресу: г.Москва, проспект Мира, 91, промзона «Северянин». </vt:lpstr>
      <vt:lpstr>Растения и животные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некачественно выполненных изысканий на процессы разработки проектной документации</dc:title>
  <dc:creator>Admin</dc:creator>
  <cp:lastModifiedBy>12346WE</cp:lastModifiedBy>
  <cp:revision>87</cp:revision>
  <dcterms:created xsi:type="dcterms:W3CDTF">2018-03-23T13:04:34Z</dcterms:created>
  <dcterms:modified xsi:type="dcterms:W3CDTF">2018-04-02T08:43:10Z</dcterms:modified>
</cp:coreProperties>
</file>