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6480">
          <a:noFill/>
        </a:ln>
      </c:spPr>
    </c:floor>
    <c:sideWall>
      <c:thickness val="0"/>
      <c:spPr>
        <a:noFill/>
        <a:ln w="6480">
          <a:noFill/>
        </a:ln>
      </c:spPr>
    </c:sideWall>
    <c:backWall>
      <c:thickness val="0"/>
      <c:spPr>
        <a:noFill/>
        <a:ln w="6480">
          <a:noFill/>
        </a:ln>
      </c:spPr>
    </c:backWall>
    <c:plotArea>
      <c:layout>
        <c:manualLayout>
          <c:layoutTarget val="inner"/>
          <c:xMode val="edge"/>
          <c:yMode val="edge"/>
          <c:x val="4.9311994330597103E-2"/>
          <c:y val="0.15046333929442399"/>
          <c:w val="0.92771511250221494"/>
          <c:h val="0.599170866525768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Забивные сваи</c:v>
                </c:pt>
              </c:strCache>
            </c:strRef>
          </c:tx>
          <c:spPr>
            <a:gradFill>
              <a:gsLst>
                <a:gs pos="50000">
                  <a:srgbClr val="70AD47"/>
                </a:gs>
                <a:gs pos="100000">
                  <a:srgbClr val="70AD47">
                    <a:alpha val="0"/>
                  </a:srgbClr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2-484D-AEB8-D7D8DBB92E8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Jet Grouting</c:v>
                </c:pt>
              </c:strCache>
            </c:strRef>
          </c:tx>
          <c:spPr>
            <a:gradFill>
              <a:gsLst>
                <a:gs pos="50000">
                  <a:srgbClr val="5B9BD5"/>
                </a:gs>
                <a:gs pos="100000">
                  <a:srgbClr val="5B9BD5">
                    <a:alpha val="0"/>
                  </a:srgbClr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2-484D-AEB8-D7D8DBB92E85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Сваи из ПГС</c:v>
                </c:pt>
              </c:strCache>
            </c:strRef>
          </c:tx>
          <c:spPr>
            <a:gradFill>
              <a:gsLst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2-484D-AEB8-D7D8DBB92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236576"/>
        <c:axId val="98612516"/>
        <c:axId val="0"/>
      </c:bar3DChart>
      <c:catAx>
        <c:axId val="5823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612516"/>
        <c:crosses val="autoZero"/>
        <c:auto val="1"/>
        <c:lblAlgn val="ctr"/>
        <c:lblOffset val="100"/>
        <c:noMultiLvlLbl val="0"/>
      </c:catAx>
      <c:valAx>
        <c:axId val="98612516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5823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45209973753301E-2"/>
          <c:y val="0.88917519685039403"/>
          <c:w val="0.784640419947507"/>
          <c:h val="7.2653544544582505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8867ED-A875-4829-AE2E-40213211A9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E8E910-686D-481A-B199-E00ED89B581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D97537-0DAC-44B8-9F11-BF90EC5DD93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A47664-8091-419D-B163-D07CFA6316F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F93D3F-C4BE-426D-99CB-6177D9C870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A4E710-2E28-4FA6-905C-9C7CB571B47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8C5E41-5D07-439C-ABD2-6AF47E738A8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FD8C5E-52C2-4A86-BCFA-179A6BC112D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0B9FAA-0171-4A13-9535-951A5F12BCC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9CC38C-4527-470A-8CE1-11E500B4D3D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EB00A1-A4DD-4F01-91A3-65164FB9D1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D934E4-D721-460F-8FCD-B7F82EBBC27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D42D3F9-7B00-42B5-AFEA-6272211267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273401-6594-48AA-AF78-230BEF57750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EA7A1A5-3C71-4417-9C4F-7103A221318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AA1BC0-38A0-471D-B9DA-FC906DFD7DA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067909-053C-48ED-931F-FC98E9F4894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3CACE2A-B957-4F21-8CBF-E84FDF4E1D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E4C74D8-D37E-44EA-AB3C-2C7C05CB6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0B73FB4-1458-4A35-B4F1-447E7885905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CC45E8F-5DA1-4130-A7F6-362E80C3AC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BAF346-CB6C-4B8C-ADFB-175CEF7A5B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6BE26F-1C85-4EA5-B412-4C793205AE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2AC273C-198E-4256-9D63-607D090B89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76A3070-673A-4704-BC34-40DC577579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3D52718-5B65-4FC5-8817-D99B00D263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0AA8423-8373-4D68-BE43-FEBD8DD74BB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2536C52-E8E1-48F7-AE21-9721F000968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1B024ED-F88D-4C2D-8CAC-6D18BC7A379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AE86B8-DC10-4B7D-AF26-96CA3B70CDF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F69137-3349-45E4-8BBC-C5E6CBDFE2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A84E3C0-76C3-4F8C-AD68-3F67B551BB7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5A2EBE-18A8-4D13-A65F-02BEA14197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57A5EF-3049-4E09-8A67-A21D2D0B50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345807-9E0D-4EB2-BE5B-6270EE120E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9AA36A-5256-4B9F-88D2-CF59346178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B920D36-5FD4-4CF9-B6B1-FCD8B0024B5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4FA0FF-3FAA-43D4-B89A-D29F88ECFE7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9503E2D-E1A9-4CB6-A303-6E9B8243038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6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0560" y="4399200"/>
            <a:ext cx="8525520" cy="104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Усиление слабых грунтов основания «щебеночными сваями» 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и выполнение мероприятий противокарстовой защиты, 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на примере строительства участков автомагистралей М-7 и М-12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3529440" y="6357600"/>
            <a:ext cx="2084400" cy="45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Санкт-Петербург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2023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25" name="TextBox 3"/>
          <p:cNvSpPr/>
          <p:nvPr/>
        </p:nvSpPr>
        <p:spPr>
          <a:xfrm>
            <a:off x="6431400" y="5791680"/>
            <a:ext cx="3077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Акулова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Юлия Николаевна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Инженер-геотехник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6" name="TextBox 7"/>
          <p:cNvSpPr/>
          <p:nvPr/>
        </p:nvSpPr>
        <p:spPr>
          <a:xfrm>
            <a:off x="267480" y="5791680"/>
            <a:ext cx="3077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Мелентьев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Алексей Сергеевич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Руководитель отдела геотехники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7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720" y="932760"/>
            <a:ext cx="6347160" cy="34833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F8FA79-5385-4C29-039D-964520F40F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389" y="125553"/>
            <a:ext cx="2261477" cy="5818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79E7F-B3A1-1A18-C354-7F7D0BAE9F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35" y="123480"/>
            <a:ext cx="2261477" cy="5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Технические решения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83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84" name="TextBox 2"/>
          <p:cNvSpPr/>
          <p:nvPr/>
        </p:nvSpPr>
        <p:spPr>
          <a:xfrm>
            <a:off x="170640" y="2554200"/>
            <a:ext cx="4411080" cy="261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Для выполнения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инъектации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применялось оборудование Jet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Grouting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Технология сочетает высокую скорость производства работ с надежностью результата.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Учитывая сжатые сроки строительства, такое решение было единственно возможным вариантом.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85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91600" y="1077840"/>
            <a:ext cx="4176000" cy="55684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413410-2312-FC46-5FE0-16C279EB4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Технология инъектирования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89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pic>
        <p:nvPicPr>
          <p:cNvPr id="190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240" y="1071720"/>
            <a:ext cx="4680000" cy="4308480"/>
          </a:xfrm>
          <a:prstGeom prst="rect">
            <a:avLst/>
          </a:prstGeom>
          <a:ln w="0">
            <a:noFill/>
          </a:ln>
        </p:spPr>
      </p:pic>
      <p:sp>
        <p:nvSpPr>
          <p:cNvPr id="191" name="TextBox 6"/>
          <p:cNvSpPr/>
          <p:nvPr/>
        </p:nvSpPr>
        <p:spPr>
          <a:xfrm>
            <a:off x="4776840" y="4531680"/>
            <a:ext cx="18590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Принципиальная схема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 расстановки скважин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2" name="TextBox 10"/>
          <p:cNvSpPr/>
          <p:nvPr/>
        </p:nvSpPr>
        <p:spPr>
          <a:xfrm>
            <a:off x="136800" y="5380560"/>
            <a:ext cx="8908560" cy="135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Работы по инъектации выполняются в четыре этапа: контурные скважины и три очереди    с поэтапным сгущением сетки скважин.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Размер зоны инъецирования грунта определяется для каждого сооружения индивидуально в зависимости от диаметра карстовой воронки.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CB1EA9-2504-203A-7233-56DAF3F6EB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Технология инъектирования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96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97" name="TextBox 2"/>
          <p:cNvSpPr/>
          <p:nvPr/>
        </p:nvSpPr>
        <p:spPr>
          <a:xfrm>
            <a:off x="882470" y="4641198"/>
            <a:ext cx="780372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Предусматривается применение нескольких составов тампонажных растворов:</a:t>
            </a:r>
            <a:endParaRPr lang="ru-RU" sz="1600" b="0" strike="noStrike" spc="-1" dirty="0">
              <a:latin typeface="Arial"/>
            </a:endParaRPr>
          </a:p>
          <a:p>
            <a:pPr marL="90360" indent="-90360" algn="just"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- для контурных скважин растворы с применением материала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KARSTstop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Filler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и на основе портландцемента ПЦ-500-ДО c добавками бентонита;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- для скважин 1-ой очереди раствор на основе материала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KARSTstop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Protect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- для скважин 2-ой и 3-ей очереди раствор ПЦ-500-ДО c добавками бентонита и модификатора струйной цементации.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98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55960" y="1145520"/>
            <a:ext cx="5051880" cy="34110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7AB7D1-B606-B48A-E88C-D33D6332B2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Технология инъектирования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02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03" name="TextBox 2"/>
          <p:cNvSpPr/>
          <p:nvPr/>
        </p:nvSpPr>
        <p:spPr>
          <a:xfrm>
            <a:off x="4182480" y="1772640"/>
            <a:ext cx="4961160" cy="12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В нижней части инъектирования закрепляются карстующиеся породы.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Зона контрольных инъекций восстанавливает разуплотненную покровную толщу.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04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60" y="1171440"/>
            <a:ext cx="3529800" cy="5556600"/>
          </a:xfrm>
          <a:prstGeom prst="rect">
            <a:avLst/>
          </a:prstGeom>
          <a:ln w="0">
            <a:noFill/>
          </a:ln>
        </p:spPr>
      </p:pic>
      <p:sp>
        <p:nvSpPr>
          <p:cNvPr id="205" name="TextBox 3"/>
          <p:cNvSpPr/>
          <p:nvPr/>
        </p:nvSpPr>
        <p:spPr>
          <a:xfrm>
            <a:off x="4758840" y="5721480"/>
            <a:ext cx="35460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Зона закрепления карстовых пород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6" name="TextBox 10"/>
          <p:cNvSpPr/>
          <p:nvPr/>
        </p:nvSpPr>
        <p:spPr>
          <a:xfrm>
            <a:off x="3892320" y="4762800"/>
            <a:ext cx="5100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Зона контрольных инъекций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(восстановление разуплотненной покровной толщи)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7" name="Прямая соединительная линия 6"/>
          <p:cNvSpPr/>
          <p:nvPr/>
        </p:nvSpPr>
        <p:spPr>
          <a:xfrm flipH="1">
            <a:off x="2366280" y="5890680"/>
            <a:ext cx="2370240" cy="32364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8" name="Прямая соединительная линия 11"/>
          <p:cNvSpPr/>
          <p:nvPr/>
        </p:nvSpPr>
        <p:spPr>
          <a:xfrm flipH="1">
            <a:off x="1981800" y="5055120"/>
            <a:ext cx="1872000" cy="25056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9" name="TextBox 12"/>
          <p:cNvSpPr/>
          <p:nvPr/>
        </p:nvSpPr>
        <p:spPr>
          <a:xfrm>
            <a:off x="5191560" y="4359960"/>
            <a:ext cx="218664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Защищаемый объект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0" name="Прямая соединительная линия 5"/>
          <p:cNvSpPr/>
          <p:nvPr/>
        </p:nvSpPr>
        <p:spPr>
          <a:xfrm flipH="1" flipV="1">
            <a:off x="1907280" y="2931480"/>
            <a:ext cx="3269880" cy="159768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9D7669-F78A-54DB-EE7A-44EFCD9878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19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20" name="Заголовок 1"/>
          <p:cNvSpPr/>
          <p:nvPr/>
        </p:nvSpPr>
        <p:spPr>
          <a:xfrm>
            <a:off x="891000" y="5066280"/>
            <a:ext cx="7570080" cy="89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Усиление слабых грунтов основания «щебеночными сваями» на участке строительства дублера автомагистрали М-7 «Волга»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TextBox 12"/>
          <p:cNvSpPr/>
          <p:nvPr/>
        </p:nvSpPr>
        <p:spPr>
          <a:xfrm>
            <a:off x="313200" y="6164280"/>
            <a:ext cx="3077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Акулова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Юлия Николаевна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Инженер-конструктор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22" name="Рисунок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28480" y="1225800"/>
            <a:ext cx="5878440" cy="39189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683B12-3CD3-CE74-730D-33A35FB8F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18520" y="29664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ОПИСАНИЕ ТЕХНОЛОГИИ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26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27" name="TextBox 5"/>
          <p:cNvSpPr/>
          <p:nvPr/>
        </p:nvSpPr>
        <p:spPr>
          <a:xfrm>
            <a:off x="1233720" y="5523480"/>
            <a:ext cx="6778080" cy="92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14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«Щебеночные (песчаные) сваи» – представляют собой технологию модификации грунтового массива путем формирования столбов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14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из инертных материалов методом виброуплотнения.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8" name="Рисунок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280" y="1113480"/>
            <a:ext cx="4409640" cy="412272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80" y="1113480"/>
            <a:ext cx="3871800" cy="412344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8"/>
          <p:cNvPicPr/>
          <p:nvPr/>
        </p:nvPicPr>
        <p:blipFill>
          <a:blip r:embed="rId5"/>
          <a:stretch/>
        </p:blipFill>
        <p:spPr>
          <a:xfrm>
            <a:off x="6838920" y="84960"/>
            <a:ext cx="2190240" cy="61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18520" y="29664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ВАРИАНТЫ ПРИМЕНЕНИЯ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«ЩЕБЕНОЧНЫХ СВАЙ»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33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34" name="TextBox 5"/>
          <p:cNvSpPr/>
          <p:nvPr/>
        </p:nvSpPr>
        <p:spPr>
          <a:xfrm>
            <a:off x="4847040" y="1215360"/>
            <a:ext cx="414072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Модификация грунта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«щебеночными сваями» уменьшает деформации и повышает несущую способность основания.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35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6240" y="1215360"/>
            <a:ext cx="4547880" cy="4547880"/>
          </a:xfrm>
          <a:prstGeom prst="rect">
            <a:avLst/>
          </a:prstGeom>
          <a:ln w="0">
            <a:noFill/>
          </a:ln>
        </p:spPr>
      </p:pic>
      <p:sp>
        <p:nvSpPr>
          <p:cNvPr id="236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TextBox 9"/>
          <p:cNvSpPr/>
          <p:nvPr/>
        </p:nvSpPr>
        <p:spPr>
          <a:xfrm>
            <a:off x="4765320" y="2584800"/>
            <a:ext cx="4472280" cy="292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Варианты применения технологии:</a:t>
            </a:r>
            <a:endParaRPr lang="ru-RU" sz="1800" b="0" strike="noStrike" spc="-1">
              <a:latin typeface="Arial"/>
            </a:endParaRPr>
          </a:p>
          <a:p>
            <a:pPr marL="444600" indent="-4446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Calibri Light"/>
              <a:buAutoNum type="alphaLcPeriod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усиление оснований при строительстве железных и автомобильных дорог;</a:t>
            </a:r>
            <a:endParaRPr lang="ru-RU" sz="1600" b="0" strike="noStrike" spc="-1">
              <a:latin typeface="Arial"/>
            </a:endParaRPr>
          </a:p>
          <a:p>
            <a:pPr marL="444600" indent="-4446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Calibri Light"/>
              <a:buAutoNum type="alphaLcPeriod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усиление основания под устройство фундаментных плит зданий и сооружений;</a:t>
            </a:r>
            <a:endParaRPr lang="ru-RU" sz="1600" b="0" strike="noStrike" spc="-1">
              <a:latin typeface="Arial"/>
            </a:endParaRPr>
          </a:p>
          <a:p>
            <a:pPr marL="444600" indent="-4446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Calibri Light"/>
              <a:buAutoNum type="alphaLcPeriod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усиление существующих насыпей;</a:t>
            </a:r>
            <a:endParaRPr lang="ru-RU" sz="1600" b="0" strike="noStrike" spc="-1">
              <a:latin typeface="Arial"/>
            </a:endParaRPr>
          </a:p>
          <a:p>
            <a:pPr marL="444600" indent="-4446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Calibri Light"/>
              <a:buAutoNum type="alphaLcPeriod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усиление оснований при устройстве насыпей.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8" name="TextBox 11"/>
          <p:cNvSpPr/>
          <p:nvPr/>
        </p:nvSpPr>
        <p:spPr>
          <a:xfrm>
            <a:off x="443520" y="5909760"/>
            <a:ext cx="818208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устройства «щебеночных свай» используются различные инертные материалы: щебень, строительный песок, песчано-гравийную смесь, рецикл бетона (щебень из бетона).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657769-013F-BF5B-3946-D8566AC033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18520" y="29664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КОМПЛЕКС ОБОРУДОВАНИЯ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42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3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TextBox 11"/>
          <p:cNvSpPr/>
          <p:nvPr/>
        </p:nvSpPr>
        <p:spPr>
          <a:xfrm>
            <a:off x="1040400" y="5483880"/>
            <a:ext cx="601308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47840" indent="-44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Глубинная флотирующая вибросистема (виброфлот). </a:t>
            </a:r>
            <a:endParaRPr lang="ru-RU" sz="1600" b="0" strike="noStrike" spc="-1">
              <a:latin typeface="Arial"/>
            </a:endParaRPr>
          </a:p>
          <a:p>
            <a:pPr marL="447840" indent="-44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Кран/экскаватор/буровая установка.</a:t>
            </a:r>
            <a:endParaRPr lang="ru-RU" sz="1600" b="0" strike="noStrike" spc="-1">
              <a:latin typeface="Arial"/>
            </a:endParaRPr>
          </a:p>
          <a:p>
            <a:pPr marL="447840" indent="-44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Экскаватор-погрузчик. </a:t>
            </a:r>
            <a:endParaRPr lang="ru-RU" sz="1600" b="0" strike="noStrike" spc="-1">
              <a:latin typeface="Arial"/>
            </a:endParaRPr>
          </a:p>
          <a:p>
            <a:pPr marL="447840" indent="-44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Компрессор (электрогенератор).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45" name="Рисунок 4"/>
          <p:cNvPicPr/>
          <p:nvPr/>
        </p:nvPicPr>
        <p:blipFill>
          <a:blip r:embed="rId3"/>
          <a:stretch/>
        </p:blipFill>
        <p:spPr>
          <a:xfrm>
            <a:off x="1129320" y="1086840"/>
            <a:ext cx="6885360" cy="42519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7D2B8-92B7-E907-0BDA-58D974FD16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680" y="1001160"/>
            <a:ext cx="8682480" cy="5837760"/>
          </a:xfrm>
          <a:prstGeom prst="rect">
            <a:avLst/>
          </a:prstGeom>
          <a:ln w="0"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18520" y="29664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УСТРОЙСТВО «ЩЕБЕНОЧНЫХ СВАЙ»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С НИЖНЕЙ ПОДАЧЕЙ ЩЕБНЯ (СУХОЙ СПОСОБ)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50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51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TextBox 11"/>
          <p:cNvSpPr/>
          <p:nvPr/>
        </p:nvSpPr>
        <p:spPr>
          <a:xfrm>
            <a:off x="188280" y="959760"/>
            <a:ext cx="8266774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47840" indent="-447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a. – Скважина формируется с использованием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виброфлота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под воздействием вибрации и сжатого воздуха; </a:t>
            </a:r>
            <a:endParaRPr lang="ru-RU" sz="1600" b="0" strike="noStrike" spc="-1" dirty="0">
              <a:latin typeface="Arial"/>
            </a:endParaRPr>
          </a:p>
          <a:p>
            <a:pPr marL="447840" indent="-447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b. – инертный материал подается сверху по подводящей трубе, расположенной параллельно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виброфлоту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, с помощью сжатого воздуха;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c. –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виброфлот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, опускаясь вниз, посредством вибрации уплотняет инертный материал (диаметр скважины расширяется);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d. –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виброфлот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поэтапно (один этап уплотнения = одна загрузка бункера инертным материалом) поднимаясь вверх формирует тело сваи.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3" name="TextBox 7"/>
          <p:cNvSpPr/>
          <p:nvPr/>
        </p:nvSpPr>
        <p:spPr>
          <a:xfrm>
            <a:off x="190800" y="6322320"/>
            <a:ext cx="3502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a.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4" name="TextBox 12"/>
          <p:cNvSpPr/>
          <p:nvPr/>
        </p:nvSpPr>
        <p:spPr>
          <a:xfrm>
            <a:off x="2760840" y="6322320"/>
            <a:ext cx="3502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b.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5" name="TextBox 14"/>
          <p:cNvSpPr/>
          <p:nvPr/>
        </p:nvSpPr>
        <p:spPr>
          <a:xfrm>
            <a:off x="5237280" y="6322320"/>
            <a:ext cx="3556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c.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6" name="TextBox 17"/>
          <p:cNvSpPr/>
          <p:nvPr/>
        </p:nvSpPr>
        <p:spPr>
          <a:xfrm>
            <a:off x="7814880" y="6322320"/>
            <a:ext cx="3502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d.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7" name="Прямая со стрелкой 9"/>
          <p:cNvSpPr/>
          <p:nvPr/>
        </p:nvSpPr>
        <p:spPr>
          <a:xfrm>
            <a:off x="1305360" y="3324600"/>
            <a:ext cx="360" cy="333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Прямая со стрелкой 22"/>
          <p:cNvSpPr/>
          <p:nvPr/>
        </p:nvSpPr>
        <p:spPr>
          <a:xfrm flipV="1">
            <a:off x="2953800" y="5820120"/>
            <a:ext cx="360" cy="35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Прямая со стрелкой 25"/>
          <p:cNvSpPr/>
          <p:nvPr/>
        </p:nvSpPr>
        <p:spPr>
          <a:xfrm flipH="1" flipV="1">
            <a:off x="7875000" y="3323880"/>
            <a:ext cx="35640" cy="2757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Прямая со стрелкой 27"/>
          <p:cNvSpPr/>
          <p:nvPr/>
        </p:nvSpPr>
        <p:spPr>
          <a:xfrm>
            <a:off x="8791200" y="41482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Прямая со стрелкой 31"/>
          <p:cNvSpPr/>
          <p:nvPr/>
        </p:nvSpPr>
        <p:spPr>
          <a:xfrm>
            <a:off x="8791200" y="3799800"/>
            <a:ext cx="360" cy="31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Прямая со стрелкой 40"/>
          <p:cNvSpPr/>
          <p:nvPr/>
        </p:nvSpPr>
        <p:spPr>
          <a:xfrm>
            <a:off x="6344640" y="6171480"/>
            <a:ext cx="360" cy="31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Прямая со стрелкой 41"/>
          <p:cNvSpPr/>
          <p:nvPr/>
        </p:nvSpPr>
        <p:spPr>
          <a:xfrm>
            <a:off x="6344640" y="5827320"/>
            <a:ext cx="360" cy="31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Стрелка: изогнутая вверх 46"/>
          <p:cNvSpPr/>
          <p:nvPr/>
        </p:nvSpPr>
        <p:spPr>
          <a:xfrm>
            <a:off x="730800" y="6322320"/>
            <a:ext cx="173160" cy="106200"/>
          </a:xfrm>
          <a:prstGeom prst="curvedUp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Стрелка: изогнутая вниз 47"/>
          <p:cNvSpPr/>
          <p:nvPr/>
        </p:nvSpPr>
        <p:spPr>
          <a:xfrm rot="10800000">
            <a:off x="558000" y="6322680"/>
            <a:ext cx="173160" cy="106200"/>
          </a:xfrm>
          <a:prstGeom prst="curvedDownArrow">
            <a:avLst>
              <a:gd name="adj1" fmla="val 50000"/>
              <a:gd name="adj2" fmla="val 45418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Дуга 52"/>
          <p:cNvSpPr/>
          <p:nvPr/>
        </p:nvSpPr>
        <p:spPr>
          <a:xfrm rot="177000">
            <a:off x="434160" y="5667120"/>
            <a:ext cx="363240" cy="672480"/>
          </a:xfrm>
          <a:prstGeom prst="arc">
            <a:avLst>
              <a:gd name="adj1" fmla="val 6851654"/>
              <a:gd name="adj2" fmla="val 14328382"/>
            </a:avLst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Дуга 30"/>
          <p:cNvSpPr/>
          <p:nvPr/>
        </p:nvSpPr>
        <p:spPr>
          <a:xfrm rot="177000">
            <a:off x="381960" y="5667120"/>
            <a:ext cx="363240" cy="672480"/>
          </a:xfrm>
          <a:prstGeom prst="arc">
            <a:avLst>
              <a:gd name="adj1" fmla="val 6851654"/>
              <a:gd name="adj2" fmla="val 14328382"/>
            </a:avLst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Дуга 32"/>
          <p:cNvSpPr/>
          <p:nvPr/>
        </p:nvSpPr>
        <p:spPr>
          <a:xfrm rot="177000">
            <a:off x="324720" y="5668200"/>
            <a:ext cx="363240" cy="672480"/>
          </a:xfrm>
          <a:prstGeom prst="arc">
            <a:avLst>
              <a:gd name="adj1" fmla="val 6851654"/>
              <a:gd name="adj2" fmla="val 14328382"/>
            </a:avLst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Дуга 33"/>
          <p:cNvSpPr/>
          <p:nvPr/>
        </p:nvSpPr>
        <p:spPr>
          <a:xfrm rot="11007000">
            <a:off x="667800" y="5691960"/>
            <a:ext cx="363240" cy="672480"/>
          </a:xfrm>
          <a:prstGeom prst="arc">
            <a:avLst>
              <a:gd name="adj1" fmla="val 6851654"/>
              <a:gd name="adj2" fmla="val 14328382"/>
            </a:avLst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Дуга 34"/>
          <p:cNvSpPr/>
          <p:nvPr/>
        </p:nvSpPr>
        <p:spPr>
          <a:xfrm rot="11007000">
            <a:off x="723240" y="5691960"/>
            <a:ext cx="363240" cy="672480"/>
          </a:xfrm>
          <a:prstGeom prst="arc">
            <a:avLst>
              <a:gd name="adj1" fmla="val 6851654"/>
              <a:gd name="adj2" fmla="val 14328382"/>
            </a:avLst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Дуга 35"/>
          <p:cNvSpPr/>
          <p:nvPr/>
        </p:nvSpPr>
        <p:spPr>
          <a:xfrm rot="11007000">
            <a:off x="779760" y="5691960"/>
            <a:ext cx="363240" cy="672480"/>
          </a:xfrm>
          <a:prstGeom prst="arc">
            <a:avLst>
              <a:gd name="adj1" fmla="val 6851654"/>
              <a:gd name="adj2" fmla="val 14328382"/>
            </a:avLst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Прямая со стрелкой 28"/>
          <p:cNvSpPr/>
          <p:nvPr/>
        </p:nvSpPr>
        <p:spPr>
          <a:xfrm>
            <a:off x="3636000" y="3222000"/>
            <a:ext cx="360" cy="343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E7E6E6">
                <a:lumMod val="25000"/>
              </a:srgbClr>
            </a:solidFill>
            <a:prstDash val="lg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Прямая со стрелкой 36"/>
          <p:cNvSpPr/>
          <p:nvPr/>
        </p:nvSpPr>
        <p:spPr>
          <a:xfrm>
            <a:off x="5480280" y="5816880"/>
            <a:ext cx="360" cy="34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19265-ECDB-B5C6-0225-963EF5171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ДУБЛЕР ФЕДЕРАЛЬНОЙ АВТОДОРОГИ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М-7 «ВОЛГА», КМ 1169 – КМ 1231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77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78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Rectangle 201"/>
          <p:cNvSpPr/>
          <p:nvPr/>
        </p:nvSpPr>
        <p:spPr>
          <a:xfrm>
            <a:off x="1203840" y="5658120"/>
            <a:ext cx="7170840" cy="55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ctr">
              <a:lnSpc>
                <a:spcPct val="114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Обход 5 населенных пунктов войдет в состав скоростного маршрута Москва – Казань – Екатеринбург.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80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80" y="1402200"/>
            <a:ext cx="8822880" cy="40536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013762-C9FA-F4C6-3EB1-6D9927FF09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6240" y="288000"/>
            <a:ext cx="600480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О компании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Прямая соединительная линия 7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32" name="Прямая соединительная линия 11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56240" y="1233720"/>
            <a:ext cx="4804200" cy="5398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500" lnSpcReduction="20000"/>
          </a:bodyPr>
          <a:lstStyle/>
          <a:p>
            <a:pPr>
              <a:lnSpc>
                <a:spcPct val="14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«ГЕОИЗОЛ Проект» специализируется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4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 геотехническом проектировании.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Создана в 2009 году в составе Группы компаний «ГЕОИЗОЛ».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Компания стала основоположником направления «Инженерная защита территории» в России.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 2013 года это одно из основных направлений работы.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Разработано около 700 проектов.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Все они прошли экспертизу и были приняты заказчиком.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440" y="1233720"/>
            <a:ext cx="4026960" cy="51372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CF41E2-7345-E416-72E2-756B81EC91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ДУБЛЕР ФЕДЕРАЛЬНОЙ АВТОДОРОГИ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М-7 «ВОЛГА», КМ 1169 – КМ 1231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84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85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Rectangle 201"/>
          <p:cNvSpPr/>
          <p:nvPr/>
        </p:nvSpPr>
        <p:spPr>
          <a:xfrm>
            <a:off x="592560" y="5682960"/>
            <a:ext cx="8174160" cy="11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ctr">
              <a:lnSpc>
                <a:spcPct val="114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Органические и органо-минеральные грунты выявлены на 10 участках </a:t>
            </a:r>
            <a:endParaRPr lang="ru-RU" sz="1600" b="0" strike="noStrike" spc="-1">
              <a:latin typeface="Arial"/>
            </a:endParaRPr>
          </a:p>
          <a:p>
            <a:pPr marL="94320" algn="ctr">
              <a:lnSpc>
                <a:spcPct val="114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общей протяженностью 972 м. </a:t>
            </a:r>
            <a:endParaRPr lang="ru-RU" sz="1600" b="0" strike="noStrike" spc="-1">
              <a:latin typeface="Arial"/>
            </a:endParaRPr>
          </a:p>
          <a:p>
            <a:pPr marL="94320" algn="ctr">
              <a:lnSpc>
                <a:spcPct val="114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Принято решение об усилении грунтов сваями из песчано-гравийной смеси (ПГС).</a:t>
            </a:r>
            <a:endParaRPr lang="ru-RU" sz="1600" b="0" strike="noStrike" spc="-1">
              <a:latin typeface="Arial"/>
            </a:endParaRPr>
          </a:p>
          <a:p>
            <a:pPr marL="94320">
              <a:lnSpc>
                <a:spcPct val="114000"/>
              </a:lnSpc>
              <a:buNone/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87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02840" y="1107000"/>
            <a:ext cx="6537600" cy="43581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F859BC-560E-D114-3866-B7B472ADE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СРАВНЕНИЕ ЗАТРАТ НА ОБЪЕКТЕ-АНАЛОГЕ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91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92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Rectangle 201"/>
          <p:cNvSpPr/>
          <p:nvPr/>
        </p:nvSpPr>
        <p:spPr>
          <a:xfrm>
            <a:off x="137520" y="5825880"/>
            <a:ext cx="8346960" cy="55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ctr">
              <a:lnSpc>
                <a:spcPct val="114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По сравнению с технологией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Jet Grouting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и забивными сваями, затраты на устройство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свай из ПГС ниже в 5,2 раза (за счет стоимости применяемых материалов).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294" name="Диаграмма 12"/>
          <p:cNvGraphicFramePr/>
          <p:nvPr/>
        </p:nvGraphicFramePr>
        <p:xfrm>
          <a:off x="1232280" y="1031760"/>
          <a:ext cx="6095520" cy="44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96292C-0240-B5E5-045B-AA461DD6DA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ДУБЛЕР ФЕДЕРАЛЬНОЙ АВТОДОРОГИ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М-7 «ВОЛГА», КМ 1169 – КМ 1231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98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99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Rectangle 201"/>
          <p:cNvSpPr/>
          <p:nvPr/>
        </p:nvSpPr>
        <p:spPr>
          <a:xfrm>
            <a:off x="230322" y="4436280"/>
            <a:ext cx="4980960" cy="19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just">
              <a:lnSpc>
                <a:spcPct val="114000"/>
              </a:lnSpc>
              <a:buNone/>
            </a:pPr>
            <a:r>
              <a:rPr lang="ru-RU" sz="1600" spc="-1" dirty="0">
                <a:solidFill>
                  <a:srgbClr val="000000"/>
                </a:solidFill>
                <a:latin typeface="Arial"/>
              </a:rPr>
              <a:t>Сваи из ПГС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работают как сваи-дрены. </a:t>
            </a: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В результате ускоряется процесс консолидации, улучшаются физико-механические и прочностные характеристики грунтового массива.</a:t>
            </a: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Максимальная длина столбов из ПГС достигает  14 м. На площадке задействовано 4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виброфлота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01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60" y="1241640"/>
            <a:ext cx="8839440" cy="2887920"/>
          </a:xfrm>
          <a:prstGeom prst="rect">
            <a:avLst/>
          </a:prstGeom>
          <a:ln w="0">
            <a:noFill/>
          </a:ln>
        </p:spPr>
      </p:pic>
      <p:pic>
        <p:nvPicPr>
          <p:cNvPr id="303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59960" y="4232880"/>
            <a:ext cx="3727800" cy="24850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179CCF-03F9-9298-2E7C-BF5A7B8B6A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ДУБЛЕР ФЕДЕРАЛЬНОЙ АВТОДОРОГИ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М-7 «ВОЛГА», КМ 1169 – КМ 1231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06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07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TextBox 3"/>
          <p:cNvSpPr/>
          <p:nvPr/>
        </p:nvSpPr>
        <p:spPr>
          <a:xfrm>
            <a:off x="127602" y="4664399"/>
            <a:ext cx="8810989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600" spc="-1" dirty="0">
                <a:solidFill>
                  <a:srgbClr val="000000"/>
                </a:solidFill>
                <a:latin typeface="Arial"/>
              </a:rPr>
              <a:t>Моделирование свай выполнялось отдельными элементами с учетом характеристик применяемого материала</a:t>
            </a:r>
          </a:p>
          <a:p>
            <a:pPr algn="just">
              <a:lnSpc>
                <a:spcPct val="100000"/>
              </a:lnSpc>
              <a:buNone/>
            </a:pPr>
            <a:endParaRPr lang="ru-RU" sz="16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spc="-1" dirty="0">
                <a:solidFill>
                  <a:srgbClr val="000000"/>
                </a:solidFill>
                <a:latin typeface="Arial"/>
              </a:rPr>
              <a:t>Применение свай из ПГС сократило срок консолидации со 125 дней до 24 дней и обеспечило требуемый запас коэффициента устойчивости.</a:t>
            </a:r>
          </a:p>
          <a:p>
            <a:pPr algn="just">
              <a:lnSpc>
                <a:spcPct val="100000"/>
              </a:lnSpc>
              <a:buNone/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44E597-1B4A-E1D2-010F-41AD3B24FE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87FC55-54FB-7CED-7D7E-35B9C1FADB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0" y="1031760"/>
            <a:ext cx="4293704" cy="29817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2A529F-BB1A-BD21-E481-C9B418B713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782" y="1031760"/>
            <a:ext cx="4641208" cy="29931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218520" y="29664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МЕТОДЫ КОНТРОЛЯ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12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13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TextBox 11"/>
          <p:cNvSpPr/>
          <p:nvPr/>
        </p:nvSpPr>
        <p:spPr>
          <a:xfrm>
            <a:off x="557280" y="4057560"/>
            <a:ext cx="48236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1. Контроль параметров в реальном времени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с оформлением паспорта сваи.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15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440" y="1089360"/>
            <a:ext cx="2960640" cy="4123080"/>
          </a:xfrm>
          <a:prstGeom prst="rect">
            <a:avLst/>
          </a:prstGeom>
          <a:ln w="0">
            <a:noFill/>
          </a:ln>
        </p:spPr>
      </p:pic>
      <p:pic>
        <p:nvPicPr>
          <p:cNvPr id="316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560" y="1089360"/>
            <a:ext cx="4200480" cy="2800080"/>
          </a:xfrm>
          <a:prstGeom prst="rect">
            <a:avLst/>
          </a:prstGeom>
          <a:ln w="0">
            <a:noFill/>
          </a:ln>
        </p:spPr>
      </p:pic>
      <p:pic>
        <p:nvPicPr>
          <p:cNvPr id="317" name="Рисунок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60" y="4812120"/>
            <a:ext cx="2698200" cy="1748880"/>
          </a:xfrm>
          <a:prstGeom prst="rect">
            <a:avLst/>
          </a:prstGeom>
          <a:ln w="0">
            <a:noFill/>
          </a:ln>
        </p:spPr>
      </p:pic>
      <p:sp>
        <p:nvSpPr>
          <p:cNvPr id="318" name="TextBox 3"/>
          <p:cNvSpPr/>
          <p:nvPr/>
        </p:nvSpPr>
        <p:spPr>
          <a:xfrm>
            <a:off x="3637998" y="5369400"/>
            <a:ext cx="4425805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2. Выполнение статического зондирования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и штамповых испытаний после завершения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работ. Испытания фиксируют параметры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массива модифицированного грунта.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33CF6C-8EC3-A21B-09A5-593795D992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ПУТЕПРОВОД, ПК 524,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ЦКАД, ПУСКОВОЙ КОМПЛЕКС №3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22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23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Rectangle 201"/>
          <p:cNvSpPr/>
          <p:nvPr/>
        </p:nvSpPr>
        <p:spPr>
          <a:xfrm>
            <a:off x="381240" y="5138280"/>
            <a:ext cx="599400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just">
              <a:lnSpc>
                <a:spcPct val="114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Усиление грунтов основания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армогрунтовых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стен на подходе       к путепроводу по основному ходу Центральной кольцевой автомобильной дороги (ЦКАД). </a:t>
            </a: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Выполнены «щебеночные сваи» Ø1050 мм длиной 3,8 м,             по сетке 1,8х1,7м с применением щебня фракции 5-20 мм.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25" name="Рисунок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20" y="1119960"/>
            <a:ext cx="3776040" cy="3803040"/>
          </a:xfrm>
          <a:prstGeom prst="rect">
            <a:avLst/>
          </a:prstGeom>
          <a:ln w="0">
            <a:noFill/>
          </a:ln>
        </p:spPr>
      </p:pic>
      <p:pic>
        <p:nvPicPr>
          <p:cNvPr id="326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19960"/>
            <a:ext cx="3776040" cy="3803040"/>
          </a:xfrm>
          <a:prstGeom prst="rect">
            <a:avLst/>
          </a:prstGeom>
          <a:ln w="0">
            <a:noFill/>
          </a:ln>
        </p:spPr>
      </p:pic>
      <p:pic>
        <p:nvPicPr>
          <p:cNvPr id="327" name="Рисунок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35080" y="4719240"/>
            <a:ext cx="2565720" cy="21384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81284C-0F26-E1AE-228E-E7F10C0B7A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ФЕДЕРАЛЬНАЯ АВТОДОРОГА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А-181 «СКАНДИНАВИЯ», КМ 65 – КМ 100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31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32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Rectangle 201"/>
          <p:cNvSpPr/>
          <p:nvPr/>
        </p:nvSpPr>
        <p:spPr>
          <a:xfrm>
            <a:off x="188640" y="4834080"/>
            <a:ext cx="859932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just">
              <a:lnSpc>
                <a:spcPct val="114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Прохождение заболоченного участка при реконструкции трассы А-181 «Скандинавия» (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подэтап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2,3 этапа 2. Ленинградская область). </a:t>
            </a: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Снижение затрат за счет замены проектного решения – модификации грунта методом струйной цементации (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Jet Grouting)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– более экономичной технологией, усилением основания сваями из ПГС.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34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440" y="1107720"/>
            <a:ext cx="3026520" cy="3587040"/>
          </a:xfrm>
          <a:prstGeom prst="rect">
            <a:avLst/>
          </a:prstGeom>
          <a:ln w="0">
            <a:noFill/>
          </a:ln>
        </p:spPr>
      </p:pic>
      <p:pic>
        <p:nvPicPr>
          <p:cNvPr id="33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9200" y="1107720"/>
            <a:ext cx="5378040" cy="35852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F85CFA-AFE0-D95C-7D8B-2B1755EC5B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18520" y="139680"/>
            <a:ext cx="8810640" cy="690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ФЕДЕРАЛЬНАЯ АВТОДОРОГА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А-181 «СКАНДИНАВИЯ», КМ 65 – КМ 100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39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40" name="TextBox 2"/>
          <p:cNvSpPr/>
          <p:nvPr/>
        </p:nvSpPr>
        <p:spPr>
          <a:xfrm>
            <a:off x="5545440" y="2955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Rectangle 201"/>
          <p:cNvSpPr/>
          <p:nvPr/>
        </p:nvSpPr>
        <p:spPr>
          <a:xfrm>
            <a:off x="340560" y="4885920"/>
            <a:ext cx="8099280" cy="15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94320" algn="just">
              <a:lnSpc>
                <a:spcPct val="114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На участке выполнена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выторфовка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на глубину 3 м с последующей засыпкой песчаным грунтом для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пригруза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Для нижних слоев торфа, залегающих на глубину до 8 м, принято усиление сваям из ПГС длиной от 6 до 16 м с шагом 1,7х2 м. </a:t>
            </a:r>
            <a:endParaRPr lang="ru-RU" sz="1600" b="0" strike="noStrike" spc="-1" dirty="0">
              <a:latin typeface="Arial"/>
            </a:endParaRPr>
          </a:p>
          <a:p>
            <a:pPr marL="94320" algn="just">
              <a:lnSpc>
                <a:spcPct val="114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Объем выполненных работ: 1797 свай 18,5 тыс.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пог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. м.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42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00" y="1391760"/>
            <a:ext cx="8847000" cy="31492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A71FF7-6D1F-C579-D1FF-D25C76124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56240" y="292320"/>
            <a:ext cx="6487560" cy="547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Благодарим за внимание!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5" name="Picture 10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60" y="2812320"/>
            <a:ext cx="1343880" cy="9464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0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60" y="4069440"/>
            <a:ext cx="1343880" cy="94644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0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60" y="5333400"/>
            <a:ext cx="1343880" cy="946440"/>
          </a:xfrm>
          <a:prstGeom prst="rect">
            <a:avLst/>
          </a:prstGeom>
          <a:ln w="0">
            <a:noFill/>
          </a:ln>
        </p:spPr>
      </p:pic>
      <p:pic>
        <p:nvPicPr>
          <p:cNvPr id="348" name="Рисунок 2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4880" y="1548000"/>
            <a:ext cx="1337760" cy="946440"/>
          </a:xfrm>
          <a:prstGeom prst="rect">
            <a:avLst/>
          </a:prstGeom>
          <a:ln w="0">
            <a:noFill/>
          </a:ln>
        </p:spPr>
      </p:pic>
      <p:sp>
        <p:nvSpPr>
          <p:cNvPr id="349" name="Rectangle 125"/>
          <p:cNvSpPr/>
          <p:nvPr/>
        </p:nvSpPr>
        <p:spPr>
          <a:xfrm>
            <a:off x="6030720" y="5403960"/>
            <a:ext cx="157248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Мы в соцсетях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@geoizolproject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50" name="Picture 10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33680" y="6095520"/>
            <a:ext cx="552960" cy="5529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1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55120" y="6014160"/>
            <a:ext cx="694800" cy="694800"/>
          </a:xfrm>
          <a:prstGeom prst="rect">
            <a:avLst/>
          </a:prstGeom>
          <a:ln w="0">
            <a:noFill/>
          </a:ln>
        </p:spPr>
      </p:pic>
      <p:sp>
        <p:nvSpPr>
          <p:cNvPr id="352" name="Прямая соединительная линия 19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53" name="Прямая соединительная линия 20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54" name="TextBox 2"/>
          <p:cNvSpPr/>
          <p:nvPr/>
        </p:nvSpPr>
        <p:spPr>
          <a:xfrm>
            <a:off x="1977480" y="1472040"/>
            <a:ext cx="3062880" cy="481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ООО «ГЕОИЗОЛ»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197046, Санкт-Петербург,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Большая Посадская ул., 12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БЦ «Крюммельхаус»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Телефон: +7 (812) 337 53 13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E-mail: info@geoizol.ru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www.geoizol.ru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ООО «ГЕОИЗОЛ Проект»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197046, Санкт-Петербург,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Большая Посадская ул., 12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БЦ «Крюммельхаус», оф. 312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Телефон: +7 (812) 416 30 28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Телефон: +7 (921) 339 25 76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E-mail: </a:t>
            </a: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info@geoizolproject.ru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www.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geoizolproject.ru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ООО «УМ ГЕОИЗОЛ»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196600, Санкт-Петербург,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Пушкин, Новодеревенскаяул., 17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Телефон: +7 (812) 640 79 93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E-mail: um@geoizol.ru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www.geoizol.ru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ООО «Пушкинский машиностроительный завод»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196600, Санкт-Петербург,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Пушкин, Новодеревенскаяул., 17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Телефон: +7 (812) 640 79 95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E-mail: pmz@geoizol.ru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www.pmzspb.ru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56" name="Рисунок 6"/>
          <p:cNvPicPr/>
          <p:nvPr/>
        </p:nvPicPr>
        <p:blipFill>
          <a:blip r:embed="rId9"/>
          <a:stretch/>
        </p:blipFill>
        <p:spPr>
          <a:xfrm>
            <a:off x="5335200" y="1440360"/>
            <a:ext cx="3457080" cy="34286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44FDD2-B66A-4791-C6BA-6B08879DF1D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6240" y="288000"/>
            <a:ext cx="600480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О компании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Прямая соединительная линия 7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38" name="Прямая соединительная линия 11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56240" y="1740600"/>
            <a:ext cx="3446280" cy="414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География проектов объединяет все регионы России и многие страны ближнего зарубежья.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Проектируем в любых климатических зонах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 на всех формах рельефа,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включая горные территории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 зону вечной мерзлоты.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3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75160" y="1078560"/>
            <a:ext cx="5439960" cy="5595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0750C6-06F0-0DB3-FC72-3639055177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43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44" name="Заголовок 1"/>
          <p:cNvSpPr/>
          <p:nvPr/>
        </p:nvSpPr>
        <p:spPr>
          <a:xfrm>
            <a:off x="1156680" y="4992840"/>
            <a:ext cx="7276320" cy="89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Мероприятия по защите от карстовых процессов участков строящейся автомагистрали М-12 «Москва – Казань»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5" name="Рисунок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14280" y="1265760"/>
            <a:ext cx="4915080" cy="3686040"/>
          </a:xfrm>
          <a:prstGeom prst="rect">
            <a:avLst/>
          </a:prstGeom>
          <a:ln w="0">
            <a:noFill/>
          </a:ln>
        </p:spPr>
      </p:pic>
      <p:sp>
        <p:nvSpPr>
          <p:cNvPr id="146" name="TextBox 11"/>
          <p:cNvSpPr/>
          <p:nvPr/>
        </p:nvSpPr>
        <p:spPr>
          <a:xfrm>
            <a:off x="279360" y="6132960"/>
            <a:ext cx="3077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Мелентьев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Алексей Сергеевич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Руководитель отдела геотехники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6AC319-79C5-7441-A008-1C756DD659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Объект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50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1" name="TextBox 2"/>
          <p:cNvSpPr/>
          <p:nvPr/>
        </p:nvSpPr>
        <p:spPr>
          <a:xfrm>
            <a:off x="5051159" y="1071360"/>
            <a:ext cx="4063207" cy="5681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Строительство скоростной автомобильной дороги Москва – Нижний Новгород – Казань,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5 этап км 347 – км 454,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Нижегородская область.</a:t>
            </a:r>
          </a:p>
          <a:p>
            <a:pPr>
              <a:lnSpc>
                <a:spcPct val="114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latin typeface="Arial"/>
              </a:rPr>
              <a:t>В административном отношении проектируемый участок расположен в южной части Нижегородской области. Трасса протягивается с запада на восток начинаясь севернее г.</a:t>
            </a: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latin typeface="Arial"/>
              </a:rPr>
              <a:t>Арзамаса и заканчиваясь несколько южнее г. Сергача.</a:t>
            </a:r>
          </a:p>
          <a:p>
            <a:pPr>
              <a:lnSpc>
                <a:spcPct val="114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Разработка комплекса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противокарстовых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мероприятий,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для защиты полотна автодороги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и опор искусственных сооружений:  путепроводов и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экодуков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(на свайном основании).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52" name="Рисунок 7" descr="Нижегородская область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6760" y="1071360"/>
            <a:ext cx="4748040" cy="56653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10C9A7-AE77-F956-FD7E-9AA53952C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Условия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56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7" name="TextBox 2"/>
          <p:cNvSpPr/>
          <p:nvPr/>
        </p:nvSpPr>
        <p:spPr>
          <a:xfrm>
            <a:off x="433480" y="4954493"/>
            <a:ext cx="8139960" cy="12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Территория прохождения трассы характеризуется интенсивным развитием современного карста.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Механизм развития деформаций на земной поверхности преимущественно карстово-суффозионный.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40F5B-3EA9-4C50-88CF-1520E72E6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83" y="1414338"/>
            <a:ext cx="5905966" cy="31569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1ED04-196E-4260-8FDB-42D45326F0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83" y="1414338"/>
            <a:ext cx="2649984" cy="26000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44BBF2-C8F6-BF1D-D3A2-335E8FC4F9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Технические решения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62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63" name="TextBox 2"/>
          <p:cNvSpPr/>
          <p:nvPr/>
        </p:nvSpPr>
        <p:spPr>
          <a:xfrm>
            <a:off x="313920" y="5581800"/>
            <a:ext cx="8492040" cy="119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защиты земляного полотна от негативного влияния карстовых воронок предусмотрены конструктивные мероприятия в виде армирования дорожного полотна высокопрочным геотекстилем и устройство железобетонных ребристых плит в теле насыпи.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64" name="Рисунок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6" y="1043640"/>
            <a:ext cx="2471240" cy="2273575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0"/>
          <a:stretch/>
        </p:blipFill>
        <p:spPr>
          <a:xfrm rot="5400000">
            <a:off x="5475376" y="1640217"/>
            <a:ext cx="3807675" cy="2471241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379" y="1050659"/>
            <a:ext cx="2471242" cy="2259535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99D92F-AF5E-4B50-B53E-FF0ED1DD38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6" y="3471709"/>
            <a:ext cx="5264348" cy="20290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A490BB-6DDE-A37A-009E-BD9B3CEE92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Технические решения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70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71" name="TextBox 2"/>
          <p:cNvSpPr/>
          <p:nvPr/>
        </p:nvSpPr>
        <p:spPr>
          <a:xfrm>
            <a:off x="313920" y="5581800"/>
            <a:ext cx="8492040" cy="11902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4000"/>
              </a:lnSpc>
              <a:spcAft>
                <a:spcPts val="1199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Моделирование карстовых воронок выполняется по методике, которая заключается в освобождении вертикальных связей конечной жесткости (обнуление коэффициента постели и  др.) под земляным полотном на область равную величине диаметра расчетной воронки.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73" name="Рисунок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1057680"/>
            <a:ext cx="3543301" cy="2324393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0399" y="3467393"/>
            <a:ext cx="3543301" cy="2226238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C5C8D-D382-4FC6-8396-0A7AFCC468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57" y="3411478"/>
            <a:ext cx="3450794" cy="2226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5CCFF4-0585-422D-813E-758DB07B3F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166" y="1069891"/>
            <a:ext cx="4469777" cy="22615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6EB49A-226E-0BA4-AF85-885714F118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76760" y="297720"/>
            <a:ext cx="8810640" cy="533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Технические решения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Прямая соединительная линия 15"/>
          <p:cNvSpPr/>
          <p:nvPr/>
        </p:nvSpPr>
        <p:spPr>
          <a:xfrm>
            <a:off x="0" y="972000"/>
            <a:ext cx="9144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77" name="Прямая соединительная линия 16"/>
          <p:cNvSpPr/>
          <p:nvPr/>
        </p:nvSpPr>
        <p:spPr>
          <a:xfrm>
            <a:off x="0" y="930600"/>
            <a:ext cx="9144000" cy="36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78" name="TextBox 2"/>
          <p:cNvSpPr/>
          <p:nvPr/>
        </p:nvSpPr>
        <p:spPr>
          <a:xfrm>
            <a:off x="4962960" y="3830869"/>
            <a:ext cx="3751920" cy="25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Для защиты искусственных сооружений, в том числе на свайном основании, от негативного влияния карстовых воронок предусматриваются защитные мероприятия в виде инъекции специальных составов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4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на основе цемента в покровную зону и в зону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карстующихся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пород.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79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67" y="1157760"/>
            <a:ext cx="4375480" cy="5183413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B9806A-7C16-490D-A22D-BB04585B4B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376" y="1157760"/>
            <a:ext cx="3290686" cy="26802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54239-BE92-49B3-36CD-072BD688F4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3" y="206890"/>
            <a:ext cx="2410659" cy="620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8585</TotalTime>
  <Words>1332</Words>
  <Application>Microsoft Office PowerPoint</Application>
  <PresentationFormat>Экран (4:3)</PresentationFormat>
  <Paragraphs>167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Усиление слабых грунтов основания «щебеночными сваями»  и выполнение мероприятий противокарстовой защиты,  на примере строительства участков автомагистралей М-7 и М-12</vt:lpstr>
      <vt:lpstr>О компании</vt:lpstr>
      <vt:lpstr>О компании</vt:lpstr>
      <vt:lpstr>Презентация PowerPoint</vt:lpstr>
      <vt:lpstr>Объект</vt:lpstr>
      <vt:lpstr>Условия</vt:lpstr>
      <vt:lpstr>Технические решения</vt:lpstr>
      <vt:lpstr>Технические решения</vt:lpstr>
      <vt:lpstr>Технические решения</vt:lpstr>
      <vt:lpstr>Технические решения</vt:lpstr>
      <vt:lpstr>Технология инъектирования</vt:lpstr>
      <vt:lpstr>Технология инъектирования</vt:lpstr>
      <vt:lpstr>Технология инъектирования</vt:lpstr>
      <vt:lpstr>Презентация PowerPoint</vt:lpstr>
      <vt:lpstr>ОПИСАНИЕ ТЕХНОЛОГИИ</vt:lpstr>
      <vt:lpstr>ВАРИАНТЫ ПРИМЕНЕНИЯ  «ЩЕБЕНОЧНЫХ СВАЙ»</vt:lpstr>
      <vt:lpstr>КОМПЛЕКС ОБОРУДОВАНИЯ</vt:lpstr>
      <vt:lpstr>УСТРОЙСТВО «ЩЕБЕНОЧНЫХ СВАЙ»  С НИЖНЕЙ ПОДАЧЕЙ ЩЕБНЯ (СУХОЙ СПОСОБ)</vt:lpstr>
      <vt:lpstr>ДУБЛЕР ФЕДЕРАЛЬНОЙ АВТОДОРОГИ  М-7 «ВОЛГА», КМ 1169 – КМ 1231</vt:lpstr>
      <vt:lpstr>ДУБЛЕР ФЕДЕРАЛЬНОЙ АВТОДОРОГИ  М-7 «ВОЛГА», КМ 1169 – КМ 1231</vt:lpstr>
      <vt:lpstr>СРАВНЕНИЕ ЗАТРАТ НА ОБЪЕКТЕ-АНАЛОГЕ</vt:lpstr>
      <vt:lpstr>ДУБЛЕР ФЕДЕРАЛЬНОЙ АВТОДОРОГИ  М-7 «ВОЛГА», КМ 1169 – КМ 1231</vt:lpstr>
      <vt:lpstr>ДУБЛЕР ФЕДЕРАЛЬНОЙ АВТОДОРОГИ  М-7 «ВОЛГА», КМ 1169 – КМ 1231</vt:lpstr>
      <vt:lpstr>МЕТОДЫ КОНТРОЛЯ</vt:lpstr>
      <vt:lpstr>ПУТЕПРОВОД, ПК 524,  ЦКАД, ПУСКОВОЙ КОМПЛЕКС №3</vt:lpstr>
      <vt:lpstr>ФЕДЕРАЛЬНАЯ АВТОДОРОГА  А-181 «СКАНДИНАВИЯ», КМ 65 – КМ 100 </vt:lpstr>
      <vt:lpstr>ФЕДЕРАЛЬНАЯ АВТОДОРОГА  А-181 «СКАНДИНАВИЯ», КМ 65 – КМ 100 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и технология устройства буроинъекционных грунтовых нагелей</dc:title>
  <dc:subject/>
  <dc:creator>user</dc:creator>
  <dc:description/>
  <cp:lastModifiedBy>Алексей Мелентьев</cp:lastModifiedBy>
  <cp:revision>267</cp:revision>
  <dcterms:created xsi:type="dcterms:W3CDTF">2022-02-01T14:55:24Z</dcterms:created>
  <dcterms:modified xsi:type="dcterms:W3CDTF">2023-04-19T10:28:02Z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29</vt:i4>
  </property>
</Properties>
</file>