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8" r:id="rId3"/>
    <p:sldId id="257" r:id="rId4"/>
    <p:sldId id="329" r:id="rId5"/>
    <p:sldId id="334" r:id="rId6"/>
    <p:sldId id="316" r:id="rId7"/>
    <p:sldId id="317" r:id="rId8"/>
    <p:sldId id="345" r:id="rId9"/>
    <p:sldId id="344" r:id="rId10"/>
  </p:sldIdLst>
  <p:sldSz cx="9144000" cy="6858000" type="screen4x3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99"/>
    <a:srgbClr val="CCFFCC"/>
    <a:srgbClr val="4D1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0" d="100"/>
          <a:sy n="80" d="100"/>
        </p:scale>
        <p:origin x="1478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90137" cy="4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0" y="2"/>
            <a:ext cx="2890137" cy="4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049"/>
            <a:ext cx="2890137" cy="4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0" y="9286049"/>
            <a:ext cx="2890137" cy="4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FF536F-F4AA-4570-8FEC-BC457F07B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7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90137" cy="4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0" y="2"/>
            <a:ext cx="2890137" cy="4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2" y="4643024"/>
            <a:ext cx="5335867" cy="43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049"/>
            <a:ext cx="2890137" cy="4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0" y="9286049"/>
            <a:ext cx="2890137" cy="4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8" tIns="46979" rIns="93958" bIns="4697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925834F-8C54-4593-AA37-073A03DA4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13B9-D333-4D07-AC86-58D159951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E7851-BCAC-4506-8017-D74C41758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B0D5-E885-44C9-9796-DC2818587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B2E9B-716F-4141-9683-43AD5C9C5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53D2-5073-4F55-98DB-5DB947591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EF5B2-0998-4D81-B4E2-C3A7AEA1A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1A4B-7584-457B-9423-991BDDC82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D4B4-37C6-40FD-B9C2-F8D2F5F8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0FF1-2358-454B-9A30-BD187AB02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65FE-FC82-4D13-BF8C-60B248BE8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8C80-53BF-49A3-87FF-96C193FC6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40D2A"/>
            </a:gs>
            <a:gs pos="100000">
              <a:srgbClr val="4D1C5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B7BDBD-7D01-4169-A6DD-A829735ED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412735" y="2106722"/>
            <a:ext cx="83185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УЩЕРБ ПОВЕРХНОСТНЫМ ВОДНЫМ ОБЪЕКТАМ,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НАНОСИМЫЙ СБРОСОМ СТОЧНЫХ ВОД: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FF9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ОПЫТ ПРАКТИЧЕСКОЙ ОЦЕНКИ </a:t>
            </a:r>
          </a:p>
          <a:p>
            <a:pPr algn="ctr"/>
            <a:r>
              <a:rPr lang="ru-RU" sz="2000" b="1" dirty="0" smtClean="0">
                <a:solidFill>
                  <a:srgbClr val="FFFF99"/>
                </a:solidFill>
              </a:rPr>
              <a:t>И ВЗАИМОДЕЙСТВИЯ С КОНТРОЛИРУЮЩИМИ ОРГАНАМИ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9" name="Рисунок 19" descr="карты и профили.e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073962"/>
            <a:ext cx="2796927" cy="27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20" descr="смч микро11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0"/>
            <a:ext cx="1019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21" descr="власоглав_личинка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1663" y="0"/>
            <a:ext cx="7826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22" descr="DSC009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0"/>
            <a:ext cx="104298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23" descr="изыскатель пишет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0"/>
            <a:ext cx="9525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24" descr="спектр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0"/>
            <a:ext cx="8842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25" descr="отбор пробы крупно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588" y="0"/>
            <a:ext cx="1260476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Rectangle 23"/>
          <p:cNvSpPr>
            <a:spLocks noChangeArrowheads="1"/>
          </p:cNvSpPr>
          <p:nvPr/>
        </p:nvSpPr>
        <p:spPr bwMode="auto">
          <a:xfrm>
            <a:off x="0" y="715944"/>
            <a:ext cx="57959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3348038" y="6597650"/>
            <a:ext cx="5795962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40460" y="809240"/>
            <a:ext cx="55687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Проблема недооценки роли инженерно-экологических изысканий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и природоохранных мероприятий в инвестиционном цикле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К О Н Ф Е Р Е Н Ц И Я, 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организованная независимым электронным журналом «</a:t>
            </a:r>
            <a:r>
              <a:rPr lang="ru-RU" sz="1200" i="1" dirty="0" err="1" smtClean="0">
                <a:solidFill>
                  <a:schemeClr val="bg1"/>
                </a:solidFill>
              </a:rPr>
              <a:t>ГеоИнфо</a:t>
            </a:r>
            <a:r>
              <a:rPr lang="ru-RU" sz="1200" i="1" dirty="0" smtClean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sz="1200" i="1" dirty="0" smtClean="0">
                <a:solidFill>
                  <a:schemeClr val="bg1"/>
                </a:solidFill>
              </a:rPr>
              <a:t>Москва, 3 апреля 2018 г.</a:t>
            </a: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581128"/>
            <a:ext cx="43617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С.С. </a:t>
            </a:r>
            <a:r>
              <a:rPr lang="ru-RU" sz="1400" b="1" dirty="0" err="1" smtClean="0">
                <a:solidFill>
                  <a:schemeClr val="bg1"/>
                </a:solidFill>
              </a:rPr>
              <a:t>Чернянский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	</a:t>
            </a:r>
            <a:r>
              <a:rPr lang="ru-RU" sz="1400" dirty="0" err="1" smtClean="0">
                <a:solidFill>
                  <a:schemeClr val="bg1"/>
                </a:solidFill>
              </a:rPr>
              <a:t>к.г.н</a:t>
            </a:r>
            <a:r>
              <a:rPr lang="ru-RU" sz="1400" dirty="0" smtClean="0">
                <a:solidFill>
                  <a:schemeClr val="bg1"/>
                </a:solidFill>
              </a:rPr>
              <a:t>., главный специалист </a:t>
            </a:r>
          </a:p>
          <a:p>
            <a:r>
              <a:rPr lang="ru-RU" sz="1400" dirty="0">
                <a:solidFill>
                  <a:schemeClr val="bg1"/>
                </a:solidFill>
              </a:rPr>
              <a:t>	</a:t>
            </a:r>
            <a:r>
              <a:rPr lang="ru-RU" sz="1400" dirty="0" smtClean="0">
                <a:solidFill>
                  <a:schemeClr val="bg1"/>
                </a:solidFill>
              </a:rPr>
              <a:t>ООО «РЭМБОЛЛ Си-Ай-Эс»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Д.Н. </a:t>
            </a:r>
            <a:r>
              <a:rPr lang="ru-RU" sz="1400" b="1" dirty="0" err="1" smtClean="0">
                <a:solidFill>
                  <a:schemeClr val="bg1"/>
                </a:solidFill>
              </a:rPr>
              <a:t>Айбулатов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	</a:t>
            </a:r>
            <a:r>
              <a:rPr lang="ru-RU" sz="1400" dirty="0" err="1" smtClean="0">
                <a:solidFill>
                  <a:schemeClr val="bg1"/>
                </a:solidFill>
              </a:rPr>
              <a:t>к.г.н</a:t>
            </a:r>
            <a:r>
              <a:rPr lang="ru-RU" sz="1400" dirty="0" smtClean="0">
                <a:solidFill>
                  <a:schemeClr val="bg1"/>
                </a:solidFill>
              </a:rPr>
              <a:t>., доцент географического факультета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	</a:t>
            </a:r>
            <a:r>
              <a:rPr lang="ru-RU" sz="1400" dirty="0" smtClean="0">
                <a:solidFill>
                  <a:schemeClr val="bg1"/>
                </a:solidFill>
              </a:rPr>
              <a:t>МГУ им. М.В. Ломоносова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D0FF1-2358-454B-9A30-BD187AB0240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86802" y="476672"/>
            <a:ext cx="643708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</a:rPr>
              <a:t>ИЕРАРХИЯ ПРИРОДООХРАННЫХ (ЭКОЛОГИЧЕСКИХ) </a:t>
            </a:r>
          </a:p>
          <a:p>
            <a:pPr algn="ctr"/>
            <a:r>
              <a:rPr lang="ru-RU" b="1" dirty="0" smtClean="0">
                <a:solidFill>
                  <a:srgbClr val="FFFF99"/>
                </a:solidFill>
              </a:rPr>
              <a:t>НОРМАТИВНО-ПРАВОВЫХ ТРЕБОВАНИЙ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</a:rPr>
              <a:t>К ХОЗЯЙСТВЕННОЙ ДЕЯТЕЛЬНОСТИ НА ТЕРРИТОРИИ РОССИИ</a:t>
            </a:r>
            <a:endParaRPr lang="ru-RU" sz="1400" dirty="0">
              <a:solidFill>
                <a:srgbClr val="FFFF99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188986" y="2901820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30299" y="2710661"/>
            <a:ext cx="4913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Российское природоохранное </a:t>
            </a:r>
            <a:r>
              <a:rPr lang="ru-RU" dirty="0" smtClean="0">
                <a:solidFill>
                  <a:schemeClr val="bg1"/>
                </a:solidFill>
              </a:rPr>
              <a:t>законодательство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(федеральный уровень, уровень субъектов РФ)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59591" y="3847516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00904" y="3513480"/>
            <a:ext cx="5239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Согласования, </a:t>
            </a:r>
            <a:r>
              <a:rPr lang="ru-RU" dirty="0" smtClean="0">
                <a:solidFill>
                  <a:schemeClr val="bg1"/>
                </a:solidFill>
              </a:rPr>
              <a:t>заключения, разрешения</a:t>
            </a:r>
            <a:r>
              <a:rPr lang="ru-RU" dirty="0">
                <a:solidFill>
                  <a:schemeClr val="bg1"/>
                </a:solidFill>
              </a:rPr>
              <a:t>, лицензии,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получаемые </a:t>
            </a:r>
            <a:r>
              <a:rPr lang="ru-RU" dirty="0">
                <a:solidFill>
                  <a:schemeClr val="bg1"/>
                </a:solidFill>
              </a:rPr>
              <a:t>в процессе реализации проекта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от  российских </a:t>
            </a:r>
            <a:r>
              <a:rPr lang="ru-RU" dirty="0">
                <a:solidFill>
                  <a:schemeClr val="bg1"/>
                </a:solidFill>
              </a:rPr>
              <a:t>надзорных </a:t>
            </a:r>
            <a:r>
              <a:rPr lang="ru-RU" dirty="0" smtClean="0">
                <a:solidFill>
                  <a:schemeClr val="bg1"/>
                </a:solidFill>
              </a:rPr>
              <a:t>и экспертных органов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322166" y="4951131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610198" y="4561319"/>
            <a:ext cx="51382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Экологическая политика </a:t>
            </a:r>
            <a:r>
              <a:rPr lang="ru-RU" dirty="0" smtClean="0">
                <a:solidFill>
                  <a:schemeClr val="bg1"/>
                </a:solidFill>
              </a:rPr>
              <a:t>компаний, участвующих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Проекте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(инвестор, заказчик, застройщик,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эксплуатирующая компания)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478632" y="5959867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819945" y="5734997"/>
            <a:ext cx="3851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Взаимодействие с общественностью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раскрытие информации о </a:t>
            </a:r>
            <a:r>
              <a:rPr lang="ru-RU" dirty="0" smtClean="0">
                <a:solidFill>
                  <a:schemeClr val="bg1"/>
                </a:solidFill>
              </a:rPr>
              <a:t>Проекте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115888"/>
            <a:ext cx="48815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462245" y="6597650"/>
            <a:ext cx="6681787" cy="71438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74" name="Picture 2" descr="M:\Проекты 2011_finalized\Маяки\Маяк Адлер\2011-07-18_19-52-19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472" y="1643049"/>
            <a:ext cx="1120401" cy="1500199"/>
          </a:xfrm>
          <a:prstGeom prst="rect">
            <a:avLst/>
          </a:prstGeom>
          <a:noFill/>
        </p:spPr>
      </p:pic>
      <p:pic>
        <p:nvPicPr>
          <p:cNvPr id="18" name="Рисунок 17" descr="Посторонним 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9100" y="1643050"/>
            <a:ext cx="909180" cy="1500198"/>
          </a:xfrm>
          <a:prstGeom prst="rect">
            <a:avLst/>
          </a:prstGeom>
        </p:spPr>
      </p:pic>
      <p:pic>
        <p:nvPicPr>
          <p:cNvPr id="19" name="Рисунок 6" descr="image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4857760"/>
            <a:ext cx="1964533" cy="1571626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44548" y="2024013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85861" y="1780703"/>
            <a:ext cx="47006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Международные нормативно-правовые акты,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 исполнению которых присоединилась РФ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D6C99-6932-4E2F-8A39-304B25EA1CE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621449" y="496653"/>
            <a:ext cx="60494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</a:rPr>
              <a:t>РАМОЧНОЕ ФЕДЕРАЛЬНОЕ ЗАКОНОДАТЕЛЬСТВО,</a:t>
            </a:r>
            <a:r>
              <a:rPr lang="ru-RU" b="1" dirty="0">
                <a:solidFill>
                  <a:srgbClr val="FFFF99"/>
                </a:solidFill>
              </a:rPr>
              <a:t/>
            </a:r>
            <a:br>
              <a:rPr lang="ru-RU" b="1" dirty="0">
                <a:solidFill>
                  <a:srgbClr val="FFFF99"/>
                </a:solidFill>
              </a:rPr>
            </a:br>
            <a:r>
              <a:rPr lang="ru-RU" b="1" dirty="0" smtClean="0">
                <a:solidFill>
                  <a:srgbClr val="FFFF99"/>
                </a:solidFill>
              </a:rPr>
              <a:t>регулирующее сферу инженерны</a:t>
            </a:r>
            <a:r>
              <a:rPr lang="ru-RU" b="1" dirty="0" smtClean="0">
                <a:solidFill>
                  <a:srgbClr val="FFFF99"/>
                </a:solidFill>
              </a:rPr>
              <a:t>х изысканий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483100" y="1399643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808538" y="1310743"/>
            <a:ext cx="5513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Градостроительный кодекс РФ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chemeClr val="bg1"/>
                </a:solidFill>
              </a:rPr>
              <a:t>в ред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smtClean="0">
                <a:solidFill>
                  <a:schemeClr val="bg1"/>
                </a:solidFill>
              </a:rPr>
              <a:t>31.12.2017 </a:t>
            </a:r>
            <a:r>
              <a:rPr lang="ru-RU" i="1" dirty="0" smtClean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483070" y="1837421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808508" y="1703537"/>
            <a:ext cx="81274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Постановление Правительства РФ №87 от 16.02.2008 г.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«О составе разделов </a:t>
            </a: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проектной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документации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требованиях к 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содержанию» 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в ред. </a:t>
            </a:r>
            <a:r>
              <a:rPr lang="en-US" i="1" dirty="0" smtClean="0">
                <a:solidFill>
                  <a:schemeClr val="bg1"/>
                </a:solidFill>
              </a:rPr>
              <a:t>15.03.2018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г.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323" y="5639585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Приказ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Госкомэкологии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РФ № 372 от 16.05.2000 г.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Положение об оценке воздействия намечаемой хозяйственной и иной деятельности на окружающую среду в Российской Федерации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1323" y="499325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hangingPunct="0"/>
            <a:r>
              <a:rPr lang="ru-RU" dirty="0" smtClean="0">
                <a:solidFill>
                  <a:srgbClr val="FFC000"/>
                </a:solidFill>
                <a:cs typeface="Times New Roman" pitchFamily="18" charset="0"/>
              </a:rPr>
              <a:t>СП 11-102-97. Инженерно-экологические изыскания для строительства. </a:t>
            </a:r>
          </a:p>
          <a:p>
            <a:pPr marL="355600" indent="-355600" algn="just" eaLnBrk="0" hangingPunct="0"/>
            <a:r>
              <a:rPr lang="ru-RU" dirty="0" smtClean="0">
                <a:solidFill>
                  <a:srgbClr val="FFC000"/>
                </a:solidFill>
                <a:cs typeface="Times New Roman" pitchFamily="18" charset="0"/>
              </a:rPr>
              <a:t>М.: ПНИИИС, 1997 (</a:t>
            </a:r>
            <a:r>
              <a:rPr lang="ru-RU" i="1" dirty="0" smtClean="0">
                <a:solidFill>
                  <a:srgbClr val="FFC000"/>
                </a:solidFill>
                <a:cs typeface="Times New Roman" pitchFamily="18" charset="0"/>
              </a:rPr>
              <a:t>в настоящее время документ пересматривается</a:t>
            </a:r>
            <a:r>
              <a:rPr lang="ru-RU" dirty="0" smtClean="0">
                <a:solidFill>
                  <a:srgbClr val="FFC000"/>
                </a:solidFill>
                <a:cs typeface="Times New Roman" pitchFamily="18" charset="0"/>
              </a:rPr>
              <a:t>). </a:t>
            </a:r>
          </a:p>
        </p:txBody>
      </p:sp>
      <p:sp>
        <p:nvSpPr>
          <p:cNvPr id="15" name="Ромб 14"/>
          <p:cNvSpPr/>
          <p:nvPr/>
        </p:nvSpPr>
        <p:spPr>
          <a:xfrm>
            <a:off x="494133" y="4396485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1355" y="4253607"/>
            <a:ext cx="80010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hangingPunct="0"/>
            <a:r>
              <a:rPr lang="ru-RU" b="1" dirty="0">
                <a:solidFill>
                  <a:srgbClr val="FF0000"/>
                </a:solidFill>
              </a:rPr>
              <a:t>СП </a:t>
            </a:r>
            <a:r>
              <a:rPr lang="ru-RU" b="1" dirty="0" smtClean="0">
                <a:solidFill>
                  <a:srgbClr val="FF0000"/>
                </a:solidFill>
              </a:rPr>
              <a:t>47.13330.2016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. Инженерные изыскания для строительства. </a:t>
            </a:r>
          </a:p>
          <a:p>
            <a:pPr marL="355600" indent="-355600" algn="just" eaLnBrk="0" hangingPunct="0"/>
            <a:r>
              <a:rPr lang="ru-RU" sz="1400" i="1" dirty="0" smtClean="0">
                <a:solidFill>
                  <a:srgbClr val="FF0000"/>
                </a:solidFill>
              </a:rPr>
              <a:t>Утв. Приказом Минстроя России </a:t>
            </a:r>
            <a:r>
              <a:rPr lang="ru-RU" sz="1400" i="1" dirty="0">
                <a:solidFill>
                  <a:srgbClr val="FF0000"/>
                </a:solidFill>
              </a:rPr>
              <a:t>от </a:t>
            </a:r>
            <a:r>
              <a:rPr lang="ru-RU" sz="1400" i="1" dirty="0" smtClean="0">
                <a:solidFill>
                  <a:srgbClr val="FF0000"/>
                </a:solidFill>
              </a:rPr>
              <a:t>30 </a:t>
            </a:r>
            <a:r>
              <a:rPr lang="ru-RU" sz="1400" i="1" dirty="0">
                <a:solidFill>
                  <a:srgbClr val="FF0000"/>
                </a:solidFill>
              </a:rPr>
              <a:t>декабря </a:t>
            </a:r>
            <a:r>
              <a:rPr lang="ru-RU" sz="1400" i="1" dirty="0" smtClean="0">
                <a:solidFill>
                  <a:srgbClr val="FF0000"/>
                </a:solidFill>
              </a:rPr>
              <a:t>2016 </a:t>
            </a:r>
            <a:r>
              <a:rPr lang="ru-RU" sz="1400" i="1" dirty="0">
                <a:solidFill>
                  <a:srgbClr val="FF0000"/>
                </a:solidFill>
              </a:rPr>
              <a:t>г. N </a:t>
            </a:r>
            <a:r>
              <a:rPr lang="ru-RU" sz="1400" i="1" dirty="0" smtClean="0">
                <a:solidFill>
                  <a:srgbClr val="FF0000"/>
                </a:solidFill>
              </a:rPr>
              <a:t>10331-пр. </a:t>
            </a:r>
            <a:r>
              <a:rPr lang="ru-RU" sz="1600" b="1" dirty="0" smtClean="0">
                <a:solidFill>
                  <a:srgbClr val="FF0000"/>
                </a:solidFill>
              </a:rPr>
              <a:t>(Раздел 8)</a:t>
            </a:r>
            <a:endParaRPr lang="ru-RU" sz="1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8" name="Ромб 17"/>
          <p:cNvSpPr/>
          <p:nvPr/>
        </p:nvSpPr>
        <p:spPr>
          <a:xfrm>
            <a:off x="494133" y="5711023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494133" y="5064692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190798"/>
            <a:ext cx="48815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462245" y="6597650"/>
            <a:ext cx="6681787" cy="71438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Ромб 24"/>
          <p:cNvSpPr/>
          <p:nvPr/>
        </p:nvSpPr>
        <p:spPr>
          <a:xfrm>
            <a:off x="483070" y="2739106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808508" y="2449165"/>
            <a:ext cx="75009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Постановление Правительства РФ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№20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19.01.2006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Об инженерных </a:t>
            </a: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изысканиях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для подготовки проектной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документации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, строительства»  </a:t>
            </a: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в ред. </a:t>
            </a: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12.05.2017 </a:t>
            </a: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г.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508" y="3463204"/>
            <a:ext cx="65090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r>
              <a:rPr lang="ru-RU" dirty="0"/>
              <a:t>Технический регламент о безопасности зданий и </a:t>
            </a:r>
            <a:r>
              <a:rPr lang="ru-RU" dirty="0" smtClean="0"/>
              <a:t>сооружений. 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закон от 30.12.2009 N 384-ФЗ </a:t>
            </a:r>
            <a:r>
              <a:rPr lang="ru-RU" dirty="0" smtClean="0"/>
              <a:t>(</a:t>
            </a:r>
            <a:r>
              <a:rPr lang="ru-RU" i="1" dirty="0" smtClean="0"/>
              <a:t>в ред</a:t>
            </a:r>
            <a:r>
              <a:rPr lang="ru-RU" i="1" dirty="0"/>
              <a:t>. </a:t>
            </a:r>
            <a:r>
              <a:rPr lang="ru-RU" i="1" dirty="0" smtClean="0"/>
              <a:t>02.07.2013 г.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27" name="Ромб 26"/>
          <p:cNvSpPr/>
          <p:nvPr/>
        </p:nvSpPr>
        <p:spPr>
          <a:xfrm>
            <a:off x="494133" y="3533635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4547" y="502937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?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4547" y="428874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D0FF1-2358-454B-9A30-BD187AB0240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9881" y="272457"/>
            <a:ext cx="5816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</a:rPr>
              <a:t>ФОРМЫ ЭКОЛОГИЧЕСКОГО </a:t>
            </a:r>
            <a:r>
              <a:rPr lang="ru-RU" b="1" dirty="0" smtClean="0">
                <a:solidFill>
                  <a:srgbClr val="FFFF99"/>
                </a:solidFill>
              </a:rPr>
              <a:t>СОПРОВОЖДЕНИЯ</a:t>
            </a:r>
          </a:p>
          <a:p>
            <a:pPr algn="ctr"/>
            <a:r>
              <a:rPr lang="ru-RU" sz="1400" b="1" dirty="0" smtClean="0">
                <a:solidFill>
                  <a:srgbClr val="FFFF99"/>
                </a:solidFill>
              </a:rPr>
              <a:t>ХОЗЯЙСТВЕННОЙ ДЕЯТЕЛЬНОСТИ</a:t>
            </a:r>
            <a:endParaRPr lang="ru-RU" sz="1400" dirty="0">
              <a:solidFill>
                <a:srgbClr val="FFFF99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115888"/>
            <a:ext cx="48815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462245" y="6597650"/>
            <a:ext cx="6681787" cy="71438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871" y="1071546"/>
            <a:ext cx="398756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" name="AutoShape 5"/>
          <p:cNvSpPr>
            <a:spLocks noChangeArrowheads="1"/>
          </p:cNvSpPr>
          <p:nvPr/>
        </p:nvSpPr>
        <p:spPr bwMode="auto">
          <a:xfrm>
            <a:off x="4843684" y="1296416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Text Box 13"/>
          <p:cNvSpPr txBox="1">
            <a:spLocks noChangeArrowheads="1"/>
          </p:cNvSpPr>
          <p:nvPr/>
        </p:nvSpPr>
        <p:spPr bwMode="auto">
          <a:xfrm>
            <a:off x="5184997" y="1071546"/>
            <a:ext cx="2983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Инженерно-экологические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изыскания (ИЭИ)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8" name="AutoShape 5"/>
          <p:cNvSpPr>
            <a:spLocks noChangeArrowheads="1"/>
          </p:cNvSpPr>
          <p:nvPr/>
        </p:nvSpPr>
        <p:spPr bwMode="auto">
          <a:xfrm>
            <a:off x="4843684" y="2223307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Text Box 13"/>
          <p:cNvSpPr txBox="1">
            <a:spLocks noChangeArrowheads="1"/>
          </p:cNvSpPr>
          <p:nvPr/>
        </p:nvSpPr>
        <p:spPr bwMode="auto">
          <a:xfrm>
            <a:off x="5184997" y="1862728"/>
            <a:ext cx="3859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Оценка воздействия на окружающую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природную и социальную среду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(ОВОС)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0" name="AutoShape 5"/>
          <p:cNvSpPr>
            <a:spLocks noChangeArrowheads="1"/>
          </p:cNvSpPr>
          <p:nvPr/>
        </p:nvSpPr>
        <p:spPr bwMode="auto">
          <a:xfrm>
            <a:off x="4857752" y="3078977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3"/>
          <p:cNvSpPr txBox="1">
            <a:spLocks noChangeArrowheads="1"/>
          </p:cNvSpPr>
          <p:nvPr/>
        </p:nvSpPr>
        <p:spPr bwMode="auto">
          <a:xfrm>
            <a:off x="5199065" y="2854107"/>
            <a:ext cx="3462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Разработка разделов ПМ ООС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 ООС в составе ПД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2" name="AutoShape 5"/>
          <p:cNvSpPr>
            <a:spLocks noChangeArrowheads="1"/>
          </p:cNvSpPr>
          <p:nvPr/>
        </p:nvSpPr>
        <p:spPr bwMode="auto">
          <a:xfrm>
            <a:off x="4857752" y="3868184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Text Box 13"/>
          <p:cNvSpPr txBox="1">
            <a:spLocks noChangeArrowheads="1"/>
          </p:cNvSpPr>
          <p:nvPr/>
        </p:nvSpPr>
        <p:spPr bwMode="auto">
          <a:xfrm>
            <a:off x="5199065" y="3643314"/>
            <a:ext cx="3631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Производственный экологический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контроль (ПЭК)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4" name="AutoShape 5"/>
          <p:cNvSpPr>
            <a:spLocks noChangeArrowheads="1"/>
          </p:cNvSpPr>
          <p:nvPr/>
        </p:nvSpPr>
        <p:spPr bwMode="auto">
          <a:xfrm>
            <a:off x="4843684" y="4722051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Text Box 13"/>
          <p:cNvSpPr txBox="1">
            <a:spLocks noChangeArrowheads="1"/>
          </p:cNvSpPr>
          <p:nvPr/>
        </p:nvSpPr>
        <p:spPr bwMode="auto">
          <a:xfrm>
            <a:off x="5184997" y="4497181"/>
            <a:ext cx="3631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Производственный экологический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мониторинг (ПЭМ)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6" name="AutoShape 5"/>
          <p:cNvSpPr>
            <a:spLocks noChangeArrowheads="1"/>
          </p:cNvSpPr>
          <p:nvPr/>
        </p:nvSpPr>
        <p:spPr bwMode="auto">
          <a:xfrm>
            <a:off x="4843684" y="5436431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Text Box 13"/>
          <p:cNvSpPr txBox="1">
            <a:spLocks noChangeArrowheads="1"/>
          </p:cNvSpPr>
          <p:nvPr/>
        </p:nvSpPr>
        <p:spPr bwMode="auto">
          <a:xfrm>
            <a:off x="5184997" y="5345684"/>
            <a:ext cx="2765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Экологическая экспертиза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8" name="AutoShape 5"/>
          <p:cNvSpPr>
            <a:spLocks noChangeArrowheads="1"/>
          </p:cNvSpPr>
          <p:nvPr/>
        </p:nvSpPr>
        <p:spPr bwMode="auto">
          <a:xfrm>
            <a:off x="4857752" y="5948639"/>
            <a:ext cx="215900" cy="215900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Text Box 13"/>
          <p:cNvSpPr txBox="1">
            <a:spLocks noChangeArrowheads="1"/>
          </p:cNvSpPr>
          <p:nvPr/>
        </p:nvSpPr>
        <p:spPr bwMode="auto">
          <a:xfrm>
            <a:off x="5199065" y="5857892"/>
            <a:ext cx="2274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Экологический аудит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D0FF1-2358-454B-9A30-BD187AB0240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43396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</a:rPr>
              <a:t>ТИПОВЫЕ ВАРИАНТЫ НАЗНАЧЕНИЯ </a:t>
            </a:r>
          </a:p>
          <a:p>
            <a:pPr algn="ctr"/>
            <a:r>
              <a:rPr lang="ru-RU" b="1" dirty="0" smtClean="0">
                <a:solidFill>
                  <a:srgbClr val="FFFF99"/>
                </a:solidFill>
              </a:rPr>
              <a:t>ИНЖЕНЕРНО-ЭКОЛОГИЧЕСКИХ ИЗЫСКАНИЙ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115888"/>
            <a:ext cx="48815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462245" y="6597650"/>
            <a:ext cx="6681787" cy="71438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071546"/>
            <a:ext cx="2121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Раздел 8.1  </a:t>
            </a:r>
            <a:r>
              <a:rPr lang="ru-RU" sz="1200" b="1" dirty="0">
                <a:solidFill>
                  <a:schemeClr val="bg1"/>
                </a:solidFill>
              </a:rPr>
              <a:t>СП </a:t>
            </a:r>
            <a:r>
              <a:rPr lang="ru-RU" sz="1200" b="1" dirty="0" smtClean="0">
                <a:solidFill>
                  <a:schemeClr val="bg1"/>
                </a:solidFill>
              </a:rPr>
              <a:t>47.13330.2016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709804" y="1485032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035242" y="1396132"/>
            <a:ext cx="5792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документов территориального планирования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709804" y="1780416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035242" y="1691516"/>
            <a:ext cx="493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Подготовка документов планировки территории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716643" y="2372129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5242" y="2276872"/>
            <a:ext cx="800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hangingPunct="0"/>
            <a:r>
              <a:rPr lang="ru-RU" dirty="0" smtClean="0">
                <a:solidFill>
                  <a:schemeClr val="bg1"/>
                </a:solidFill>
              </a:rPr>
              <a:t>Подготовка проектной документации ОКС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716643" y="4452487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Ромб 17"/>
          <p:cNvSpPr/>
          <p:nvPr/>
        </p:nvSpPr>
        <p:spPr>
          <a:xfrm>
            <a:off x="709804" y="2068448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1035242" y="1979548"/>
            <a:ext cx="41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Выбор площадок и трасс строительства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8890" y="2629501"/>
            <a:ext cx="747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Этап 1 – изыскания для разработки разделов ПМООС/МООС ПД и корректировки выводов ОВОС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827" y="3195553"/>
            <a:ext cx="75776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Этап 2 – уточнение экологического состояния территории в случае выявления на Этапе 1 природно-техногенных условий, которые могут оказать неблагоприятное влияние на строительство и эксплуатацию проектируемых объектов, сооружений и среду обитания, а также для дополнительных участков и </a:t>
            </a:r>
            <a:r>
              <a:rPr lang="ru-RU" sz="1400" dirty="0" err="1" smtClean="0">
                <a:solidFill>
                  <a:srgbClr val="FFFF00"/>
                </a:solidFill>
              </a:rPr>
              <a:t>перетрассировок</a:t>
            </a:r>
            <a:r>
              <a:rPr lang="ru-RU" sz="1400" dirty="0" smtClean="0">
                <a:solidFill>
                  <a:srgbClr val="FFFF00"/>
                </a:solidFill>
              </a:rPr>
              <a:t>, обусловленных изменением проектных решений на основании результатов Этапа 1 ИЭИ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26480" y="4374977"/>
            <a:ext cx="800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hangingPunct="0"/>
            <a:r>
              <a:rPr lang="ru-RU" dirty="0" smtClean="0">
                <a:solidFill>
                  <a:schemeClr val="bg1"/>
                </a:solidFill>
              </a:rPr>
              <a:t>Строительство ОКС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4633972"/>
            <a:ext cx="720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Проводятся на этапе строительства в форме контроля за выполнением программы </a:t>
            </a:r>
            <a:r>
              <a:rPr lang="ru-RU" sz="1400" dirty="0" err="1" smtClean="0">
                <a:solidFill>
                  <a:srgbClr val="FFFF00"/>
                </a:solidFill>
              </a:rPr>
              <a:t>ПЭМиК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endParaRPr lang="ru-RU" sz="1400" dirty="0" smtClean="0">
              <a:solidFill>
                <a:srgbClr val="FFFF00"/>
              </a:solidFill>
            </a:endParaRPr>
          </a:p>
          <a:p>
            <a:r>
              <a:rPr lang="ru-RU" sz="1400" dirty="0" smtClean="0">
                <a:solidFill>
                  <a:srgbClr val="FFFF00"/>
                </a:solidFill>
              </a:rPr>
              <a:t>и </a:t>
            </a:r>
            <a:r>
              <a:rPr lang="ru-RU" sz="1400" dirty="0" smtClean="0">
                <a:solidFill>
                  <a:srgbClr val="FFFF00"/>
                </a:solidFill>
              </a:rPr>
              <a:t>природоохранных мероприятий, </a:t>
            </a:r>
            <a:r>
              <a:rPr lang="ru-RU" sz="1400" dirty="0" smtClean="0">
                <a:solidFill>
                  <a:srgbClr val="FFFF00"/>
                </a:solidFill>
              </a:rPr>
              <a:t>предусмотренных </a:t>
            </a:r>
            <a:r>
              <a:rPr lang="ru-RU" sz="1400" dirty="0" smtClean="0">
                <a:solidFill>
                  <a:srgbClr val="FFFF00"/>
                </a:solidFill>
              </a:rPr>
              <a:t>ПД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716643" y="5277206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3608" y="5199696"/>
            <a:ext cx="2346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hangingPunct="0"/>
            <a:r>
              <a:rPr lang="ru-RU" dirty="0" smtClean="0">
                <a:solidFill>
                  <a:schemeClr val="bg1"/>
                </a:solidFill>
              </a:rPr>
              <a:t>Реконструкция ОКС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5506010"/>
            <a:ext cx="6892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Критериями их необходимости являются: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rgbClr val="FFFF00"/>
                </a:solidFill>
              </a:rPr>
              <a:t>промышленное освоение новой территории; 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rgbClr val="FFFF00"/>
                </a:solidFill>
              </a:rPr>
              <a:t>предшествующая эксплуатация объекта реконструкции сопровождалась негативным </a:t>
            </a:r>
            <a:endParaRPr lang="ru-RU" sz="1400" dirty="0" smtClean="0">
              <a:solidFill>
                <a:srgbClr val="FFFF00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rgbClr val="FFFF00"/>
                </a:solidFill>
              </a:rPr>
              <a:t>воздействием </a:t>
            </a:r>
            <a:r>
              <a:rPr lang="ru-RU" sz="1400" dirty="0" smtClean="0">
                <a:solidFill>
                  <a:srgbClr val="FFFF00"/>
                </a:solidFill>
              </a:rPr>
              <a:t>на окружающую среду, </a:t>
            </a:r>
            <a:r>
              <a:rPr lang="ru-RU" sz="1400" dirty="0" smtClean="0">
                <a:solidFill>
                  <a:srgbClr val="FFFF00"/>
                </a:solidFill>
              </a:rPr>
              <a:t>не </a:t>
            </a:r>
            <a:r>
              <a:rPr lang="ru-RU" sz="1400" dirty="0" smtClean="0">
                <a:solidFill>
                  <a:srgbClr val="FFFF00"/>
                </a:solidFill>
              </a:rPr>
              <a:t>учтенную при разработке ПД (аварии)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D0FF1-2358-454B-9A30-BD187AB0240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867046" y="326465"/>
            <a:ext cx="3409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FF99"/>
                </a:solidFill>
              </a:rPr>
              <a:t>ИНВЕСТИЦИОННЫЙ ЦИКЛ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115888"/>
            <a:ext cx="48815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462245" y="6597650"/>
            <a:ext cx="6681787" cy="71438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72009"/>
            <a:ext cx="3684395" cy="5373216"/>
          </a:xfrm>
          <a:prstGeom prst="rect">
            <a:avLst/>
          </a:prstGeom>
        </p:spPr>
      </p:pic>
      <p:sp>
        <p:nvSpPr>
          <p:cNvPr id="17" name="Ромб 16"/>
          <p:cNvSpPr/>
          <p:nvPr/>
        </p:nvSpPr>
        <p:spPr>
          <a:xfrm>
            <a:off x="4246562" y="997620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4572000" y="908720"/>
            <a:ext cx="2797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Декларация о намерениях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4246562" y="1976159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4572000" y="1887259"/>
            <a:ext cx="46740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Взаимодействие с правообладателем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земельного участка и администрацией МО, 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формирование ЗУ и оформление соотв. прав</a:t>
            </a: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Ромб 20"/>
          <p:cNvSpPr/>
          <p:nvPr/>
        </p:nvSpPr>
        <p:spPr>
          <a:xfrm>
            <a:off x="4246562" y="3449366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4572000" y="3360466"/>
            <a:ext cx="1810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Проектирование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" name="Ромб 22"/>
          <p:cNvSpPr/>
          <p:nvPr/>
        </p:nvSpPr>
        <p:spPr>
          <a:xfrm>
            <a:off x="4246562" y="1461363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4572000" y="1372463"/>
            <a:ext cx="4349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Выбор площадки для размещения объекта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Ромб 24"/>
          <p:cNvSpPr/>
          <p:nvPr/>
        </p:nvSpPr>
        <p:spPr>
          <a:xfrm>
            <a:off x="4246562" y="2990745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4572000" y="2901845"/>
            <a:ext cx="2550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Инженерные изыскания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7" name="Ромб 26"/>
          <p:cNvSpPr/>
          <p:nvPr/>
        </p:nvSpPr>
        <p:spPr>
          <a:xfrm>
            <a:off x="4236651" y="3837627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562089" y="3748727"/>
            <a:ext cx="2946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Государственная экспертиза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9" name="Ромб 28"/>
          <p:cNvSpPr/>
          <p:nvPr/>
        </p:nvSpPr>
        <p:spPr>
          <a:xfrm>
            <a:off x="4236651" y="4225888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4562089" y="4136988"/>
            <a:ext cx="1644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Строительство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4236651" y="4629715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4562089" y="4540815"/>
            <a:ext cx="1552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Эксплуатация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814089" y="4913245"/>
            <a:ext cx="331037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низ 7"/>
          <p:cNvSpPr/>
          <p:nvPr/>
        </p:nvSpPr>
        <p:spPr>
          <a:xfrm>
            <a:off x="3995936" y="884625"/>
            <a:ext cx="720080" cy="539080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4837638" y="5661248"/>
            <a:ext cx="331037" cy="504056"/>
          </a:xfrm>
          <a:prstGeom prst="rightArrow">
            <a:avLst/>
          </a:prstGeom>
          <a:solidFill>
            <a:srgbClr val="00B0F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5520" y="4853639"/>
            <a:ext cx="3888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F0"/>
                </a:solidFill>
              </a:rPr>
              <a:t>Методика исчисления размера вреда, причиненного водным объектам вследствие нарушения водного законодательства. </a:t>
            </a:r>
            <a:r>
              <a:rPr lang="ru-RU" sz="900" b="1" dirty="0" smtClean="0">
                <a:solidFill>
                  <a:srgbClr val="00B0F0"/>
                </a:solidFill>
              </a:rPr>
              <a:t>Утв</a:t>
            </a:r>
            <a:r>
              <a:rPr lang="ru-RU" sz="900" b="1" dirty="0">
                <a:solidFill>
                  <a:srgbClr val="00B0F0"/>
                </a:solidFill>
              </a:rPr>
              <a:t>. Приказом Министерства природных ресурсов и экологии РФ от 13.04.2009 г. №87</a:t>
            </a:r>
            <a:endParaRPr lang="en-US" sz="900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5520" y="5605544"/>
            <a:ext cx="378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Методика исчисления размера вреда, причиненного водным биологическим ресурсам. Утв. Приказом Федерального агентства по рыболовству от 25.11.2011 г. №1166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D0FF1-2358-454B-9A30-BD187AB0240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78063" y="496653"/>
            <a:ext cx="57362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</a:rPr>
              <a:t>ИНЖЕНЕРНО-ЭКОЛОГИЧЕСКИЕ ИЗЫСКАНИЯ: </a:t>
            </a:r>
          </a:p>
          <a:p>
            <a:pPr algn="ctr"/>
            <a:r>
              <a:rPr lang="ru-RU" b="1" dirty="0" smtClean="0">
                <a:solidFill>
                  <a:srgbClr val="FFFF99"/>
                </a:solidFill>
              </a:rPr>
              <a:t>основная проблематика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000498" y="1196752"/>
            <a:ext cx="70278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Отсутствие представления об инженерно-экологических изысканиях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 одной из связанных друг с другом форм природоохранного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(экологического) сопровождения хозяйственной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726921" y="1308862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726922" y="2974857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272" y="2852936"/>
            <a:ext cx="8160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Преимущественная декларативность уполномоченных органов государственной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власти РФ в их намерении создавать и поддерживать </a:t>
            </a:r>
            <a:r>
              <a:rPr lang="ru-RU" dirty="0" smtClean="0">
                <a:solidFill>
                  <a:schemeClr val="bg1"/>
                </a:solidFill>
              </a:rPr>
              <a:t>общедоступные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федеральные </a:t>
            </a:r>
            <a:r>
              <a:rPr lang="ru-RU" dirty="0" smtClean="0">
                <a:solidFill>
                  <a:schemeClr val="bg1"/>
                </a:solidFill>
              </a:rPr>
              <a:t>базы </a:t>
            </a:r>
            <a:r>
              <a:rPr lang="ru-RU" dirty="0" smtClean="0">
                <a:solidFill>
                  <a:schemeClr val="bg1"/>
                </a:solidFill>
              </a:rPr>
              <a:t>данных тематической </a:t>
            </a:r>
            <a:r>
              <a:rPr lang="ru-RU" dirty="0" smtClean="0">
                <a:solidFill>
                  <a:schemeClr val="bg1"/>
                </a:solidFill>
              </a:rPr>
              <a:t>информации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об </a:t>
            </a:r>
            <a:r>
              <a:rPr lang="ru-RU" dirty="0" smtClean="0">
                <a:solidFill>
                  <a:schemeClr val="bg1"/>
                </a:solidFill>
              </a:rPr>
              <a:t>экологических условиях территорий и акваторий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726922" y="4732759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816" y="4653136"/>
            <a:ext cx="739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Несоответствие сроков выполнения изысканий сезонным и межгодовым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циклам изучаемых явлений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7495" y="4131194"/>
            <a:ext cx="5940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FF00"/>
                </a:solidFill>
              </a:rPr>
              <a:t>Отсутствие или труднодоступность сведений о параметрах окружающей среды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115888"/>
            <a:ext cx="48815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462245" y="6597650"/>
            <a:ext cx="6681787" cy="71438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Ромб 16"/>
          <p:cNvSpPr/>
          <p:nvPr/>
        </p:nvSpPr>
        <p:spPr>
          <a:xfrm>
            <a:off x="726922" y="5524847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816" y="5445224"/>
            <a:ext cx="528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Отсутствие </a:t>
            </a:r>
            <a:r>
              <a:rPr lang="ru-RU" dirty="0" err="1" smtClean="0">
                <a:solidFill>
                  <a:schemeClr val="bg1"/>
                </a:solidFill>
              </a:rPr>
              <a:t>этапности</a:t>
            </a:r>
            <a:r>
              <a:rPr lang="ru-RU" dirty="0" smtClean="0">
                <a:solidFill>
                  <a:schemeClr val="bg1"/>
                </a:solidFill>
              </a:rPr>
              <a:t> изысканий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привязкой этапов к фазам инвестиционного цикла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1043608" y="2267580"/>
            <a:ext cx="5984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Высокий уровень затрат на проведение полноценных ИЭИ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726921" y="2346580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D0FF1-2358-454B-9A30-BD187AB0240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78063" y="496653"/>
            <a:ext cx="57362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</a:rPr>
              <a:t>ИНЖЕНЕРНО-ЭКОЛОГИЧЕСКИЕ ИЗЫСКАНИЯ: </a:t>
            </a:r>
          </a:p>
          <a:p>
            <a:pPr algn="ctr"/>
            <a:r>
              <a:rPr lang="ru-RU" b="1" dirty="0" smtClean="0">
                <a:solidFill>
                  <a:srgbClr val="FFFF99"/>
                </a:solidFill>
              </a:rPr>
              <a:t>основная проблематика (продолжение)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019897" y="2818426"/>
            <a:ext cx="78526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Привязка изыскателя к аккредитованным ИЛЦ и сертифицированным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методикам КХА, многие из которых устарели и не используются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большинстве стран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707002" y="2890434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702564" y="1336212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914" y="1279540"/>
            <a:ext cx="755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Необоснованное установление сроков годности для результатов изысканий</a:t>
            </a:r>
          </a:p>
        </p:txBody>
      </p:sp>
      <p:sp>
        <p:nvSpPr>
          <p:cNvPr id="10" name="Ромб 9"/>
          <p:cNvSpPr/>
          <p:nvPr/>
        </p:nvSpPr>
        <p:spPr>
          <a:xfrm>
            <a:off x="683568" y="3890579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2853" y="3810956"/>
            <a:ext cx="7543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Бессистемность и противоречивость требований к отдельным видам работ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составе ИЭИ, устанавливаемых нормативно-правовыми актами формата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ГОСТ, СанПиН, СП, РД, МУ и др.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816" y="5117545"/>
            <a:ext cx="769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Отсутствие </a:t>
            </a:r>
            <a:r>
              <a:rPr lang="ru-RU" dirty="0">
                <a:solidFill>
                  <a:schemeClr val="bg1"/>
                </a:solidFill>
              </a:rPr>
              <a:t>единой терминологии в области </a:t>
            </a:r>
            <a:r>
              <a:rPr lang="ru-RU" dirty="0" smtClean="0">
                <a:solidFill>
                  <a:schemeClr val="bg1"/>
                </a:solidFill>
              </a:rPr>
              <a:t>инженерных изысканий и других форм экологического сопровождения хозяйственной деятельности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683568" y="5230912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821" y="5807005"/>
            <a:ext cx="658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Пример – «застроенная территория» – участок местности в пределах землеотводов и охранных зон ОКС. При выполнении ИЭИ к застроенной территории также относится местность в административных границах поселений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115888"/>
            <a:ext cx="48815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462245" y="6597650"/>
            <a:ext cx="6681787" cy="71438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Ромб 16"/>
          <p:cNvSpPr/>
          <p:nvPr/>
        </p:nvSpPr>
        <p:spPr>
          <a:xfrm>
            <a:off x="683568" y="4821664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816" y="4742041"/>
            <a:ext cx="761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Необходимость санитарно-гигиенического нормирования результатов ИЭИ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906" y="1630541"/>
            <a:ext cx="769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Отсутствие </a:t>
            </a:r>
            <a:r>
              <a:rPr lang="ru-RU" dirty="0">
                <a:solidFill>
                  <a:schemeClr val="bg1"/>
                </a:solidFill>
              </a:rPr>
              <a:t>единой терминологии в области </a:t>
            </a:r>
            <a:r>
              <a:rPr lang="ru-RU" dirty="0" smtClean="0">
                <a:solidFill>
                  <a:schemeClr val="bg1"/>
                </a:solidFill>
              </a:rPr>
              <a:t>инженерных изысканий и других форм экологического сопровождения хозяйственной деятельности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709012" y="1743908"/>
            <a:ext cx="214313" cy="21431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4911" y="2181223"/>
            <a:ext cx="658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Пример – «застроенная территория» – участок местности в пределах землеотводов и охранных зон ОКС. При выполнении ИЭИ к застроенной территории также относится местность в административных границах поселений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D0FF1-2358-454B-9A30-BD187AB0240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43396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99"/>
                </a:solidFill>
              </a:rPr>
              <a:t>ТИПОВОЕ СОДЕРЖАНИЕ ОТЧЕТОВ ПО ИНЖЕНЕРНО-ЭКОЛОГИЧЕСКИМ </a:t>
            </a:r>
            <a:r>
              <a:rPr lang="ru-RU" b="1" dirty="0" smtClean="0">
                <a:solidFill>
                  <a:srgbClr val="FFFF99"/>
                </a:solidFill>
              </a:rPr>
              <a:t>ИЗЫСКАНИЯМ</a:t>
            </a:r>
            <a:endParaRPr lang="ru-RU" b="1" dirty="0" smtClean="0">
              <a:solidFill>
                <a:srgbClr val="FFFF99"/>
              </a:solidFill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115888"/>
            <a:ext cx="4881563" cy="69850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462245" y="6597650"/>
            <a:ext cx="6681787" cy="71438"/>
          </a:xfrm>
          <a:prstGeom prst="rect">
            <a:avLst/>
          </a:prstGeom>
          <a:solidFill>
            <a:srgbClr val="00FF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071546"/>
            <a:ext cx="2121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Раздел 8.1  </a:t>
            </a:r>
            <a:r>
              <a:rPr lang="ru-RU" sz="1200" b="1" dirty="0">
                <a:solidFill>
                  <a:schemeClr val="bg1"/>
                </a:solidFill>
              </a:rPr>
              <a:t>СП </a:t>
            </a:r>
            <a:r>
              <a:rPr lang="ru-RU" sz="1200" b="1" dirty="0" smtClean="0">
                <a:solidFill>
                  <a:schemeClr val="bg1"/>
                </a:solidFill>
              </a:rPr>
              <a:t>47.13330.2016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39552" y="1196752"/>
            <a:ext cx="83507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NewRomanPS-BoldMT"/>
              </a:rPr>
              <a:t>Введение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-BoldMT"/>
              </a:rPr>
              <a:t> —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обоснование, задачи, сроки выполненных ИЭИ, данные о проектируемом объекте с указанием технологических особенностей производства, виды и объемы выполненных работ, методы исследований, состав исполнителей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Изученность экологических условий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— наличие материалов специально уполномоченных государственных органов в области охраны окружающей среды и их территориальных подразделений, данных Росгидромета,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санэпиднадзора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, других министерств и ведомств, осуществляющих экологические исследования и мониторинг окружающей природной среды, а также материалов инженерно-экологических изысканий прошлых лет; данные по объектам-аналогам, функционирующим в сходных ландшафтно-климатических и геолого-структурных условиях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Краткая характеристика природных и </a:t>
            </a: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NewRomanPS-BoldMT"/>
              </a:rPr>
              <a:t>антропогенных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условий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-BoldMT"/>
              </a:rPr>
              <a:t>—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климатические и ландшафтные условия, включая региональные особенности местности (урочища, фации, их распространение), освоенность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нарушенность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) местности, заболачивание, опустынивание, эрозия, особо охраняемые территории (статус, ценность, назначение, расположение), а также геоморфологические, гидрологические, геологические, гидрогеологические и инженерно-геологические условия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Методика и технология выполнения работ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Результаты инженерно-экологических работ и исследований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	</a:t>
            </a:r>
            <a:r>
              <a:rPr lang="ru-RU" sz="1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Зоны с особым режимом природопользования (экологических ограничений)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	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Оценка современного экологического состояния территории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	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Рекомендации и предложения для принятия решений по предотвращению</a:t>
            </a: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и снижению неблагоприятных последствий,</a:t>
            </a:r>
            <a:endParaRPr lang="en-US" sz="1000" b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NewRomanPS-BoldM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	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восстановлению</a:t>
            </a:r>
            <a:r>
              <a:rPr lang="en-US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и </a:t>
            </a:r>
            <a:r>
              <a:rPr lang="ru-RU" sz="1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улучшению состояния 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окружающей среды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	</a:t>
            </a: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Прогноз возможных неблагоприятных изменений окружающей среды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	Предложения и рекомендации по организации экологического мониторинга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	</a:t>
            </a:r>
            <a:r>
              <a:rPr lang="ru-RU" sz="1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Сведения по контролю качества и приемке работ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Заключение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Используемые документы и материалы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Текстовые приложения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Графическая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12354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12985</TotalTime>
  <Words>952</Words>
  <Application>Microsoft Office PowerPoint</Application>
  <PresentationFormat>Экран (4:3)</PresentationFormat>
  <Paragraphs>141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TimesNewRomanPS-BoldMT</vt:lpstr>
      <vt:lpstr>TimesNewRomanPSMT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Sergey_Chernyansky</cp:lastModifiedBy>
  <cp:revision>1054</cp:revision>
  <dcterms:created xsi:type="dcterms:W3CDTF">2008-12-21T10:59:21Z</dcterms:created>
  <dcterms:modified xsi:type="dcterms:W3CDTF">2018-04-03T08:20:05Z</dcterms:modified>
</cp:coreProperties>
</file>