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02" r:id="rId2"/>
    <p:sldId id="432" r:id="rId3"/>
    <p:sldId id="448" r:id="rId4"/>
    <p:sldId id="447" r:id="rId5"/>
    <p:sldId id="446" r:id="rId6"/>
    <p:sldId id="445" r:id="rId7"/>
    <p:sldId id="426" r:id="rId8"/>
    <p:sldId id="434" r:id="rId9"/>
    <p:sldId id="449" r:id="rId10"/>
    <p:sldId id="441" r:id="rId11"/>
    <p:sldId id="457" r:id="rId12"/>
    <p:sldId id="458" r:id="rId13"/>
    <p:sldId id="443" r:id="rId14"/>
    <p:sldId id="444" r:id="rId15"/>
    <p:sldId id="261" r:id="rId16"/>
    <p:sldId id="450" r:id="rId17"/>
    <p:sldId id="451" r:id="rId18"/>
    <p:sldId id="452" r:id="rId19"/>
    <p:sldId id="453" r:id="rId20"/>
    <p:sldId id="454" r:id="rId21"/>
    <p:sldId id="455" r:id="rId22"/>
    <p:sldId id="456" r:id="rId23"/>
  </p:sldIdLst>
  <p:sldSz cx="9145588" cy="7308850"/>
  <p:notesSz cx="6794500" cy="9931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DaxlineCyrSC-Regular" pitchFamily="82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DaxlineCyrSC-Regular" pitchFamily="82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DaxlineCyrSC-Regular" pitchFamily="82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DaxlineCyrSC-Regular" pitchFamily="82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DaxlineCyrSC-Regular" pitchFamily="82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DaxlineCyrSC-Regular" pitchFamily="82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DaxlineCyrSC-Regular" pitchFamily="82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DaxlineCyrSC-Regular" pitchFamily="82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DaxlineCyrSC-Regular" pitchFamily="82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EC7614C-8CB1-4FD7-B41C-1BB443D317FD}">
          <p14:sldIdLst>
            <p14:sldId id="402"/>
            <p14:sldId id="432"/>
            <p14:sldId id="448"/>
            <p14:sldId id="447"/>
            <p14:sldId id="446"/>
            <p14:sldId id="445"/>
            <p14:sldId id="426"/>
            <p14:sldId id="434"/>
            <p14:sldId id="449"/>
            <p14:sldId id="441"/>
            <p14:sldId id="457"/>
            <p14:sldId id="458"/>
            <p14:sldId id="443"/>
            <p14:sldId id="444"/>
            <p14:sldId id="261"/>
            <p14:sldId id="450"/>
            <p14:sldId id="451"/>
            <p14:sldId id="452"/>
            <p14:sldId id="453"/>
            <p14:sldId id="454"/>
            <p14:sldId id="455"/>
            <p14:sldId id="456"/>
          </p14:sldIdLst>
        </p14:section>
        <p14:section name="Раздел без заголовка" id="{629C1567-7BC1-43F9-9A97-BE2C9A9F3F09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302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90B6C2"/>
    <a:srgbClr val="666699"/>
    <a:srgbClr val="DDDDDD"/>
    <a:srgbClr val="425E70"/>
    <a:srgbClr val="AADB5B"/>
    <a:srgbClr val="7AD06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73" autoAdjust="0"/>
  </p:normalViewPr>
  <p:slideViewPr>
    <p:cSldViewPr>
      <p:cViewPr varScale="1">
        <p:scale>
          <a:sx n="94" d="100"/>
          <a:sy n="94" d="100"/>
        </p:scale>
        <p:origin x="-1162" y="-82"/>
      </p:cViewPr>
      <p:guideLst>
        <p:guide orient="horz" pos="2302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0AC45-8F11-BB46-99AC-45EDE03EE83C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F439E-70C9-0644-90A0-0BA5426AF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238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68388" y="744538"/>
            <a:ext cx="465772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2722C54E-6E79-48F7-9228-CA3BA8DA3D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2180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C54E-6E79-48F7-9228-CA3BA8DA3D2E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6497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C54E-6E79-48F7-9228-CA3BA8DA3D2E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5625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C54E-6E79-48F7-9228-CA3BA8DA3D2E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5625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C54E-6E79-48F7-9228-CA3BA8DA3D2E}" type="slidenum">
              <a:rPr lang="ru-RU" altLang="ru-RU" smtClean="0"/>
              <a:pPr/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5625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C54E-6E79-48F7-9228-CA3BA8DA3D2E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6497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C54E-6E79-48F7-9228-CA3BA8DA3D2E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6497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C54E-6E79-48F7-9228-CA3BA8DA3D2E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8566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C54E-6E79-48F7-9228-CA3BA8DA3D2E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6120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C54E-6E79-48F7-9228-CA3BA8DA3D2E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5625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C54E-6E79-48F7-9228-CA3BA8DA3D2E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5625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C54E-6E79-48F7-9228-CA3BA8DA3D2E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5625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C54E-6E79-48F7-9228-CA3BA8DA3D2E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5625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70125"/>
            <a:ext cx="7773988" cy="15668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1788"/>
            <a:ext cx="6402388" cy="18684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34010-DB72-457C-94EC-F63470EAFE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116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204A9E-E635-4ABD-A94B-62BAC59C03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224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0988" y="292100"/>
            <a:ext cx="2057400" cy="6237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21388" cy="6237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DDCF76-2160-4F0F-8F1A-B33EC9BA85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1744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31188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04975"/>
            <a:ext cx="4038600" cy="4824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04975"/>
            <a:ext cx="4040188" cy="4824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632955-5CC7-451C-9C4E-1EB5E6DB7F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064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79793-7F87-4F34-A941-3FA2EB874D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784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695825"/>
            <a:ext cx="7773987" cy="14525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097213"/>
            <a:ext cx="7773987" cy="15986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8D9B4-F4D9-4F69-ACD6-714EAE6989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374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04975"/>
            <a:ext cx="4038600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04975"/>
            <a:ext cx="4040188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DF9C3D-51C1-446E-9145-6B000DBDE6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6305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36713"/>
            <a:ext cx="4040188" cy="681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317750"/>
            <a:ext cx="4040188" cy="4211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6613" y="1636713"/>
            <a:ext cx="4041775" cy="681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6613" y="2317750"/>
            <a:ext cx="4041775" cy="4211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E189D-700B-4C54-A620-AC9BB4E12C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1428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CF96E-C9AD-4A45-94DE-FABC136C56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242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F27724-F521-4958-B661-A959DFE829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4857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0513"/>
            <a:ext cx="3008313" cy="1238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90513"/>
            <a:ext cx="5113338" cy="62388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528763"/>
            <a:ext cx="3008313" cy="50006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ECBB3-ED15-4258-99E4-0F7402B8B5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6779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116513"/>
            <a:ext cx="548798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52463"/>
            <a:ext cx="5487987" cy="43862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719763"/>
            <a:ext cx="5487987" cy="8588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9D3185-F2BF-441A-BEC3-C6A69D2152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67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311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019" tIns="47009" rIns="94019" bIns="470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4975"/>
            <a:ext cx="8231188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019" tIns="47009" rIns="94019" bIns="470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56388"/>
            <a:ext cx="2133600" cy="506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19" tIns="47009" rIns="94019" bIns="47009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56388"/>
            <a:ext cx="2897188" cy="506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19" tIns="47009" rIns="94019" bIns="47009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4788" y="6656388"/>
            <a:ext cx="2133600" cy="506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19" tIns="47009" rIns="94019" bIns="4700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2334C77C-E86A-42AD-B77A-05ACB7AC7A7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39800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39800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  <a:cs typeface="Arial" charset="0"/>
        </a:defRPr>
      </a:lvl2pPr>
      <a:lvl3pPr algn="ctr" defTabSz="939800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  <a:cs typeface="Arial" charset="0"/>
        </a:defRPr>
      </a:lvl3pPr>
      <a:lvl4pPr algn="ctr" defTabSz="939800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  <a:cs typeface="Arial" charset="0"/>
        </a:defRPr>
      </a:lvl4pPr>
      <a:lvl5pPr algn="ctr" defTabSz="939800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  <a:cs typeface="Arial" charset="0"/>
        </a:defRPr>
      </a:lvl5pPr>
      <a:lvl6pPr marL="457200" algn="ctr" defTabSz="939800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  <a:cs typeface="Arial" charset="0"/>
        </a:defRPr>
      </a:lvl6pPr>
      <a:lvl7pPr marL="914400" algn="ctr" defTabSz="939800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939800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939800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52425" indent="-352425" algn="l" defTabSz="939800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63588" indent="-293688" algn="l" defTabSz="939800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cs typeface="+mn-cs"/>
        </a:defRPr>
      </a:lvl2pPr>
      <a:lvl3pPr marL="1174750" indent="-234950" algn="l" defTabSz="939800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cs typeface="+mn-cs"/>
        </a:defRPr>
      </a:lvl3pPr>
      <a:lvl4pPr marL="1644650" indent="-234950" algn="l" defTabSz="939800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4pPr>
      <a:lvl5pPr marL="2116138" indent="-236538" algn="l" defTabSz="939800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5pPr>
      <a:lvl6pPr marL="2573338" indent="-236538" algn="l" defTabSz="939800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6pPr>
      <a:lvl7pPr marL="3030538" indent="-236538" algn="l" defTabSz="939800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7pPr>
      <a:lvl8pPr marL="3487738" indent="-236538" algn="l" defTabSz="939800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8pPr>
      <a:lvl9pPr marL="3944938" indent="-236538" algn="l" defTabSz="939800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lexey.bershov@petromodeling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6" descr="Blue-and-green-abstract-space-curve_1920x120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98" t="43042" r="6864" b="9917"/>
          <a:stretch/>
        </p:blipFill>
        <p:spPr>
          <a:xfrm>
            <a:off x="-656232" y="2404464"/>
            <a:ext cx="9801821" cy="2012728"/>
          </a:xfrm>
          <a:prstGeom prst="rect">
            <a:avLst/>
          </a:prstGeom>
        </p:spPr>
      </p:pic>
      <p:sp>
        <p:nvSpPr>
          <p:cNvPr id="2052" name="Text Box 13"/>
          <p:cNvSpPr txBox="1">
            <a:spLocks noChangeArrowheads="1"/>
          </p:cNvSpPr>
          <p:nvPr/>
        </p:nvSpPr>
        <p:spPr bwMode="auto">
          <a:xfrm>
            <a:off x="359086" y="3014574"/>
            <a:ext cx="8786502" cy="88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20979" bIns="45151" anchor="b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ts val="1158"/>
              </a:spcAft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Технического задания на лабораторные исследования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26714" y="4812478"/>
            <a:ext cx="8666632" cy="101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19" tIns="47009" rIns="94019" bIns="47009"/>
          <a:lstStyle>
            <a:lvl1pPr marL="352425" indent="-352425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ru-RU" altLang="ru-RU" sz="1400" b="1" dirty="0" smtClean="0">
                <a:latin typeface="Calibri" panose="020F0502020204030204" pitchFamily="34" charset="0"/>
              </a:rPr>
              <a:t>Бершов Алексей Викторович, Геологический факультет МГУ им. М. В. Ломоносова, ГК </a:t>
            </a:r>
            <a:r>
              <a:rPr lang="ru-RU" altLang="ru-RU" sz="1400" b="1" dirty="0" err="1" smtClean="0">
                <a:latin typeface="Calibri" panose="020F0502020204030204" pitchFamily="34" charset="0"/>
              </a:rPr>
              <a:t>ПетроМоделинг</a:t>
            </a:r>
            <a:endParaRPr lang="ru-RU" altLang="ru-RU" sz="1400" b="1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1400" b="1" dirty="0" smtClean="0">
                <a:latin typeface="Calibri" panose="020F0502020204030204" pitchFamily="34" charset="0"/>
              </a:rPr>
              <a:t>+79030040259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ru-RU" sz="1400" b="1" dirty="0" smtClean="0">
                <a:latin typeface="Calibri" panose="020F0502020204030204" pitchFamily="34" charset="0"/>
                <a:hlinkClick r:id="rId3"/>
              </a:rPr>
              <a:t>Alexey.bershov@petromodeling.com</a:t>
            </a:r>
            <a:r>
              <a:rPr lang="en-US" altLang="ru-RU" sz="1400" b="1" dirty="0" smtClean="0">
                <a:latin typeface="Calibri" panose="020F0502020204030204" pitchFamily="34" charset="0"/>
              </a:rPr>
              <a:t> </a:t>
            </a:r>
            <a:endParaRPr lang="ru-RU" altLang="ru-RU" sz="1400" b="1" dirty="0">
              <a:latin typeface="Calibri" panose="020F0502020204030204" pitchFamily="34" charset="0"/>
            </a:endParaRPr>
          </a:p>
          <a:p>
            <a:pPr marL="0" indent="0">
              <a:spcBef>
                <a:spcPct val="50000"/>
              </a:spcBef>
            </a:pPr>
            <a:endParaRPr lang="ru-RU" altLang="ru-RU" sz="1400" b="1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sz="1400" b="1" dirty="0">
              <a:latin typeface="Calibri" panose="020F0502020204030204" pitchFamily="34" charset="0"/>
            </a:endParaRPr>
          </a:p>
        </p:txBody>
      </p:sp>
      <p:pic>
        <p:nvPicPr>
          <p:cNvPr id="15" name="Picture 8" descr="pm_magazine_back_05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6" t="22042" r="48857" b="68416"/>
          <a:stretch/>
        </p:blipFill>
        <p:spPr>
          <a:xfrm>
            <a:off x="5509061" y="5825597"/>
            <a:ext cx="3466368" cy="118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2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1"/>
            <a:ext cx="7308849" cy="432266"/>
          </a:xfrm>
          <a:prstGeom prst="rect">
            <a:avLst/>
          </a:prstGeom>
        </p:spPr>
      </p:pic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527509" y="0"/>
            <a:ext cx="8229600" cy="384721"/>
          </a:xfrm>
          <a:prstGeom prst="rect">
            <a:avLst/>
          </a:prstGeom>
          <a:noFill/>
          <a:extLst/>
        </p:spPr>
        <p:txBody>
          <a:bodyPr>
            <a:spAutoFit/>
          </a:bodyPr>
          <a:lstStyle/>
          <a:p>
            <a:pPr algn="ctr"/>
            <a:r>
              <a:rPr lang="ru-RU" altLang="ru-RU" dirty="0" smtClean="0">
                <a:latin typeface="+mn-lt"/>
              </a:rPr>
              <a:t>Особенности ТЗ на лабораторные работы по Н</a:t>
            </a:r>
            <a:r>
              <a:rPr lang="en-US" altLang="ru-RU" dirty="0" smtClean="0">
                <a:latin typeface="+mn-lt"/>
              </a:rPr>
              <a:t>S</a:t>
            </a:r>
            <a:endParaRPr lang="ru-RU" altLang="ru-RU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7788" y="199211"/>
            <a:ext cx="8060039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7950" lvl="0" algn="just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600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Трёхосные испытания грунтов по КД и КН схемам в соответствии с </a:t>
            </a:r>
            <a:r>
              <a:rPr lang="ru-RU" sz="1600" b="1" spc="-1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ГОСТ</a:t>
            </a:r>
            <a:r>
              <a:rPr lang="ru-RU" sz="1600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12248-2010. </a:t>
            </a:r>
            <a:endParaRPr lang="ru-RU" sz="1600" b="1" spc="-15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07950" lvl="0" algn="just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600" spc="-1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Особое </a:t>
            </a:r>
            <a:r>
              <a:rPr lang="ru-RU" sz="16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 необходимо обратить на уточнение методики: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07950" indent="540385" algn="just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6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при подготовке образца к испытанию рекомендуется наклеивать на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образец боковые фильтры из фильтровальной бумаги в соответствии </a:t>
            </a:r>
            <a:r>
              <a:rPr lang="ru-RU" sz="16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п.5.3.3.2 ГОСТ 12248-2010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Однако необходимо помнить про учет боковых фильтров в формуле расчета скорости разрушения (табл. Е.1 Приложение Е.3 ГОСТ 12248-2010);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07950" indent="540385" algn="just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6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формование песчаных образцов: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0385" marR="107950" indent="540385" algn="just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6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образцов до глубины 15 м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проводят методом сухой послойной отсыпки,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строго без лишнего постукивания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сохранения рыхлого состояния,</a:t>
            </a:r>
            <a:r>
              <a:rPr lang="ru-RU" sz="16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после чего образец песка </a:t>
            </a:r>
            <a:r>
              <a:rPr lang="ru-RU" sz="1600" spc="-1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водонасыщается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0385" marR="107950" indent="540385" algn="just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6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образцов с глубин более 15 м проводят методом сухой послойной отсыпки в 5 слоев, с равномерным постукиванием по 20 ударов на каждый слой, после чего образец песка </a:t>
            </a:r>
            <a:r>
              <a:rPr lang="ru-RU" sz="1600" spc="-1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водонасыщается</a:t>
            </a:r>
            <a:r>
              <a:rPr lang="ru-RU" sz="16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07950" indent="540385" algn="just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6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всех образцов должен быть обеспечен контроль степени водонасыщения образца при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реконсолидации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(п. 5.3.4.1 ГОСТ 12248-2010: методика ВФС или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реконсолидация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отсутствии дренажа с контролем параметра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Скемптона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Использование методики противодавления (Приложение Е.2 ГОСТ 12248-2010) необходимо дополнительно согласовывать с заказчиком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1"/>
            <a:ext cx="7308849" cy="432266"/>
          </a:xfrm>
          <a:prstGeom prst="rect">
            <a:avLst/>
          </a:prstGeom>
        </p:spPr>
      </p:pic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527509" y="0"/>
            <a:ext cx="8229600" cy="384721"/>
          </a:xfrm>
          <a:prstGeom prst="rect">
            <a:avLst/>
          </a:prstGeom>
          <a:noFill/>
          <a:extLst/>
        </p:spPr>
        <p:txBody>
          <a:bodyPr>
            <a:spAutoFit/>
          </a:bodyPr>
          <a:lstStyle/>
          <a:p>
            <a:pPr algn="ctr"/>
            <a:r>
              <a:rPr lang="ru-RU" altLang="ru-RU" dirty="0" smtClean="0">
                <a:latin typeface="+mn-lt"/>
              </a:rPr>
              <a:t>Особенности ТЗ на лабораторные работы по Н</a:t>
            </a:r>
            <a:r>
              <a:rPr lang="en-US" altLang="ru-RU" dirty="0" smtClean="0">
                <a:latin typeface="+mn-lt"/>
              </a:rPr>
              <a:t>S</a:t>
            </a:r>
            <a:endParaRPr lang="ru-RU" altLang="ru-RU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7788" y="199211"/>
            <a:ext cx="8060039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7950" lvl="0" algn="just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600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Трёхосные испытания грунтов по КД и КН схемам в соответствии с </a:t>
            </a:r>
            <a:r>
              <a:rPr lang="ru-RU" sz="1600" b="1" spc="-1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ГОСТ</a:t>
            </a:r>
            <a:r>
              <a:rPr lang="ru-RU" sz="1600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12248-2010. </a:t>
            </a:r>
            <a:endParaRPr lang="ru-RU" sz="1600" b="1" spc="-15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07950" lvl="0" algn="just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600" spc="-1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Особое </a:t>
            </a:r>
            <a:r>
              <a:rPr lang="ru-RU" sz="16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 необходимо обратить на уточнение методики: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07950" indent="540385" algn="just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6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при подготовке образца к испытанию рекомендуется наклеивать на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образец боковые фильтры из фильтровальной бумаги в соответствии </a:t>
            </a:r>
            <a:r>
              <a:rPr lang="ru-RU" sz="16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п.5.3.3.2 ГОСТ 12248-2010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Однако необходимо помнить про учет боковых фильтров в формуле расчета скорости разрушения (табл. Е.1 Приложение Е.3 ГОСТ 12248-2010);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07950" indent="540385" algn="just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6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формование песчаных образцов: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0385" marR="107950" indent="540385" algn="just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6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образцов до глубины 15 м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проводят методом сухой послойной отсыпки,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строго без лишнего постукивания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сохранения рыхлого состояния,</a:t>
            </a:r>
            <a:r>
              <a:rPr lang="ru-RU" sz="16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после чего образец песка </a:t>
            </a:r>
            <a:r>
              <a:rPr lang="ru-RU" sz="1600" spc="-1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водонасыщается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0385" marR="107950" indent="540385" algn="just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6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образцов с глубин более 15 м проводят методом сухой послойной отсыпки в 5 слоев, с равномерным постукиванием по 20 ударов на каждый слой, после чего образец песка </a:t>
            </a:r>
            <a:r>
              <a:rPr lang="ru-RU" sz="1600" spc="-1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водонасыщается</a:t>
            </a:r>
            <a:r>
              <a:rPr lang="ru-RU" sz="16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07950" indent="540385" algn="just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6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всех образцов должен быть обеспечен контроль степени водонасыщения образца при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реконсолидации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(п. 5.3.4.1 ГОСТ 12248-2010: методика ВФС или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реконсолидация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отсутствии дренажа с контролем параметра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Скемптона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Использование методики противодавления (Приложение Е.2 ГОСТ 12248-2010) необходимо дополнительно согласовывать с заказчиком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71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1"/>
            <a:ext cx="7308849" cy="432266"/>
          </a:xfrm>
          <a:prstGeom prst="rect">
            <a:avLst/>
          </a:prstGeom>
        </p:spPr>
      </p:pic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527509" y="0"/>
            <a:ext cx="8229600" cy="384721"/>
          </a:xfrm>
          <a:prstGeom prst="rect">
            <a:avLst/>
          </a:prstGeom>
          <a:noFill/>
          <a:extLst/>
        </p:spPr>
        <p:txBody>
          <a:bodyPr>
            <a:spAutoFit/>
          </a:bodyPr>
          <a:lstStyle/>
          <a:p>
            <a:pPr algn="ctr"/>
            <a:r>
              <a:rPr lang="ru-RU" altLang="ru-RU" dirty="0" smtClean="0">
                <a:latin typeface="+mn-lt"/>
              </a:rPr>
              <a:t>Особенности ТЗ на лабораторные работы по Н</a:t>
            </a:r>
            <a:r>
              <a:rPr lang="en-US" altLang="ru-RU" dirty="0" smtClean="0">
                <a:latin typeface="+mn-lt"/>
              </a:rPr>
              <a:t>S</a:t>
            </a:r>
            <a:endParaRPr lang="ru-RU" altLang="ru-RU" dirty="0"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683516"/>
              </p:ext>
            </p:extLst>
          </p:nvPr>
        </p:nvGraphicFramePr>
        <p:xfrm>
          <a:off x="792311" y="1092815"/>
          <a:ext cx="7020896" cy="167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4432"/>
                <a:gridCol w="2552176"/>
                <a:gridCol w="2130992"/>
                <a:gridCol w="584432"/>
                <a:gridCol w="584432"/>
                <a:gridCol w="584432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Отложения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Инженерно- геологический элемент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Отметки отбора,                     [м н.у.м]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Давление в ячейке, </a:t>
                      </a:r>
                      <a:r>
                        <a:rPr lang="it-IT" sz="1100">
                          <a:effectLst/>
                        </a:rPr>
                        <a:t>P</a:t>
                      </a:r>
                      <a:r>
                        <a:rPr lang="ru-RU" sz="1100">
                          <a:effectLst/>
                        </a:rPr>
                        <a:t>’</a:t>
                      </a:r>
                      <a:r>
                        <a:rPr lang="it-IT" sz="1100">
                          <a:effectLst/>
                        </a:rPr>
                        <a:t>c</a:t>
                      </a:r>
                      <a:r>
                        <a:rPr lang="ru-RU" sz="1100">
                          <a:effectLst/>
                        </a:rPr>
                        <a:t> [кП</a:t>
                      </a:r>
                      <a:r>
                        <a:rPr lang="it-IT" sz="1100">
                          <a:effectLst/>
                        </a:rPr>
                        <a:t>a</a:t>
                      </a:r>
                      <a:r>
                        <a:rPr lang="ru-RU" sz="1100">
                          <a:effectLst/>
                        </a:rPr>
                        <a:t>]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(</a:t>
                      </a:r>
                      <a:r>
                        <a:rPr lang="ru-RU" sz="1100">
                          <a:effectLst/>
                        </a:rPr>
                        <a:t>предполагаемые</a:t>
                      </a:r>
                      <a:r>
                        <a:rPr lang="it-IT" sz="1100">
                          <a:effectLst/>
                        </a:rPr>
                        <a:t>)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gQIIdn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ИГЭ </a:t>
                      </a:r>
                      <a:r>
                        <a:rPr lang="it-IT" sz="1100">
                          <a:effectLst/>
                        </a:rPr>
                        <a:t>– 4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143 -134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50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250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fQIIok-dn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ИГЭ </a:t>
                      </a:r>
                      <a:r>
                        <a:rPr lang="it-IT" sz="1100">
                          <a:effectLst/>
                        </a:rPr>
                        <a:t>– 6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134 - 130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150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350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J3tt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ИГЭ </a:t>
                      </a:r>
                      <a:r>
                        <a:rPr lang="it-IT" sz="1100">
                          <a:effectLst/>
                        </a:rPr>
                        <a:t>– 7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134 - 130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200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400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J3ox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ИГЭ </a:t>
                      </a:r>
                      <a:r>
                        <a:rPr lang="it-IT" sz="1100">
                          <a:effectLst/>
                        </a:rPr>
                        <a:t>– 8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130 - 124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150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250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400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eC3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ИГЭ </a:t>
                      </a:r>
                      <a:r>
                        <a:rPr lang="it-IT" sz="1100">
                          <a:effectLst/>
                        </a:rPr>
                        <a:t>– 9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125 - 124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150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250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400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C3izm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ИГЭ </a:t>
                      </a:r>
                      <a:r>
                        <a:rPr lang="it-IT" sz="1100">
                          <a:effectLst/>
                        </a:rPr>
                        <a:t>- 10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124 - 119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250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350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550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2288" y="594034"/>
            <a:ext cx="822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Давления в ячейке при консолидации исследуемых образцов инженерно-геологических элементов.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746747"/>
              </p:ext>
            </p:extLst>
          </p:nvPr>
        </p:nvGraphicFramePr>
        <p:xfrm>
          <a:off x="792311" y="3817599"/>
          <a:ext cx="5940758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0956"/>
                <a:gridCol w="1500902"/>
                <a:gridCol w="1500902"/>
                <a:gridCol w="1347998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Этап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Шаг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S3 [</a:t>
                      </a:r>
                      <a:r>
                        <a:rPr lang="ru-RU" sz="1200">
                          <a:effectLst/>
                        </a:rPr>
                        <a:t>кП</a:t>
                      </a:r>
                      <a:r>
                        <a:rPr lang="it-IT" sz="1200">
                          <a:effectLst/>
                        </a:rPr>
                        <a:t>a]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S1 [</a:t>
                      </a:r>
                      <a:r>
                        <a:rPr lang="ru-RU" sz="1200">
                          <a:effectLst/>
                        </a:rPr>
                        <a:t>кП</a:t>
                      </a:r>
                      <a:r>
                        <a:rPr lang="it-IT" sz="1200">
                          <a:effectLst/>
                        </a:rPr>
                        <a:t>a]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Начальный этап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Pc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Pc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Pc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1.75 Pc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Нагружение</a:t>
                      </a:r>
                      <a:r>
                        <a:rPr lang="it-IT" sz="1200">
                          <a:effectLst/>
                        </a:rPr>
                        <a:t>/ </a:t>
                      </a:r>
                      <a:r>
                        <a:rPr lang="ru-RU" sz="1200">
                          <a:effectLst/>
                        </a:rPr>
                        <a:t>разгрузка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Pc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2.1 Pc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Pc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Pc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Pc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2.1 Pc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Разрушение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Pc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Разрушение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44653" y="3294379"/>
            <a:ext cx="54006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alt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Этапы проведения трехосных испытаний (траектория </a:t>
            </a:r>
            <a:r>
              <a:rPr lang="ru-RU" alt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нагружения</a:t>
            </a:r>
            <a:r>
              <a:rPr lang="ru-RU" alt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alt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38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1"/>
            <a:ext cx="7308849" cy="432266"/>
          </a:xfrm>
          <a:prstGeom prst="rect">
            <a:avLst/>
          </a:prstGeom>
        </p:spPr>
      </p:pic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432267" y="0"/>
            <a:ext cx="8229600" cy="384721"/>
          </a:xfrm>
          <a:prstGeom prst="rect">
            <a:avLst/>
          </a:prstGeom>
          <a:noFill/>
          <a:extLst/>
        </p:spPr>
        <p:txBody>
          <a:bodyPr>
            <a:spAutoFit/>
          </a:bodyPr>
          <a:lstStyle/>
          <a:p>
            <a:pPr algn="ctr"/>
            <a:r>
              <a:rPr lang="ru-RU" altLang="ru-RU" dirty="0" smtClean="0">
                <a:latin typeface="+mn-lt"/>
              </a:rPr>
              <a:t>Особенности ТЗ на лабораторные работы по Н</a:t>
            </a:r>
            <a:r>
              <a:rPr lang="en-US" altLang="ru-RU" dirty="0" smtClean="0">
                <a:latin typeface="+mn-lt"/>
              </a:rPr>
              <a:t>S</a:t>
            </a:r>
            <a:endParaRPr lang="ru-RU" altLang="ru-RU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2267" y="337071"/>
            <a:ext cx="8641102" cy="731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7950" lvl="0" algn="just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600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итоговом паспорте трехосного КД и КН испытания </a:t>
            </a:r>
            <a:r>
              <a:rPr lang="ru-RU" sz="16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образца грунта в обязательном порядке должны присутствовать: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график зависимости относительной вертикальной деформации от вертикального напряжения ε</a:t>
            </a:r>
            <a:r>
              <a:rPr lang="ru-RU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f(σ</a:t>
            </a:r>
            <a:r>
              <a:rPr lang="ru-RU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консолидационная кривая – график зависимости объемной деформации образца во время консолидации от времени в логарифмическом масштабе ε</a:t>
            </a:r>
            <a:r>
              <a:rPr lang="en-US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f(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lgt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или подробно раскрытую формулу расчета скорости разрушения образца;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зависимость объемных и вертикальных деформаций;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 образца после опыта, иллюстрирующее характер разрушения образца грунта;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с параметрами разрушения: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</a:t>
            </a:r>
            <a:r>
              <a:rPr lang="ru-RU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(МПа) – максимальное вертикальное напряжение в точке разрушения;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</a:t>
            </a:r>
            <a:r>
              <a:rPr lang="ru-RU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(МПа) – давление в камере на этапе разрушения;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</a:t>
            </a:r>
            <a:r>
              <a:rPr lang="ru-RU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разруш</a:t>
            </a:r>
            <a:r>
              <a:rPr lang="ru-RU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 – деформация в точке разрушения;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(МПа) – поровое давление в момент разрушения;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(МПа) – секущий модуль деформации Е</a:t>
            </a:r>
            <a:r>
              <a:rPr lang="ru-RU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(п.5.3.7.8 ГОСТ 12248-2010);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коэффициент Пуассона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1600" dirty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угол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дилатансии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   Р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определяется как бытовая нагрузка на кровле каждого выделяемого ИГЭ;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AutoNum type="arabicPeriod" startAt="7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Расчет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параметра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проводится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относительно совокупности образцов,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отобранного из кровли каждого ИГЭ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Tx/>
              <a:buAutoNum type="arabicPeriod" startAt="7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Расчет прочностных параметров </a:t>
            </a:r>
            <a:r>
              <a:rPr lang="en-US" sz="16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С проводится по совокупности всех 6 образцов, исследованных при разных бытовых нагрузках (по месту отбора образцов) для которых определены σ</a:t>
            </a:r>
            <a:r>
              <a:rPr lang="ru-RU" sz="16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(МПа) и σ</a:t>
            </a:r>
            <a:r>
              <a:rPr lang="ru-RU" sz="16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(МПа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– построение паспорта прочности для ИГЭ.</a:t>
            </a:r>
            <a:endParaRPr lang="ru-RU" sz="1600" dirty="0"/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AutoNum type="arabicPeriod" startAt="7"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24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1"/>
            <a:ext cx="7308849" cy="432266"/>
          </a:xfrm>
          <a:prstGeom prst="rect">
            <a:avLst/>
          </a:prstGeom>
        </p:spPr>
      </p:pic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723996" y="-32375"/>
            <a:ext cx="8229600" cy="384721"/>
          </a:xfrm>
          <a:prstGeom prst="rect">
            <a:avLst/>
          </a:prstGeom>
          <a:noFill/>
          <a:extLst/>
        </p:spPr>
        <p:txBody>
          <a:bodyPr>
            <a:spAutoFit/>
          </a:bodyPr>
          <a:lstStyle/>
          <a:p>
            <a:pPr algn="ctr"/>
            <a:r>
              <a:rPr lang="ru-RU" altLang="ru-RU" dirty="0" smtClean="0">
                <a:latin typeface="+mn-lt"/>
              </a:rPr>
              <a:t>Особенности ТЗ на лабораторные работы по Н</a:t>
            </a:r>
            <a:r>
              <a:rPr lang="en-US" altLang="ru-RU" dirty="0" smtClean="0">
                <a:latin typeface="+mn-lt"/>
              </a:rPr>
              <a:t>S</a:t>
            </a:r>
            <a:endParaRPr lang="ru-RU" altLang="ru-RU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2267" y="352346"/>
            <a:ext cx="8661867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7950" lvl="0" algn="just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700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Компрессионные испытания в соответствии с ГОСТ 12248-2010:</a:t>
            </a:r>
            <a:endParaRPr lang="ru-RU" sz="1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07950" indent="540385" algn="just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ступени давления определяются заказчиком и направляются в ведомости задании на лабораторные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испытания. Бытовое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давление обязательно должно являться одной из ступеней давления. 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07950" indent="540385" algn="just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endParaRPr lang="ru-RU" sz="17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399818"/>
              </p:ext>
            </p:extLst>
          </p:nvPr>
        </p:nvGraphicFramePr>
        <p:xfrm>
          <a:off x="972334" y="1674172"/>
          <a:ext cx="2319020" cy="5360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8670"/>
                <a:gridCol w="1530350"/>
              </a:tblGrid>
              <a:tr h="206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Шаг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Sv [</a:t>
                      </a:r>
                      <a:r>
                        <a:rPr lang="ru-RU" sz="1200" dirty="0" err="1">
                          <a:effectLst/>
                        </a:rPr>
                        <a:t>кП</a:t>
                      </a:r>
                      <a:r>
                        <a:rPr lang="it-IT" sz="1200" dirty="0">
                          <a:effectLst/>
                        </a:rPr>
                        <a:t>a]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6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6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6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25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6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50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6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6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50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6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25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6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6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6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25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6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50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6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6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14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200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6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400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6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16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800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6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17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1600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6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18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400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6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19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6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20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25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6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21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6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22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25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6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23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6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24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400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6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25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1600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6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26</a:t>
                      </a:r>
                      <a:endParaRPr lang="ru-RU" sz="10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3200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672679" y="1854195"/>
            <a:ext cx="511206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7950" indent="540385" algn="just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при компрессионном испытании для получения параметров консолидации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Cv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Сα запись данных в соответствии с п 5.4.4.4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ведется до достоверного выхода консолидационной кривой на участок вторичной консолидации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Параметры консолидации рассчитываются на двух последних ступенях давления – бытовой и определяемой проектом </a:t>
            </a:r>
          </a:p>
          <a:p>
            <a:pPr marR="107950" indent="540385" algn="just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Одометрический модуль деформации рассчитывается как касательный в интервале нагрузок близком к бытовой;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07950" indent="540385" algn="just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Компрессионный модуль деформации рассчитывается как касательный в интервале нагрузок 0,1-0,2 Мпа для возможности перерасчета с помощью коэффициента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Мк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 штамповым испытаниям.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90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2952750" y="0"/>
            <a:ext cx="6192838" cy="7308850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3563938" y="1206500"/>
            <a:ext cx="51847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40000" bIns="46800" anchor="b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altLang="ru-RU" sz="4400" dirty="0">
                <a:solidFill>
                  <a:schemeClr val="bg1"/>
                </a:solidFill>
                <a:latin typeface="Arial" panose="020B0604020202020204" pitchFamily="34" charset="0"/>
              </a:rPr>
              <a:t>Спасибо                      за </a:t>
            </a:r>
            <a:r>
              <a:rPr lang="ru-RU" altLang="ru-RU" sz="4400" dirty="0" smtClean="0">
                <a:solidFill>
                  <a:schemeClr val="bg1"/>
                </a:solidFill>
                <a:latin typeface="Arial" panose="020B0604020202020204" pitchFamily="34" charset="0"/>
              </a:rPr>
              <a:t>внимание</a:t>
            </a:r>
            <a:r>
              <a:rPr lang="en-US" altLang="ru-RU" sz="4400" dirty="0" smtClean="0">
                <a:solidFill>
                  <a:schemeClr val="bg1"/>
                </a:solidFill>
                <a:latin typeface="Arial" panose="020B0604020202020204" pitchFamily="34" charset="0"/>
              </a:rPr>
              <a:t>!</a:t>
            </a:r>
            <a:endParaRPr lang="en-US" altLang="ru-RU" sz="4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 descr="Blue-and-green-abstract-space-curve_1920x12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85"/>
          <a:stretch/>
        </p:blipFill>
        <p:spPr>
          <a:xfrm rot="5400000" flipH="1">
            <a:off x="-2180889" y="2173263"/>
            <a:ext cx="7316472" cy="2954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952498" y="233988"/>
            <a:ext cx="6860710" cy="54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dirty="0" smtClean="0">
                <a:latin typeface="+mj-lt"/>
              </a:rPr>
              <a:t> </a:t>
            </a:r>
            <a:r>
              <a:rPr lang="ru-RU" altLang="ru-RU" sz="2400" dirty="0" smtClean="0">
                <a:latin typeface="+mj-lt"/>
              </a:rPr>
              <a:t>Общие положения трехосных испытаний</a:t>
            </a:r>
            <a:endParaRPr lang="ru-RU" altLang="ru-RU" sz="24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311" y="6568450"/>
            <a:ext cx="540069" cy="146366"/>
          </a:xfrm>
        </p:spPr>
        <p:txBody>
          <a:bodyPr/>
          <a:lstStyle/>
          <a:p>
            <a:fld id="{8FF27724-F521-4958-B661-A959DFE8297B}" type="slidenum">
              <a:rPr lang="ru-RU" altLang="ru-RU" sz="1000" smtClean="0"/>
              <a:pPr/>
              <a:t>16</a:t>
            </a:fld>
            <a:endParaRPr lang="ru-RU" altLang="ru-RU" sz="1000" dirty="0"/>
          </a:p>
        </p:txBody>
      </p:sp>
      <p:pic>
        <p:nvPicPr>
          <p:cNvPr id="7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1"/>
            <a:ext cx="7308849" cy="4322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2498" y="774065"/>
            <a:ext cx="77608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>
                <a:latin typeface="Arial" panose="020B0604020202020204" pitchFamily="34" charset="0"/>
              </a:rPr>
              <a:t>Трехосные испытания проводят для определения следующих параметров: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Arial" panose="020B0604020202020204" pitchFamily="34" charset="0"/>
              </a:rPr>
              <a:t>	</a:t>
            </a:r>
            <a:r>
              <a:rPr lang="ru-RU" sz="1400" dirty="0" smtClean="0">
                <a:latin typeface="Arial" panose="020B0604020202020204" pitchFamily="34" charset="0"/>
              </a:rPr>
              <a:t>-угол внутреннего трения </a:t>
            </a:r>
            <a:r>
              <a:rPr lang="el-GR" sz="1400" dirty="0" smtClean="0">
                <a:latin typeface="Arial" panose="020B0604020202020204" pitchFamily="34" charset="0"/>
              </a:rPr>
              <a:t>φ</a:t>
            </a:r>
            <a:endParaRPr lang="ru-RU" sz="1400" dirty="0" smtClean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latin typeface="Arial" panose="020B0604020202020204" pitchFamily="34" charset="0"/>
              </a:rPr>
              <a:t>	</a:t>
            </a:r>
            <a:r>
              <a:rPr lang="ru-RU" sz="1400" dirty="0" smtClean="0">
                <a:latin typeface="Arial" panose="020B0604020202020204" pitchFamily="34" charset="0"/>
              </a:rPr>
              <a:t>-удельного сцепления с</a:t>
            </a:r>
            <a:endParaRPr lang="en-US" sz="1400" dirty="0" smtClean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</a:rPr>
              <a:t>	</a:t>
            </a:r>
            <a:r>
              <a:rPr lang="en-US" sz="1400" dirty="0" smtClean="0">
                <a:latin typeface="Arial" panose="020B0604020202020204" pitchFamily="34" charset="0"/>
              </a:rPr>
              <a:t>-</a:t>
            </a:r>
            <a:r>
              <a:rPr lang="ru-RU" sz="1400" dirty="0" smtClean="0">
                <a:latin typeface="Arial" panose="020B0604020202020204" pitchFamily="34" charset="0"/>
              </a:rPr>
              <a:t>угла </a:t>
            </a:r>
            <a:r>
              <a:rPr lang="ru-RU" sz="1400" dirty="0" err="1" smtClean="0">
                <a:latin typeface="Arial" panose="020B0604020202020204" pitchFamily="34" charset="0"/>
              </a:rPr>
              <a:t>дилатансии</a:t>
            </a:r>
            <a:endParaRPr lang="ru-RU" sz="1400" dirty="0" smtClean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latin typeface="Arial" panose="020B0604020202020204" pitchFamily="34" charset="0"/>
              </a:rPr>
              <a:t>	</a:t>
            </a:r>
            <a:r>
              <a:rPr lang="ru-RU" sz="1400" dirty="0" smtClean="0">
                <a:latin typeface="Arial" panose="020B0604020202020204" pitchFamily="34" charset="0"/>
              </a:rPr>
              <a:t>-сопротивления </a:t>
            </a:r>
            <a:r>
              <a:rPr lang="ru-RU" sz="1400" dirty="0" err="1" smtClean="0">
                <a:latin typeface="Arial" panose="020B0604020202020204" pitchFamily="34" charset="0"/>
              </a:rPr>
              <a:t>недренированному</a:t>
            </a:r>
            <a:r>
              <a:rPr lang="ru-RU" sz="1400" dirty="0" smtClean="0">
                <a:latin typeface="Arial" panose="020B0604020202020204" pitchFamily="34" charset="0"/>
              </a:rPr>
              <a:t> сдвигу С</a:t>
            </a:r>
            <a:r>
              <a:rPr lang="en-US" sz="1400" dirty="0" smtClean="0">
                <a:latin typeface="Arial" panose="020B0604020202020204" pitchFamily="34" charset="0"/>
              </a:rPr>
              <a:t>u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</a:rPr>
              <a:t>	</a:t>
            </a:r>
            <a:r>
              <a:rPr lang="en-US" sz="1400" dirty="0" smtClean="0">
                <a:latin typeface="Arial" panose="020B0604020202020204" pitchFamily="34" charset="0"/>
              </a:rPr>
              <a:t>-</a:t>
            </a:r>
            <a:r>
              <a:rPr lang="ru-RU" sz="1400" dirty="0" smtClean="0">
                <a:latin typeface="Arial" panose="020B0604020202020204" pitchFamily="34" charset="0"/>
              </a:rPr>
              <a:t>модулей деформации Е, </a:t>
            </a:r>
            <a:r>
              <a:rPr lang="ru-RU" sz="1400" dirty="0" err="1" smtClean="0">
                <a:latin typeface="Arial" panose="020B0604020202020204" pitchFamily="34" charset="0"/>
              </a:rPr>
              <a:t>Еу</a:t>
            </a:r>
            <a:r>
              <a:rPr lang="ru-RU" sz="1400" dirty="0" smtClean="0">
                <a:latin typeface="Arial" panose="020B0604020202020204" pitchFamily="34" charset="0"/>
              </a:rPr>
              <a:t>, Е</a:t>
            </a:r>
            <a:r>
              <a:rPr lang="ru-RU" sz="1050" dirty="0" smtClean="0">
                <a:latin typeface="Arial" panose="020B0604020202020204" pitchFamily="34" charset="0"/>
              </a:rPr>
              <a:t>0</a:t>
            </a:r>
            <a:r>
              <a:rPr lang="ru-RU" sz="1400" dirty="0" smtClean="0">
                <a:latin typeface="Arial" panose="020B0604020202020204" pitchFamily="34" charset="0"/>
              </a:rPr>
              <a:t>, Е</a:t>
            </a:r>
            <a:r>
              <a:rPr lang="ru-RU" sz="1100" dirty="0" smtClean="0">
                <a:latin typeface="Arial" panose="020B0604020202020204" pitchFamily="34" charset="0"/>
              </a:rPr>
              <a:t>50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Arial" panose="020B0604020202020204" pitchFamily="34" charset="0"/>
              </a:rPr>
              <a:t>	</a:t>
            </a:r>
            <a:r>
              <a:rPr lang="ru-RU" sz="1400" dirty="0" smtClean="0">
                <a:latin typeface="Arial" panose="020B0604020202020204" pitchFamily="34" charset="0"/>
              </a:rPr>
              <a:t>-коэффициента поперечной деформации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Arial" panose="020B0604020202020204" pitchFamily="34" charset="0"/>
              </a:rPr>
              <a:t>2. Область применения: песчаные, глинистые, органо-минеральные и органические грунты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Arial" panose="020B0604020202020204" pitchFamily="34" charset="0"/>
              </a:rPr>
              <a:t>3. Нормативная база:</a:t>
            </a:r>
          </a:p>
          <a:p>
            <a:pPr>
              <a:lnSpc>
                <a:spcPct val="150000"/>
              </a:lnSpc>
            </a:pPr>
            <a:endParaRPr lang="ru-RU" sz="1400" dirty="0">
              <a:latin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791692"/>
              </p:ext>
            </p:extLst>
          </p:nvPr>
        </p:nvGraphicFramePr>
        <p:xfrm>
          <a:off x="432267" y="3688911"/>
          <a:ext cx="8533301" cy="2845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016"/>
                <a:gridCol w="1904305"/>
                <a:gridCol w="1706660"/>
                <a:gridCol w="1706660"/>
                <a:gridCol w="1706660"/>
              </a:tblGrid>
              <a:tr h="65132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Метод испытания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Российская Федерация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Англия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США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Особенности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5132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ГОСТ 12248, ч. 5.3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BS 1377, p. 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ASTM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D2850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Без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измерения порового давления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5132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ГОСТ 12248, ч. 5.3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BS 1377, p.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ASTM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D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4767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 измерением порового давления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5132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ГОСТ 12248, ч. 5.3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BS 1377, p.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 измерением изменения объема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82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952498" y="233988"/>
            <a:ext cx="7580802" cy="72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sz="2400" dirty="0" smtClean="0">
                <a:latin typeface="+mj-lt"/>
              </a:rPr>
              <a:t>2</a:t>
            </a:r>
            <a:r>
              <a:rPr lang="ru-RU" altLang="ru-RU" sz="2400" dirty="0" smtClean="0">
                <a:latin typeface="+mj-lt"/>
              </a:rPr>
              <a:t>. Процедура проведения испытания образца</a:t>
            </a:r>
            <a:endParaRPr lang="ru-RU" altLang="ru-RU" sz="24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311" y="6568450"/>
            <a:ext cx="540069" cy="146366"/>
          </a:xfrm>
        </p:spPr>
        <p:txBody>
          <a:bodyPr/>
          <a:lstStyle/>
          <a:p>
            <a:fld id="{8FF27724-F521-4958-B661-A959DFE8297B}" type="slidenum">
              <a:rPr lang="ru-RU" altLang="ru-RU" sz="1000" smtClean="0"/>
              <a:pPr/>
              <a:t>17</a:t>
            </a:fld>
            <a:endParaRPr lang="ru-RU" altLang="ru-RU" sz="1000" dirty="0"/>
          </a:p>
        </p:txBody>
      </p:sp>
      <p:pic>
        <p:nvPicPr>
          <p:cNvPr id="7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1"/>
            <a:ext cx="7308849" cy="43226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1132521" y="1494149"/>
            <a:ext cx="2720181" cy="72009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anose="020B0604020202020204" pitchFamily="34" charset="0"/>
              </a:rPr>
              <a:t>Водонасыщение образца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2519" y="1109428"/>
            <a:ext cx="14401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</a:rPr>
              <a:t>процедура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3024" y="1134103"/>
            <a:ext cx="108013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Схема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6193001" y="1494149"/>
            <a:ext cx="1440184" cy="72009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НН, КН, КД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32520" y="3134218"/>
            <a:ext cx="2720181" cy="72009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anose="020B0604020202020204" pitchFamily="34" charset="0"/>
              </a:rPr>
              <a:t>Консолидация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193001" y="3114356"/>
            <a:ext cx="1440184" cy="72009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КН, КД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124564" y="4734563"/>
            <a:ext cx="2720181" cy="72009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err="1" smtClean="0">
                <a:latin typeface="Arial" panose="020B0604020202020204" pitchFamily="34" charset="0"/>
              </a:rPr>
              <a:t>Девиаторное</a:t>
            </a:r>
            <a:r>
              <a:rPr lang="ru-RU" dirty="0" smtClean="0">
                <a:latin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</a:rPr>
              <a:t>нагружение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6193001" y="4734563"/>
            <a:ext cx="1440184" cy="72009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НН, КН, КД</a:t>
            </a:r>
          </a:p>
        </p:txBody>
      </p:sp>
      <p:cxnSp>
        <p:nvCxnSpPr>
          <p:cNvPr id="16" name="Прямая со стрелкой 15"/>
          <p:cNvCxnSpPr>
            <a:stCxn id="4" idx="2"/>
            <a:endCxn id="12" idx="0"/>
          </p:cNvCxnSpPr>
          <p:nvPr/>
        </p:nvCxnSpPr>
        <p:spPr bwMode="auto">
          <a:xfrm flipH="1">
            <a:off x="2492611" y="2214241"/>
            <a:ext cx="1" cy="9199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Прямая со стрелкой 18"/>
          <p:cNvCxnSpPr>
            <a:stCxn id="12" idx="2"/>
            <a:endCxn id="14" idx="0"/>
          </p:cNvCxnSpPr>
          <p:nvPr/>
        </p:nvCxnSpPr>
        <p:spPr bwMode="auto">
          <a:xfrm flipH="1">
            <a:off x="2484655" y="3854310"/>
            <a:ext cx="7956" cy="8802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291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952498" y="233988"/>
            <a:ext cx="7580802" cy="72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sz="2400" dirty="0" smtClean="0">
                <a:latin typeface="+mj-lt"/>
              </a:rPr>
              <a:t>2</a:t>
            </a:r>
            <a:r>
              <a:rPr lang="ru-RU" altLang="ru-RU" sz="2400" dirty="0" smtClean="0">
                <a:latin typeface="+mj-lt"/>
              </a:rPr>
              <a:t>. Процедура проведения испытания образца</a:t>
            </a:r>
            <a:endParaRPr lang="ru-RU" altLang="ru-RU" sz="24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311" y="6568450"/>
            <a:ext cx="540069" cy="146366"/>
          </a:xfrm>
        </p:spPr>
        <p:txBody>
          <a:bodyPr/>
          <a:lstStyle/>
          <a:p>
            <a:fld id="{8FF27724-F521-4958-B661-A959DFE8297B}" type="slidenum">
              <a:rPr lang="ru-RU" altLang="ru-RU" sz="1000" smtClean="0"/>
              <a:pPr/>
              <a:t>18</a:t>
            </a:fld>
            <a:endParaRPr lang="ru-RU" altLang="ru-RU" sz="1000" dirty="0"/>
          </a:p>
        </p:txBody>
      </p:sp>
      <p:pic>
        <p:nvPicPr>
          <p:cNvPr id="7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1"/>
            <a:ext cx="7308849" cy="4322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06601" y="993760"/>
            <a:ext cx="346642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</a:rPr>
              <a:t>2</a:t>
            </a:r>
            <a:r>
              <a:rPr lang="ru-RU" dirty="0" smtClean="0">
                <a:latin typeface="Arial" panose="020B0604020202020204" pitchFamily="34" charset="0"/>
              </a:rPr>
              <a:t>.1 Водонасыщение образца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952497" y="2064816"/>
            <a:ext cx="2900205" cy="12295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Реконсолидация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 образцов</a:t>
            </a:r>
            <a:r>
              <a:rPr kumimoji="0" lang="ru-RU" sz="1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 путем восстановления двухфазного состояния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646728" y="2064815"/>
            <a:ext cx="2720180" cy="12295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  <a:p>
            <a:pPr marL="0" marR="0" indent="0" algn="ct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Проверка</a:t>
            </a:r>
            <a:r>
              <a:rPr kumimoji="0" lang="ru-RU" sz="1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 параметра </a:t>
            </a:r>
            <a:r>
              <a:rPr kumimoji="0" lang="ru-RU" sz="19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Скемптона</a:t>
            </a:r>
            <a:r>
              <a:rPr kumimoji="0" lang="en-US" sz="1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 </a:t>
            </a:r>
            <a:r>
              <a:rPr kumimoji="0" lang="en-US" sz="19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B</a:t>
            </a:r>
            <a:endParaRPr kumimoji="0" lang="ru-RU" sz="19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1" name="Прямая со стрелкой 10"/>
          <p:cNvCxnSpPr>
            <a:stCxn id="6" idx="2"/>
            <a:endCxn id="2" idx="0"/>
          </p:cNvCxnSpPr>
          <p:nvPr/>
        </p:nvCxnSpPr>
        <p:spPr bwMode="auto">
          <a:xfrm flipH="1">
            <a:off x="2402600" y="1378481"/>
            <a:ext cx="2237213" cy="6863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Прямая со стрелкой 17"/>
          <p:cNvCxnSpPr>
            <a:stCxn id="6" idx="2"/>
            <a:endCxn id="3" idx="0"/>
          </p:cNvCxnSpPr>
          <p:nvPr/>
        </p:nvCxnSpPr>
        <p:spPr bwMode="auto">
          <a:xfrm>
            <a:off x="4639813" y="1378481"/>
            <a:ext cx="2367005" cy="6863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4" y="3358806"/>
            <a:ext cx="3968750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54712" y="4030148"/>
                <a:ext cx="2773452" cy="974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𝐵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𝑈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∗100%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712" y="4030148"/>
                <a:ext cx="2773452" cy="97443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806144" y="5274632"/>
                <a:ext cx="3965641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ru-RU" i="1" smtClean="0">
                          <a:latin typeface="Cambria Math"/>
                          <a:ea typeface="Cambria Math"/>
                        </a:rPr>
                        <m:t>≥45°</m:t>
                      </m:r>
                      <m:r>
                        <a:rPr lang="ru-RU" b="0" i="0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b="0" i="0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0" smtClean="0">
                          <a:latin typeface="Cambria Math"/>
                          <a:ea typeface="Cambria Math"/>
                        </a:rPr>
                        <m:t>или 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b="0" i="0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B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≥95%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водонасыщение закончено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144" y="5274632"/>
                <a:ext cx="3965641" cy="12618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20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952498" y="233988"/>
            <a:ext cx="7580802" cy="72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sz="2400" dirty="0" smtClean="0">
                <a:latin typeface="+mj-lt"/>
              </a:rPr>
              <a:t>2</a:t>
            </a:r>
            <a:r>
              <a:rPr lang="ru-RU" altLang="ru-RU" sz="2400" dirty="0" smtClean="0">
                <a:latin typeface="+mj-lt"/>
              </a:rPr>
              <a:t>. Процедура проведения испытания образца</a:t>
            </a:r>
            <a:endParaRPr lang="ru-RU" altLang="ru-RU" sz="24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311" y="6568450"/>
            <a:ext cx="540069" cy="146366"/>
          </a:xfrm>
        </p:spPr>
        <p:txBody>
          <a:bodyPr/>
          <a:lstStyle/>
          <a:p>
            <a:fld id="{8FF27724-F521-4958-B661-A959DFE8297B}" type="slidenum">
              <a:rPr lang="ru-RU" altLang="ru-RU" sz="1000" smtClean="0"/>
              <a:pPr/>
              <a:t>19</a:t>
            </a:fld>
            <a:endParaRPr lang="ru-RU" altLang="ru-RU" sz="1000" dirty="0"/>
          </a:p>
        </p:txBody>
      </p:sp>
      <p:pic>
        <p:nvPicPr>
          <p:cNvPr id="7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1"/>
            <a:ext cx="7308849" cy="4322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49479" y="951553"/>
            <a:ext cx="444663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</a:rPr>
              <a:t>2</a:t>
            </a:r>
            <a:r>
              <a:rPr lang="ru-RU" dirty="0" smtClean="0">
                <a:latin typeface="Arial" panose="020B0604020202020204" pitchFamily="34" charset="0"/>
              </a:rPr>
              <a:t>.1 Водонасыщение образца</a:t>
            </a:r>
            <a:endParaRPr lang="ru-RU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675026" y="1356465"/>
                <a:ext cx="3795535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ru-RU" i="1" smtClean="0">
                          <a:latin typeface="Cambria Math"/>
                          <a:ea typeface="Cambria Math"/>
                        </a:rPr>
                        <m:t>&lt;45°</m:t>
                      </m:r>
                      <m:r>
                        <a:rPr lang="ru-RU" b="0" i="0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b="0" i="0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0" smtClean="0">
                          <a:latin typeface="Cambria Math"/>
                          <a:ea typeface="Cambria Math"/>
                        </a:rPr>
                        <m:t>или 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b="0" i="0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B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&lt;95%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водонасыщение не закончено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026" y="1356465"/>
                <a:ext cx="3795535" cy="12618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>
            <a:stCxn id="27" idx="2"/>
            <a:endCxn id="9" idx="0"/>
          </p:cNvCxnSpPr>
          <p:nvPr/>
        </p:nvCxnSpPr>
        <p:spPr bwMode="auto">
          <a:xfrm>
            <a:off x="4572794" y="2618349"/>
            <a:ext cx="0" cy="290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Прямоугольник 8"/>
          <p:cNvSpPr/>
          <p:nvPr/>
        </p:nvSpPr>
        <p:spPr bwMode="auto">
          <a:xfrm>
            <a:off x="1962460" y="2908499"/>
            <a:ext cx="5220667" cy="90011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Водонасыщение методом противодавления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7733" y="3858094"/>
            <a:ext cx="6840874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</a:rPr>
              <a:t>Проводится в несколько этапов: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Arial" panose="020B0604020202020204" pitchFamily="34" charset="0"/>
              </a:rPr>
              <a:t>Перед началом стадии противодавления закрываем дренаж и повышаем давление в камере </a:t>
            </a:r>
            <a:r>
              <a:rPr lang="el-GR" sz="2400" dirty="0" smtClean="0">
                <a:latin typeface="Calibri"/>
              </a:rPr>
              <a:t>σ</a:t>
            </a:r>
            <a:r>
              <a:rPr lang="ru-RU" baseline="-25000" dirty="0" smtClean="0">
                <a:latin typeface="Calibri"/>
              </a:rPr>
              <a:t>3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Arial" panose="020B0604020202020204" pitchFamily="34" charset="0"/>
              </a:rPr>
              <a:t>Фиксируем величину порового давления </a:t>
            </a:r>
            <a:r>
              <a:rPr lang="en-US" dirty="0" smtClean="0">
                <a:latin typeface="Arial" panose="020B0604020202020204" pitchFamily="34" charset="0"/>
              </a:rPr>
              <a:t>U</a:t>
            </a:r>
            <a:endParaRPr lang="ru-RU" dirty="0" smtClean="0">
              <a:latin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ru-RU" dirty="0" smtClean="0">
                <a:latin typeface="Arial" panose="020B0604020202020204" pitchFamily="34" charset="0"/>
              </a:rPr>
              <a:t>В системе противодавления поднимаем давление, открываем дренаж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Arial" panose="020B0604020202020204" pitchFamily="34" charset="0"/>
              </a:rPr>
              <a:t>Проверяем параметр </a:t>
            </a:r>
            <a:r>
              <a:rPr lang="en-US" b="1" i="1" dirty="0" smtClean="0">
                <a:latin typeface="Arial" panose="020B0604020202020204" pitchFamily="34" charset="0"/>
              </a:rPr>
              <a:t>B (</a:t>
            </a:r>
            <a:r>
              <a:rPr lang="ru-RU" b="1" i="1" dirty="0" smtClean="0">
                <a:latin typeface="Arial" panose="020B0604020202020204" pitchFamily="34" charset="0"/>
              </a:rPr>
              <a:t>при этом величина порового давления должна быть больше 300кПа)</a:t>
            </a:r>
            <a:endParaRPr lang="ru-RU" b="1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45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13790" y="775190"/>
            <a:ext cx="8229600" cy="611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ru-RU" altLang="ru-RU" sz="1600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sz="2400" dirty="0">
              <a:latin typeface="Calibri" panose="020F0502020204030204" pitchFamily="34" charset="0"/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0" y="0"/>
            <a:ext cx="180975" cy="954088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0" y="1314450"/>
            <a:ext cx="180975" cy="5994400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1" y="1543887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1" y="1854195"/>
            <a:ext cx="180974" cy="3103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1" y="2059403"/>
            <a:ext cx="180974" cy="3103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1" y="2369711"/>
            <a:ext cx="180974" cy="3103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auto">
          <a:xfrm>
            <a:off x="-1" y="2574919"/>
            <a:ext cx="180974" cy="3103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-1" y="2885227"/>
            <a:ext cx="180974" cy="310308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-1" y="3090435"/>
            <a:ext cx="180974" cy="310308"/>
          </a:xfrm>
          <a:prstGeom prst="rect">
            <a:avLst/>
          </a:prstGeom>
          <a:solidFill>
            <a:srgbClr val="90B6C2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-1" y="3400743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pic>
        <p:nvPicPr>
          <p:cNvPr id="69" name="Picture 9" descr="logo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51" y="6793365"/>
            <a:ext cx="20367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10"/>
          <p:cNvSpPr>
            <a:spLocks noChangeArrowheads="1"/>
          </p:cNvSpPr>
          <p:nvPr/>
        </p:nvSpPr>
        <p:spPr bwMode="auto">
          <a:xfrm>
            <a:off x="573635" y="19428"/>
            <a:ext cx="8229600" cy="677108"/>
          </a:xfrm>
          <a:prstGeom prst="rect">
            <a:avLst/>
          </a:prstGeom>
          <a:noFill/>
          <a:extLst/>
        </p:spPr>
        <p:txBody>
          <a:bodyPr>
            <a:spAutoFit/>
          </a:bodyPr>
          <a:lstStyle/>
          <a:p>
            <a:pPr algn="ctr"/>
            <a:r>
              <a:rPr lang="ru-RU" altLang="ru-RU" b="1" u="sng" dirty="0" smtClean="0">
                <a:latin typeface="+mn-lt"/>
              </a:rPr>
              <a:t>Обязательные пункты </a:t>
            </a:r>
            <a:r>
              <a:rPr lang="ru-RU" altLang="ru-RU" dirty="0" smtClean="0">
                <a:latin typeface="+mn-lt"/>
              </a:rPr>
              <a:t>нормативных документов, формирующие ТЗ на лабораторные исследования </a:t>
            </a:r>
            <a:endParaRPr lang="ru-RU" altLang="ru-RU" dirty="0">
              <a:latin typeface="+mn-lt"/>
            </a:endParaRPr>
          </a:p>
        </p:txBody>
      </p:sp>
      <p:pic>
        <p:nvPicPr>
          <p:cNvPr id="22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2" y="3438293"/>
            <a:ext cx="7308851" cy="43226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45854" y="674287"/>
            <a:ext cx="849973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4.12 Задание на выполнение инженерных изысканий для подготовки проектной документации должно содержать следующие сведения и данные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6.3.2 Задание на инженерно-геологические изыскания для подготовки проектной документации дополнительно к 4.12, как правило, должно содержать: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проектируемых нагрузках на основание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предполагаемых типах фундаментов;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глубинах заложения фундаментов и подземных частей зданий и сооружений;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высоте и этажности зданий и сооружений;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предполагаемой сфере взаимодействия проектируемых объектов с основаниями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фундаментов;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т.д.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4.14 В задании не допускается устанавливать состав и объем работ, методику и технологию их выполнения,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исключением заданий на отдельные виды работ для субподрядных организаций исполнителя.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пункты СП 47.13330.2012 согласно постановления правительства №1521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75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952498" y="233988"/>
            <a:ext cx="7580802" cy="72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sz="2400" dirty="0" smtClean="0">
                <a:latin typeface="+mj-lt"/>
              </a:rPr>
              <a:t>2</a:t>
            </a:r>
            <a:r>
              <a:rPr lang="ru-RU" altLang="ru-RU" sz="2400" dirty="0" smtClean="0">
                <a:latin typeface="+mj-lt"/>
              </a:rPr>
              <a:t>. Процедура проведения испытания образца</a:t>
            </a:r>
            <a:endParaRPr lang="ru-RU" altLang="ru-RU" sz="2400" dirty="0">
              <a:latin typeface="+mj-lt"/>
            </a:endParaRPr>
          </a:p>
        </p:txBody>
      </p:sp>
      <p:pic>
        <p:nvPicPr>
          <p:cNvPr id="7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1"/>
            <a:ext cx="7308849" cy="4322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2508" y="951553"/>
            <a:ext cx="612078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</a:rPr>
              <a:t>2</a:t>
            </a:r>
            <a:r>
              <a:rPr lang="ru-RU" dirty="0" smtClean="0">
                <a:latin typeface="Arial" panose="020B0604020202020204" pitchFamily="34" charset="0"/>
              </a:rPr>
              <a:t>.3 </a:t>
            </a:r>
            <a:r>
              <a:rPr lang="ru-RU" dirty="0" err="1" smtClean="0">
                <a:latin typeface="Arial" panose="020B0604020202020204" pitchFamily="34" charset="0"/>
              </a:rPr>
              <a:t>Девиаторное</a:t>
            </a:r>
            <a:r>
              <a:rPr lang="ru-RU" dirty="0" smtClean="0">
                <a:latin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</a:rPr>
              <a:t>нагружение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2509" y="1336274"/>
            <a:ext cx="740077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</a:rPr>
              <a:t>2</a:t>
            </a:r>
            <a:r>
              <a:rPr lang="ru-RU" dirty="0" smtClean="0">
                <a:latin typeface="Arial" panose="020B0604020202020204" pitchFamily="34" charset="0"/>
              </a:rPr>
              <a:t>.3.1 Определение скорости </a:t>
            </a:r>
            <a:r>
              <a:rPr lang="ru-RU" dirty="0" err="1" smtClean="0">
                <a:latin typeface="Arial" panose="020B0604020202020204" pitchFamily="34" charset="0"/>
              </a:rPr>
              <a:t>нагружения</a:t>
            </a:r>
            <a:r>
              <a:rPr lang="ru-RU" dirty="0" smtClean="0">
                <a:latin typeface="Arial" panose="020B0604020202020204" pitchFamily="34" charset="0"/>
              </a:rPr>
              <a:t>  в НН испытаниях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2498" y="1854195"/>
            <a:ext cx="758080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Обычно скорость деформирования в НН-условиях принимается равной 2%/мин. Более низкие значения скорости принимаются для глинистых грунтов полутвердой и твердой консистенции.</a:t>
            </a:r>
          </a:p>
          <a:p>
            <a:endParaRPr lang="ru-RU" dirty="0">
              <a:latin typeface="+mn-lt"/>
            </a:endParaRPr>
          </a:p>
          <a:p>
            <a:r>
              <a:rPr lang="ru-RU" dirty="0" smtClean="0">
                <a:latin typeface="+mn-lt"/>
              </a:rPr>
              <a:t>Следует помнить, что значение </a:t>
            </a:r>
            <a:r>
              <a:rPr lang="ru-RU" dirty="0" err="1" smtClean="0">
                <a:latin typeface="+mn-lt"/>
              </a:rPr>
              <a:t>недренированной</a:t>
            </a:r>
            <a:r>
              <a:rPr lang="ru-RU" dirty="0" smtClean="0">
                <a:latin typeface="+mn-lt"/>
              </a:rPr>
              <a:t> прочности </a:t>
            </a:r>
            <a:r>
              <a:rPr lang="en-US" dirty="0" smtClean="0">
                <a:latin typeface="+mn-lt"/>
              </a:rPr>
              <a:t>Cu</a:t>
            </a:r>
            <a:r>
              <a:rPr lang="ru-RU" dirty="0" smtClean="0">
                <a:latin typeface="+mn-lt"/>
              </a:rPr>
              <a:t> сильно зависит от скорости приложения нагрузки, а это означает, что желательно принимать одну и ту же скорость для всех испытаний данного типа.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686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952498" y="233988"/>
            <a:ext cx="7580802" cy="72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dirty="0">
                <a:latin typeface="+mj-lt"/>
              </a:rPr>
              <a:t>2</a:t>
            </a:r>
            <a:r>
              <a:rPr lang="ru-RU" altLang="ru-RU" sz="2400" dirty="0" smtClean="0">
                <a:latin typeface="+mj-lt"/>
              </a:rPr>
              <a:t>. </a:t>
            </a:r>
            <a:r>
              <a:rPr lang="ru-RU" altLang="ru-RU" sz="2400" dirty="0" smtClean="0">
                <a:latin typeface="+mj-lt"/>
              </a:rPr>
              <a:t>Процедура проведения испытания образца</a:t>
            </a:r>
            <a:endParaRPr lang="ru-RU" altLang="ru-RU" sz="2400" dirty="0">
              <a:latin typeface="+mj-lt"/>
            </a:endParaRPr>
          </a:p>
        </p:txBody>
      </p:sp>
      <p:pic>
        <p:nvPicPr>
          <p:cNvPr id="7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1"/>
            <a:ext cx="7308849" cy="4322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2508" y="951553"/>
            <a:ext cx="612078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</a:rPr>
              <a:t>2</a:t>
            </a:r>
            <a:r>
              <a:rPr lang="ru-RU" dirty="0" smtClean="0">
                <a:latin typeface="Arial" panose="020B0604020202020204" pitchFamily="34" charset="0"/>
              </a:rPr>
              <a:t>.3 </a:t>
            </a:r>
            <a:r>
              <a:rPr lang="ru-RU" dirty="0" err="1" smtClean="0">
                <a:latin typeface="Arial" panose="020B0604020202020204" pitchFamily="34" charset="0"/>
              </a:rPr>
              <a:t>Девиаторное</a:t>
            </a:r>
            <a:r>
              <a:rPr lang="ru-RU" dirty="0" smtClean="0">
                <a:latin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</a:rPr>
              <a:t>нагружение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2509" y="1336274"/>
            <a:ext cx="740077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</a:rPr>
              <a:t>3.3.</a:t>
            </a:r>
            <a:r>
              <a:rPr lang="en-US" dirty="0" smtClean="0">
                <a:latin typeface="Arial" panose="020B0604020202020204" pitchFamily="34" charset="0"/>
              </a:rPr>
              <a:t>1</a:t>
            </a:r>
            <a:r>
              <a:rPr lang="ru-RU" dirty="0" smtClean="0">
                <a:latin typeface="Arial" panose="020B0604020202020204" pitchFamily="34" charset="0"/>
              </a:rPr>
              <a:t> Определение скорости </a:t>
            </a:r>
            <a:r>
              <a:rPr lang="ru-RU" dirty="0" err="1" smtClean="0">
                <a:latin typeface="Arial" panose="020B0604020202020204" pitchFamily="34" charset="0"/>
              </a:rPr>
              <a:t>нагружения</a:t>
            </a:r>
            <a:r>
              <a:rPr lang="ru-RU" dirty="0" smtClean="0">
                <a:latin typeface="Arial" panose="020B0604020202020204" pitchFamily="34" charset="0"/>
              </a:rPr>
              <a:t>  в КН и КД испытаниях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311" y="1854195"/>
            <a:ext cx="77409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</a:rPr>
              <a:t>Скорость </a:t>
            </a:r>
            <a:r>
              <a:rPr lang="ru-RU" dirty="0" err="1" smtClean="0">
                <a:latin typeface="Arial" panose="020B0604020202020204" pitchFamily="34" charset="0"/>
              </a:rPr>
              <a:t>нагружения</a:t>
            </a:r>
            <a:r>
              <a:rPr lang="ru-RU" dirty="0" smtClean="0">
                <a:latin typeface="Arial" panose="020B0604020202020204" pitchFamily="34" charset="0"/>
              </a:rPr>
              <a:t> при КН и КД испытаниях рассчитывают по формуле: </a:t>
            </a:r>
            <a:endParaRPr lang="ru-RU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64424" y="2531659"/>
                <a:ext cx="2345450" cy="717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−∆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50</m:t>
                              </m:r>
                            </m:sub>
                          </m:sSub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424" y="2531659"/>
                <a:ext cx="2345450" cy="71776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009873" y="2722687"/>
            <a:ext cx="126326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где</a:t>
            </a:r>
            <a:endParaRPr lang="ru-RU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92311" y="3474402"/>
                <a:ext cx="7921012" cy="2723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latin typeface="+mn-lt"/>
                  </a:rPr>
                  <a:t>h – </a:t>
                </a:r>
                <a:r>
                  <a:rPr lang="ru-RU" i="1" dirty="0" smtClean="0">
                    <a:latin typeface="+mn-lt"/>
                  </a:rPr>
                  <a:t>начальная высота образца</a:t>
                </a:r>
              </a:p>
              <a:p>
                <a:r>
                  <a:rPr lang="ru-RU" i="1" dirty="0" smtClean="0">
                    <a:latin typeface="+mn-lt"/>
                  </a:rPr>
                  <a:t>∆</a:t>
                </a:r>
                <a:r>
                  <a:rPr lang="en-US" i="1" dirty="0" err="1" smtClean="0">
                    <a:latin typeface="+mn-lt"/>
                  </a:rPr>
                  <a:t>h</a:t>
                </a:r>
                <a:r>
                  <a:rPr lang="en-US" i="1" baseline="-25000" dirty="0" err="1" smtClean="0">
                    <a:latin typeface="+mn-lt"/>
                  </a:rPr>
                  <a:t>c</a:t>
                </a:r>
                <a:r>
                  <a:rPr lang="en-US" i="1" dirty="0" smtClean="0">
                    <a:latin typeface="+mn-lt"/>
                  </a:rPr>
                  <a:t> </a:t>
                </a:r>
                <a:r>
                  <a:rPr lang="en-US" i="1" dirty="0">
                    <a:latin typeface="+mn-lt"/>
                  </a:rPr>
                  <a:t>–</a:t>
                </a:r>
                <a:r>
                  <a:rPr lang="en-US" i="1" dirty="0" smtClean="0">
                    <a:latin typeface="+mn-lt"/>
                  </a:rPr>
                  <a:t> </a:t>
                </a:r>
                <a:r>
                  <a:rPr lang="ru-RU" i="1" dirty="0" smtClean="0">
                    <a:latin typeface="+mn-lt"/>
                  </a:rPr>
                  <a:t>изменение высота образца в процессе консолидации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/>
                      </a:rPr>
                      <m:t>ε</m:t>
                    </m:r>
                  </m:oMath>
                </a14:m>
                <a:r>
                  <a:rPr lang="ru-RU" i="1" baseline="-25000" dirty="0" smtClean="0">
                    <a:latin typeface="Arial" panose="020B0604020202020204" pitchFamily="34" charset="0"/>
                  </a:rPr>
                  <a:t>1</a:t>
                </a:r>
                <a:r>
                  <a:rPr lang="en-US" i="1" baseline="-25000" dirty="0" smtClean="0">
                    <a:latin typeface="Arial" panose="020B0604020202020204" pitchFamily="34" charset="0"/>
                  </a:rPr>
                  <a:t>f</a:t>
                </a:r>
                <a:r>
                  <a:rPr lang="en-US" i="1" dirty="0" smtClean="0">
                    <a:latin typeface="Arial" panose="020B0604020202020204" pitchFamily="34" charset="0"/>
                  </a:rPr>
                  <a:t> </a:t>
                </a:r>
                <a:r>
                  <a:rPr lang="en-US" i="1" dirty="0">
                    <a:latin typeface="Arial" panose="020B0604020202020204" pitchFamily="34" charset="0"/>
                  </a:rPr>
                  <a:t>– </a:t>
                </a:r>
                <a:r>
                  <a:rPr lang="ru-RU" i="1" dirty="0" smtClean="0">
                    <a:latin typeface="Arial" panose="020B0604020202020204" pitchFamily="34" charset="0"/>
                  </a:rPr>
                  <a:t>ожидаемая относительная вертикальная деформация при разрушении, </a:t>
                </a:r>
                <a:r>
                  <a:rPr lang="ru-RU" i="1" dirty="0" err="1" smtClean="0">
                    <a:latin typeface="Arial" panose="020B0604020202020204" pitchFamily="34" charset="0"/>
                  </a:rPr>
                  <a:t>д.е</a:t>
                </a:r>
                <a:r>
                  <a:rPr lang="ru-RU" i="1" dirty="0" smtClean="0">
                    <a:latin typeface="Arial" panose="020B0604020202020204" pitchFamily="34" charset="0"/>
                  </a:rPr>
                  <a:t> (принимается по результатам первого разрушения, для которого скорость рассчитывают при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/>
                      </a:rPr>
                      <m:t>ε</m:t>
                    </m:r>
                  </m:oMath>
                </a14:m>
                <a:r>
                  <a:rPr lang="ru-RU" i="1" baseline="-25000" dirty="0">
                    <a:latin typeface="Arial" panose="020B0604020202020204" pitchFamily="34" charset="0"/>
                  </a:rPr>
                  <a:t>1</a:t>
                </a:r>
                <a:r>
                  <a:rPr lang="en-US" i="1" baseline="-25000" dirty="0" smtClean="0">
                    <a:latin typeface="Arial" panose="020B0604020202020204" pitchFamily="34" charset="0"/>
                  </a:rPr>
                  <a:t>f</a:t>
                </a:r>
                <a:r>
                  <a:rPr lang="ru-RU" i="1" dirty="0" smtClean="0">
                    <a:latin typeface="Arial" panose="020B0604020202020204" pitchFamily="34" charset="0"/>
                  </a:rPr>
                  <a:t>=0,1</a:t>
                </a:r>
              </a:p>
              <a:p>
                <a:r>
                  <a:rPr lang="en-US" i="1" dirty="0" smtClean="0">
                    <a:latin typeface="Arial" panose="020B0604020202020204" pitchFamily="34" charset="0"/>
                  </a:rPr>
                  <a:t>F – </a:t>
                </a:r>
                <a:r>
                  <a:rPr lang="ru-RU" i="1" dirty="0" smtClean="0">
                    <a:latin typeface="Arial" panose="020B0604020202020204" pitchFamily="34" charset="0"/>
                  </a:rPr>
                  <a:t>коэффициент, зависящий от типа испытаний и условий дренирования</a:t>
                </a:r>
              </a:p>
              <a:p>
                <a:r>
                  <a:rPr lang="en-US" i="1" dirty="0" smtClean="0">
                    <a:latin typeface="Arial" panose="020B0604020202020204" pitchFamily="34" charset="0"/>
                  </a:rPr>
                  <a:t>t</a:t>
                </a:r>
                <a:r>
                  <a:rPr lang="en-US" i="1" baseline="-25000" dirty="0" smtClean="0">
                    <a:latin typeface="Arial" panose="020B0604020202020204" pitchFamily="34" charset="0"/>
                  </a:rPr>
                  <a:t>50</a:t>
                </a:r>
                <a:r>
                  <a:rPr lang="en-US" i="1" dirty="0" smtClean="0">
                    <a:latin typeface="Arial" panose="020B0604020202020204" pitchFamily="34" charset="0"/>
                  </a:rPr>
                  <a:t> – </a:t>
                </a:r>
                <a:r>
                  <a:rPr lang="ru-RU" i="1" dirty="0" smtClean="0">
                    <a:latin typeface="Arial" panose="020B0604020202020204" pitchFamily="34" charset="0"/>
                  </a:rPr>
                  <a:t>время требуемое для 50% фильтрационной консолидации образца грунта, мин</a:t>
                </a:r>
                <a:endParaRPr lang="ru-RU" i="1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11" y="3474402"/>
                <a:ext cx="7921012" cy="2723823"/>
              </a:xfrm>
              <a:prstGeom prst="rect">
                <a:avLst/>
              </a:prstGeom>
              <a:blipFill rotWithShape="1">
                <a:blip r:embed="rId5"/>
                <a:stretch>
                  <a:fillRect l="-770" t="-1342" b="-26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680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952498" y="233988"/>
            <a:ext cx="7580802" cy="72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dirty="0" smtClean="0">
                <a:latin typeface="+mj-lt"/>
              </a:rPr>
              <a:t>3. Процедура проведения испытания образца</a:t>
            </a:r>
            <a:endParaRPr lang="ru-RU" altLang="ru-RU" sz="2400" dirty="0">
              <a:latin typeface="+mj-lt"/>
            </a:endParaRPr>
          </a:p>
        </p:txBody>
      </p:sp>
      <p:pic>
        <p:nvPicPr>
          <p:cNvPr id="7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1"/>
            <a:ext cx="7308849" cy="4322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2508" y="951553"/>
            <a:ext cx="612078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</a:rPr>
              <a:t>3.3 </a:t>
            </a:r>
            <a:r>
              <a:rPr lang="ru-RU" dirty="0" err="1" smtClean="0">
                <a:latin typeface="Arial" panose="020B0604020202020204" pitchFamily="34" charset="0"/>
              </a:rPr>
              <a:t>Девиаторное</a:t>
            </a:r>
            <a:r>
              <a:rPr lang="ru-RU" dirty="0" smtClean="0">
                <a:latin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</a:rPr>
              <a:t>нагружение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2509" y="1336274"/>
            <a:ext cx="740077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</a:rPr>
              <a:t>3.3.</a:t>
            </a:r>
            <a:r>
              <a:rPr lang="en-US" dirty="0" smtClean="0">
                <a:latin typeface="Arial" panose="020B0604020202020204" pitchFamily="34" charset="0"/>
              </a:rPr>
              <a:t>1</a:t>
            </a:r>
            <a:r>
              <a:rPr lang="ru-RU" dirty="0" smtClean="0">
                <a:latin typeface="Arial" panose="020B0604020202020204" pitchFamily="34" charset="0"/>
              </a:rPr>
              <a:t> Определение скорости </a:t>
            </a:r>
            <a:r>
              <a:rPr lang="ru-RU" dirty="0" err="1" smtClean="0">
                <a:latin typeface="Arial" panose="020B0604020202020204" pitchFamily="34" charset="0"/>
              </a:rPr>
              <a:t>нагружения</a:t>
            </a:r>
            <a:r>
              <a:rPr lang="ru-RU" dirty="0" smtClean="0">
                <a:latin typeface="Arial" panose="020B0604020202020204" pitchFamily="34" charset="0"/>
              </a:rPr>
              <a:t>  в КН и КД испытаниях</a:t>
            </a:r>
            <a:endParaRPr lang="ru-RU" dirty="0">
              <a:latin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257460"/>
              </p:ext>
            </p:extLst>
          </p:nvPr>
        </p:nvGraphicFramePr>
        <p:xfrm>
          <a:off x="792311" y="2214240"/>
          <a:ext cx="7650978" cy="4320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0326"/>
                <a:gridCol w="2550326"/>
                <a:gridCol w="2550326"/>
              </a:tblGrid>
              <a:tr h="499051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Условия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дренирования в течение консолидации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Значения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для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h/d=2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006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КН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испытания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КД испытания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905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Одностороннее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2,1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905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Двухстороннее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8,4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6137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Радиальное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и одностороннее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7,2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6137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Радиальное и двухстороннее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9,2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92311" y="1720995"/>
            <a:ext cx="765097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</a:rPr>
              <a:t>Значения коэффициента </a:t>
            </a:r>
            <a:r>
              <a:rPr lang="en-US" dirty="0" smtClean="0">
                <a:latin typeface="Arial" panose="020B0604020202020204" pitchFamily="34" charset="0"/>
              </a:rPr>
              <a:t>F</a:t>
            </a:r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06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13790" y="775190"/>
            <a:ext cx="8229600" cy="611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ru-RU" altLang="ru-RU" sz="1600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sz="2400" dirty="0">
              <a:latin typeface="Calibri" panose="020F0502020204030204" pitchFamily="34" charset="0"/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0" y="0"/>
            <a:ext cx="180975" cy="954088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0" y="1314450"/>
            <a:ext cx="180975" cy="5994400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1" y="1543887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1" y="1854195"/>
            <a:ext cx="180974" cy="3103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1" y="2059403"/>
            <a:ext cx="180974" cy="3103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1" y="2369711"/>
            <a:ext cx="180974" cy="3103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auto">
          <a:xfrm>
            <a:off x="-1" y="2574919"/>
            <a:ext cx="180974" cy="3103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-1" y="2885227"/>
            <a:ext cx="180974" cy="310308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-1" y="3090435"/>
            <a:ext cx="180974" cy="310308"/>
          </a:xfrm>
          <a:prstGeom prst="rect">
            <a:avLst/>
          </a:prstGeom>
          <a:solidFill>
            <a:srgbClr val="90B6C2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-1" y="3400743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pic>
        <p:nvPicPr>
          <p:cNvPr id="69" name="Picture 9" descr="logo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51" y="6793365"/>
            <a:ext cx="20367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10"/>
          <p:cNvSpPr>
            <a:spLocks noChangeArrowheads="1"/>
          </p:cNvSpPr>
          <p:nvPr/>
        </p:nvSpPr>
        <p:spPr bwMode="auto">
          <a:xfrm>
            <a:off x="573635" y="19428"/>
            <a:ext cx="8229600" cy="677108"/>
          </a:xfrm>
          <a:prstGeom prst="rect">
            <a:avLst/>
          </a:prstGeom>
          <a:noFill/>
          <a:extLst/>
        </p:spPr>
        <p:txBody>
          <a:bodyPr>
            <a:spAutoFit/>
          </a:bodyPr>
          <a:lstStyle/>
          <a:p>
            <a:pPr algn="ctr"/>
            <a:r>
              <a:rPr lang="ru-RU" altLang="ru-RU" dirty="0" smtClean="0">
                <a:latin typeface="+mn-lt"/>
              </a:rPr>
              <a:t>Пункты </a:t>
            </a:r>
            <a:r>
              <a:rPr lang="ru-RU" altLang="ru-RU" u="sng" dirty="0" smtClean="0">
                <a:latin typeface="+mn-lt"/>
              </a:rPr>
              <a:t>действующих нормативных документов</a:t>
            </a:r>
            <a:r>
              <a:rPr lang="ru-RU" altLang="ru-RU" dirty="0" smtClean="0">
                <a:latin typeface="+mn-lt"/>
              </a:rPr>
              <a:t>, формирующие ТЗ на лабораторные исследования </a:t>
            </a:r>
            <a:endParaRPr lang="ru-RU" altLang="ru-RU" dirty="0">
              <a:latin typeface="+mn-lt"/>
            </a:endParaRPr>
          </a:p>
        </p:txBody>
      </p:sp>
      <p:pic>
        <p:nvPicPr>
          <p:cNvPr id="22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2" y="3438293"/>
            <a:ext cx="7308851" cy="43226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45854" y="954088"/>
            <a:ext cx="849973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4.8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инженерным изысканиям для строительства приведены в СП 47.13330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[3], [4], [5], национальных стандартах и других нормативных документах по инженерным изысканиям и исследованиям грунтов для строительства.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Объемы и состав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инженерных изысканий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установлены в техническом задании на изыскания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геотехнической категории объекта строительства.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 грунтов оснований в отчетной документации по результатам инженерных изысканий и в проектной документации следует принимать по ГОСТ 25100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действующего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22.13330.2016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лицо противоречие !!!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3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13790" y="775190"/>
            <a:ext cx="8229600" cy="611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ru-RU" altLang="ru-RU" sz="1600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sz="2400" dirty="0">
              <a:latin typeface="Calibri" panose="020F0502020204030204" pitchFamily="34" charset="0"/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0" y="0"/>
            <a:ext cx="180975" cy="954088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0" y="1314450"/>
            <a:ext cx="180975" cy="5994400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1" y="1543887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1" y="1854195"/>
            <a:ext cx="180974" cy="3103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1" y="2059403"/>
            <a:ext cx="180974" cy="3103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1" y="2369711"/>
            <a:ext cx="180974" cy="3103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auto">
          <a:xfrm>
            <a:off x="-1" y="2574919"/>
            <a:ext cx="180974" cy="3103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-1" y="2885227"/>
            <a:ext cx="180974" cy="310308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-1" y="3090435"/>
            <a:ext cx="180974" cy="310308"/>
          </a:xfrm>
          <a:prstGeom prst="rect">
            <a:avLst/>
          </a:prstGeom>
          <a:solidFill>
            <a:srgbClr val="90B6C2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-1" y="3400743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pic>
        <p:nvPicPr>
          <p:cNvPr id="69" name="Picture 9" descr="logo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51" y="6793365"/>
            <a:ext cx="20367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10"/>
          <p:cNvSpPr>
            <a:spLocks noChangeArrowheads="1"/>
          </p:cNvSpPr>
          <p:nvPr/>
        </p:nvSpPr>
        <p:spPr bwMode="auto">
          <a:xfrm>
            <a:off x="573635" y="19428"/>
            <a:ext cx="8229600" cy="677108"/>
          </a:xfrm>
          <a:prstGeom prst="rect">
            <a:avLst/>
          </a:prstGeom>
          <a:noFill/>
          <a:extLst/>
        </p:spPr>
        <p:txBody>
          <a:bodyPr>
            <a:spAutoFit/>
          </a:bodyPr>
          <a:lstStyle/>
          <a:p>
            <a:pPr algn="ctr"/>
            <a:r>
              <a:rPr lang="ru-RU" altLang="ru-RU" dirty="0" smtClean="0">
                <a:latin typeface="+mn-lt"/>
              </a:rPr>
              <a:t>Пункты </a:t>
            </a:r>
            <a:r>
              <a:rPr lang="ru-RU" altLang="ru-RU" u="sng" dirty="0" smtClean="0">
                <a:latin typeface="+mn-lt"/>
              </a:rPr>
              <a:t>действующих нормативных документов</a:t>
            </a:r>
            <a:r>
              <a:rPr lang="ru-RU" altLang="ru-RU" dirty="0" smtClean="0">
                <a:latin typeface="+mn-lt"/>
              </a:rPr>
              <a:t>, формирующие ТЗ на лабораторные исследования </a:t>
            </a:r>
            <a:endParaRPr lang="ru-RU" altLang="ru-RU" dirty="0">
              <a:latin typeface="+mn-lt"/>
            </a:endParaRPr>
          </a:p>
        </p:txBody>
      </p:sp>
      <p:pic>
        <p:nvPicPr>
          <p:cNvPr id="22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2" y="3438293"/>
            <a:ext cx="7308851" cy="43226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46771" y="696536"/>
            <a:ext cx="849973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5.1.16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(СП 22.13330.2016)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физико-механических характеристик грунтов, которые следует учитывать при проектировании, входят: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плотность грунта и его частиц, влажность (ГОСТ 5180 и ГОСТ 30416);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коэффициент пористости;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гранулометрический состав для дисперсных грунтов (ГОСТ 12536);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содержание органических веществ (ГОСТ 23740);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влажность на границах пластичности и текучести, число пластичности и показатель текучести для глинистых грунтов (ГОСТ 5180);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коэффициент фильтрации (ГОСТ 23278; ГОСТ 25584);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угол внутреннего трения, удельное сцепление, модуль деформации и коэффициент поперечной деформации грунтов (ГОСТ 12248, ГОСТ 20276, ГОСТ 30416 и ГОСТ 30672);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временное сопротивление при одноосном сжатии (ГОСТ 12248), показатели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размягчаемости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растворимости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выветрелости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скальных грунтов.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специальному заданию дополнительно могут быть определены и другие характеристики грунтов, необходимые для расчетов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отчете об инженерно-геологических изысканиях необходимо указывать применяемые методы лабораторных и полевых определений характеристик грунтов и методы обработки результатов исследований.</a:t>
            </a:r>
          </a:p>
        </p:txBody>
      </p:sp>
    </p:spTree>
    <p:extLst>
      <p:ext uri="{BB962C8B-B14F-4D97-AF65-F5344CB8AC3E}">
        <p14:creationId xmlns:p14="http://schemas.microsoft.com/office/powerpoint/2010/main" val="317526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13790" y="775190"/>
            <a:ext cx="8229600" cy="611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ru-RU" altLang="ru-RU" sz="1600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sz="2400" dirty="0">
              <a:latin typeface="Calibri" panose="020F0502020204030204" pitchFamily="34" charset="0"/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0" y="0"/>
            <a:ext cx="180975" cy="954088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0" y="1314450"/>
            <a:ext cx="180975" cy="5994400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1" y="1543887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1" y="1854195"/>
            <a:ext cx="180974" cy="3103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1" y="2059403"/>
            <a:ext cx="180974" cy="3103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1" y="2369711"/>
            <a:ext cx="180974" cy="3103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auto">
          <a:xfrm>
            <a:off x="-1" y="2574919"/>
            <a:ext cx="180974" cy="3103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-1" y="2885227"/>
            <a:ext cx="180974" cy="310308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-1" y="3090435"/>
            <a:ext cx="180974" cy="310308"/>
          </a:xfrm>
          <a:prstGeom prst="rect">
            <a:avLst/>
          </a:prstGeom>
          <a:solidFill>
            <a:srgbClr val="90B6C2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-1" y="3400743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pic>
        <p:nvPicPr>
          <p:cNvPr id="69" name="Picture 9" descr="logo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51" y="6793365"/>
            <a:ext cx="20367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10"/>
          <p:cNvSpPr>
            <a:spLocks noChangeArrowheads="1"/>
          </p:cNvSpPr>
          <p:nvPr/>
        </p:nvSpPr>
        <p:spPr bwMode="auto">
          <a:xfrm>
            <a:off x="573635" y="19428"/>
            <a:ext cx="8229600" cy="677108"/>
          </a:xfrm>
          <a:prstGeom prst="rect">
            <a:avLst/>
          </a:prstGeom>
          <a:noFill/>
          <a:extLst/>
        </p:spPr>
        <p:txBody>
          <a:bodyPr>
            <a:spAutoFit/>
          </a:bodyPr>
          <a:lstStyle/>
          <a:p>
            <a:pPr algn="ctr"/>
            <a:r>
              <a:rPr lang="ru-RU" altLang="ru-RU" b="1" u="sng" dirty="0" smtClean="0">
                <a:latin typeface="+mn-lt"/>
              </a:rPr>
              <a:t>Обязательные пункты </a:t>
            </a:r>
            <a:r>
              <a:rPr lang="ru-RU" altLang="ru-RU" dirty="0" smtClean="0">
                <a:latin typeface="+mn-lt"/>
              </a:rPr>
              <a:t>нормативных документов, формирующие ТЗ на лабораторные исследования </a:t>
            </a:r>
            <a:endParaRPr lang="ru-RU" altLang="ru-RU" dirty="0">
              <a:latin typeface="+mn-lt"/>
            </a:endParaRPr>
          </a:p>
        </p:txBody>
      </p:sp>
      <p:pic>
        <p:nvPicPr>
          <p:cNvPr id="22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2" y="3438293"/>
            <a:ext cx="7308851" cy="43226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45854" y="954088"/>
            <a:ext cx="849973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5.3.17 Число определений характеристик грунтов, необходимое для вычисления их нормативных и расчетных значений, должно устанавливаться в зависимости от степени неоднородности грунтов основания, требуемой точности вычисления характеристики и уровня ответственности сооружения и указываться в программе исследований. Следует учитывать, что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числа определений характеристик грунтов приводит к повышению их расчетных значений и, следовательно, к более экономичным проектным решениям.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одноименных частных определений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выделенного на площадке инженерно-геологического или расчетного грунтового элемента (ГОСТ 20522) должно быть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десяти для физических характеристик и не менее шести — для механических характеристик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пункты СП 22.13330.2012 согласно постановления правительства №1521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9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9" descr="logo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070" y="6534149"/>
            <a:ext cx="20367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10"/>
          <p:cNvSpPr>
            <a:spLocks noChangeArrowheads="1"/>
          </p:cNvSpPr>
          <p:nvPr/>
        </p:nvSpPr>
        <p:spPr bwMode="auto">
          <a:xfrm>
            <a:off x="915988" y="205497"/>
            <a:ext cx="7437289" cy="369332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/>
          <a:p>
            <a:r>
              <a:rPr lang="ru-RU" sz="1800" dirty="0">
                <a:latin typeface="+mn-lt"/>
              </a:rPr>
              <a:t>Перечень параметров используемых в модели Мора-Кулона (</a:t>
            </a:r>
            <a:r>
              <a:rPr lang="en-US" sz="1800" dirty="0">
                <a:latin typeface="+mn-lt"/>
              </a:rPr>
              <a:t>MC)</a:t>
            </a:r>
            <a:endParaRPr lang="ru-RU" sz="1800" dirty="0">
              <a:latin typeface="+mn-lt"/>
            </a:endParaRPr>
          </a:p>
        </p:txBody>
      </p:sp>
      <p:pic>
        <p:nvPicPr>
          <p:cNvPr id="8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1"/>
            <a:ext cx="7308849" cy="432266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689402"/>
              </p:ext>
            </p:extLst>
          </p:nvPr>
        </p:nvGraphicFramePr>
        <p:xfrm>
          <a:off x="1512403" y="1867254"/>
          <a:ext cx="6395053" cy="3574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280"/>
                <a:gridCol w="3886717"/>
                <a:gridCol w="888056"/>
              </a:tblGrid>
              <a:tr h="37086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Параметр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Название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Ед.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изм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3" marB="45723"/>
                </a:tc>
              </a:tr>
              <a:tr h="457229">
                <a:tc>
                  <a:txBody>
                    <a:bodyPr/>
                    <a:lstStyle/>
                    <a:p>
                      <a:r>
                        <a:rPr kumimoji="0" lang="en-US" sz="14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</a:t>
                      </a:r>
                      <a:endParaRPr lang="ru-RU" sz="1800" b="1" u="sng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b="1" u="sng" dirty="0" smtClean="0"/>
                        <a:t>Модуль</a:t>
                      </a:r>
                      <a:r>
                        <a:rPr lang="ru-RU" sz="1200" b="1" u="sng" baseline="0" dirty="0" smtClean="0"/>
                        <a:t> деформации</a:t>
                      </a:r>
                      <a:endParaRPr lang="ru-RU" sz="1200" b="1" u="sng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ru-RU" sz="14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кН/м</a:t>
                      </a:r>
                      <a:r>
                        <a:rPr lang="ru-RU" sz="1400" b="1" u="sng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91444" marR="91444" marT="45723" marB="45723"/>
                </a:tc>
              </a:tr>
              <a:tr h="434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ν</a:t>
                      </a:r>
                      <a:endParaRPr kumimoji="0" lang="en-US" sz="1400" b="1" i="0" u="sng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b="1" u="sng" dirty="0" smtClean="0"/>
                        <a:t>Коэффициент</a:t>
                      </a:r>
                      <a:r>
                        <a:rPr lang="ru-RU" sz="1200" b="1" u="sng" baseline="0" dirty="0" smtClean="0"/>
                        <a:t> Пуассона</a:t>
                      </a:r>
                      <a:endParaRPr lang="ru-RU" sz="1200" b="1" u="sng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ru-RU" sz="1400" b="1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д.е</a:t>
                      </a:r>
                      <a:r>
                        <a:rPr lang="ru-RU" sz="14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91444" marR="91444"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400" b="1" u="sng" dirty="0" smtClean="0"/>
                        <a:t>c</a:t>
                      </a:r>
                      <a:endParaRPr lang="ru-RU" sz="1400" b="1" u="sng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b="1" u="sng" dirty="0" smtClean="0"/>
                        <a:t>Эффективное</a:t>
                      </a:r>
                      <a:r>
                        <a:rPr lang="ru-RU" sz="1200" b="1" u="sng" baseline="0" dirty="0" smtClean="0"/>
                        <a:t> сцепление</a:t>
                      </a:r>
                      <a:endParaRPr lang="ru-RU" sz="1200" b="1" u="sng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ru-RU" sz="14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кН/м</a:t>
                      </a:r>
                      <a:r>
                        <a:rPr lang="ru-RU" sz="1400" b="1" u="sng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91444" marR="91444"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l-GR" sz="1400" b="1" u="sng" dirty="0" smtClean="0"/>
                        <a:t>φ</a:t>
                      </a:r>
                      <a:endParaRPr lang="ru-RU" sz="1400" b="1" u="sng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b="1" u="sng" dirty="0" smtClean="0"/>
                        <a:t>Эффективный угол внутреннего трения</a:t>
                      </a:r>
                      <a:endParaRPr lang="ru-RU" sz="1200" b="1" u="sng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91444" marR="91444"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ψ</a:t>
                      </a:r>
                      <a:endParaRPr lang="ru-RU" sz="1400" dirty="0"/>
                    </a:p>
                  </a:txBody>
                  <a:tcPr marL="91444" marR="91444" marT="45723" marB="4572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Угол </a:t>
                      </a:r>
                      <a:r>
                        <a:rPr lang="ru-RU" sz="1200" dirty="0" err="1" smtClean="0"/>
                        <a:t>дилатансии</a:t>
                      </a:r>
                      <a:endParaRPr lang="ru-RU" sz="1200" dirty="0"/>
                    </a:p>
                  </a:txBody>
                  <a:tcPr marL="91444" marR="91444" marT="45723" marB="4572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91444" marR="91444" marT="45723" marB="4572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Кфу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Кфх</a:t>
                      </a:r>
                      <a:endParaRPr lang="ru-RU" sz="1400" dirty="0"/>
                    </a:p>
                  </a:txBody>
                  <a:tcPr marL="91444" marR="91444" marT="45723" marB="4572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Коэффициент</a:t>
                      </a:r>
                      <a:r>
                        <a:rPr lang="ru-RU" sz="1200" baseline="0" dirty="0" smtClean="0"/>
                        <a:t> фильтрации в вертикальном и горизонтальном направлении</a:t>
                      </a:r>
                      <a:endParaRPr lang="ru-RU" sz="1200" dirty="0"/>
                    </a:p>
                  </a:txBody>
                  <a:tcPr marL="91444" marR="91444" marT="45723" marB="4572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м/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сут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</a:t>
                      </a:r>
                      <a:r>
                        <a:rPr lang="en-US" sz="1400" dirty="0" smtClean="0"/>
                        <a:t>R</a:t>
                      </a:r>
                      <a:endParaRPr lang="ru-RU" sz="1400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Степень</a:t>
                      </a:r>
                      <a:r>
                        <a:rPr lang="ru-RU" sz="1200" baseline="0" dirty="0" smtClean="0"/>
                        <a:t> переуплотнения грунта</a:t>
                      </a:r>
                      <a:endParaRPr lang="ru-RU" sz="1200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д.е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91444" marR="91444"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</a:t>
                      </a:r>
                      <a:r>
                        <a:rPr lang="en-US" sz="1400" baseline="-25000" dirty="0" smtClean="0"/>
                        <a:t>0</a:t>
                      </a:r>
                      <a:endParaRPr lang="ru-RU" sz="1400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Коэффициент бокового давления грунта</a:t>
                      </a:r>
                      <a:endParaRPr lang="ru-RU" sz="1200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д.е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91444" marR="91444" marT="45723" marB="4572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71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logo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534150"/>
            <a:ext cx="2036762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861566"/>
              </p:ext>
            </p:extLst>
          </p:nvPr>
        </p:nvGraphicFramePr>
        <p:xfrm>
          <a:off x="1512403" y="937084"/>
          <a:ext cx="6395053" cy="5541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280"/>
                <a:gridCol w="3886717"/>
                <a:gridCol w="888056"/>
              </a:tblGrid>
              <a:tr h="37086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Параметр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Название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Ед.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изм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3" marB="45723"/>
                </a:tc>
              </a:tr>
              <a:tr h="457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n-US" sz="14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r>
                        <a:rPr kumimoji="0" lang="en-US" sz="14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ref </a:t>
                      </a:r>
                      <a:endParaRPr kumimoji="0" lang="ru-RU" sz="14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Секущий модуль деформации при 50% значении разрушающего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девиатора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напряжений</a:t>
                      </a:r>
                      <a:endParaRPr lang="ru-RU" sz="1200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кН/м</a:t>
                      </a:r>
                      <a:r>
                        <a:rPr lang="ru-RU" sz="14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91444" marR="91444" marT="45723" marB="45723"/>
                </a:tc>
              </a:tr>
              <a:tr h="457229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n-US" sz="1400" b="0" i="0" u="none" strike="noStrike" kern="1200" cap="none" spc="0" normalizeH="0" baseline="-2500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oed</a:t>
                      </a:r>
                      <a:r>
                        <a:rPr kumimoji="0" lang="en-US" sz="1400" b="0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ref</a:t>
                      </a:r>
                      <a:endParaRPr lang="ru-RU" sz="1600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Пластическое деформирование, вызванное первичным сжатием</a:t>
                      </a:r>
                      <a:endParaRPr lang="ru-RU" sz="1200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кН/м</a:t>
                      </a:r>
                      <a:r>
                        <a:rPr lang="ru-RU" sz="14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91444" marR="91444" marT="45723" marB="45723"/>
                </a:tc>
              </a:tr>
              <a:tr h="457229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n-US" sz="1400" b="0" i="0" u="none" strike="noStrike" kern="1200" cap="none" spc="0" normalizeH="0" baseline="-2500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ur</a:t>
                      </a:r>
                      <a:r>
                        <a:rPr kumimoji="0" lang="en-US" sz="1400" b="0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ref</a:t>
                      </a:r>
                      <a:endParaRPr lang="ru-RU" sz="1800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Модуль</a:t>
                      </a:r>
                      <a:r>
                        <a:rPr lang="ru-RU" sz="1200" baseline="0" dirty="0" smtClean="0"/>
                        <a:t> упругости при разгрузке/повторном </a:t>
                      </a:r>
                      <a:r>
                        <a:rPr lang="ru-RU" sz="1200" baseline="0" dirty="0" err="1" smtClean="0"/>
                        <a:t>нагружении</a:t>
                      </a:r>
                      <a:endParaRPr lang="ru-RU" sz="1200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кН/м</a:t>
                      </a:r>
                      <a:r>
                        <a:rPr lang="ru-RU" sz="14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91444" marR="91444" marT="45723" marB="45723"/>
                </a:tc>
              </a:tr>
              <a:tr h="598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ν</a:t>
                      </a:r>
                      <a:r>
                        <a:rPr kumimoji="0" lang="en-US" sz="1400" b="1" i="0" u="sng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ur</a:t>
                      </a:r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b="1" u="sng" dirty="0" smtClean="0"/>
                        <a:t>Коэффициент</a:t>
                      </a:r>
                      <a:r>
                        <a:rPr lang="ru-RU" sz="1200" b="1" u="sng" baseline="0" dirty="0" smtClean="0"/>
                        <a:t> Пуассона, при разгрузке-повторном </a:t>
                      </a:r>
                      <a:r>
                        <a:rPr lang="ru-RU" sz="1200" b="1" u="sng" baseline="0" dirty="0" err="1" smtClean="0"/>
                        <a:t>нагружении</a:t>
                      </a:r>
                      <a:endParaRPr lang="ru-RU" sz="1200" b="1" u="sng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д.е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91444" marR="91444" marT="45723" marB="45723"/>
                </a:tc>
              </a:tr>
              <a:tr h="51819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</a:t>
                      </a:r>
                      <a:endParaRPr lang="ru-RU" sz="1400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Показатель степени, описывающий влияние ограничивающего давления на модуль упругости </a:t>
                      </a:r>
                      <a:endParaRPr lang="ru-RU" sz="1200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[-]</a:t>
                      </a:r>
                    </a:p>
                    <a:p>
                      <a:pPr algn="r"/>
                      <a:endParaRPr lang="ru-RU" sz="1400" dirty="0"/>
                    </a:p>
                  </a:txBody>
                  <a:tcPr marL="91444" marR="91444"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</a:t>
                      </a:r>
                      <a:r>
                        <a:rPr lang="en-US" sz="1400" baseline="30000" dirty="0" err="1" smtClean="0"/>
                        <a:t>ref</a:t>
                      </a:r>
                      <a:endParaRPr lang="ru-RU" sz="1400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Опорный уровень напряжений</a:t>
                      </a:r>
                      <a:endParaRPr lang="ru-RU" sz="1200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кН/м</a:t>
                      </a:r>
                      <a:r>
                        <a:rPr lang="ru-RU" sz="14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91444" marR="91444"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400" b="1" u="sng" dirty="0" smtClean="0"/>
                        <a:t>c</a:t>
                      </a:r>
                      <a:endParaRPr lang="ru-RU" sz="1400" b="1" u="sng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b="1" u="sng" dirty="0" smtClean="0"/>
                        <a:t>Эффективное</a:t>
                      </a:r>
                      <a:r>
                        <a:rPr lang="ru-RU" sz="1200" b="1" u="sng" baseline="0" dirty="0" smtClean="0"/>
                        <a:t> сцепление</a:t>
                      </a:r>
                      <a:endParaRPr lang="ru-RU" sz="1200" b="1" u="sng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ru-RU" sz="14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кН/м</a:t>
                      </a:r>
                      <a:r>
                        <a:rPr lang="ru-RU" sz="1400" b="1" u="sng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91444" marR="91444"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l-GR" sz="1400" b="1" u="sng" dirty="0" smtClean="0"/>
                        <a:t>φ</a:t>
                      </a:r>
                      <a:endParaRPr lang="ru-RU" sz="1400" b="1" u="sng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b="1" u="sng" dirty="0" smtClean="0"/>
                        <a:t>Эффективный угол внутреннего трения</a:t>
                      </a:r>
                      <a:endParaRPr lang="ru-RU" sz="1200" b="1" u="sng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91444" marR="91444"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ψ</a:t>
                      </a:r>
                      <a:endParaRPr lang="ru-RU" sz="1400" dirty="0"/>
                    </a:p>
                  </a:txBody>
                  <a:tcPr marL="91444" marR="91444" marT="45723" marB="4572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Угол </a:t>
                      </a:r>
                      <a:r>
                        <a:rPr lang="ru-RU" sz="1200" dirty="0" err="1" smtClean="0"/>
                        <a:t>дилатансии</a:t>
                      </a:r>
                      <a:endParaRPr lang="ru-RU" sz="1200" dirty="0"/>
                    </a:p>
                  </a:txBody>
                  <a:tcPr marL="91444" marR="91444" marT="45723" marB="4572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91444" marR="91444" marT="45723" marB="4572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Кфу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Кфх</a:t>
                      </a:r>
                      <a:endParaRPr lang="ru-RU" sz="1400" dirty="0"/>
                    </a:p>
                  </a:txBody>
                  <a:tcPr marL="91444" marR="91444" marT="45723" marB="4572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Коэффициент</a:t>
                      </a:r>
                      <a:r>
                        <a:rPr lang="ru-RU" sz="1200" baseline="0" dirty="0" smtClean="0"/>
                        <a:t> фильтрации в вертикальном и горизонтальном направлении</a:t>
                      </a:r>
                      <a:endParaRPr lang="ru-RU" sz="1200" dirty="0"/>
                    </a:p>
                  </a:txBody>
                  <a:tcPr marL="91444" marR="91444" marT="45723" marB="4572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м/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сут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</a:t>
                      </a:r>
                      <a:r>
                        <a:rPr lang="en-US" sz="1400" dirty="0" smtClean="0"/>
                        <a:t>R</a:t>
                      </a:r>
                      <a:endParaRPr lang="ru-RU" sz="1400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Степень</a:t>
                      </a:r>
                      <a:r>
                        <a:rPr lang="ru-RU" sz="1200" baseline="0" dirty="0" smtClean="0"/>
                        <a:t> переуплотнения грунта</a:t>
                      </a:r>
                      <a:endParaRPr lang="ru-RU" sz="1200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д.е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91444" marR="91444"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</a:t>
                      </a:r>
                      <a:r>
                        <a:rPr lang="en-US" sz="1400" baseline="-25000" dirty="0" smtClean="0"/>
                        <a:t>0</a:t>
                      </a:r>
                      <a:endParaRPr lang="ru-RU" sz="1400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Коэффициент бокового давления грунта</a:t>
                      </a:r>
                      <a:endParaRPr lang="ru-RU" sz="1200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д.е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91444" marR="91444" marT="45723" marB="45723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42581" y="233988"/>
            <a:ext cx="74374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800" dirty="0">
                <a:latin typeface="+mn-lt"/>
              </a:rPr>
              <a:t>Перечень параметров используемых в модели </a:t>
            </a:r>
            <a:r>
              <a:rPr lang="en-US" sz="1800" dirty="0">
                <a:latin typeface="+mn-lt"/>
              </a:rPr>
              <a:t>Hardening Soil</a:t>
            </a:r>
            <a:endParaRPr lang="ru-RU" sz="1800" dirty="0">
              <a:latin typeface="+mn-lt"/>
            </a:endParaRPr>
          </a:p>
        </p:txBody>
      </p:sp>
      <p:pic>
        <p:nvPicPr>
          <p:cNvPr id="8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1" y="3438291"/>
            <a:ext cx="7308849" cy="43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6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432265" y="594034"/>
            <a:ext cx="82296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ru-RU" altLang="ru-RU" sz="1600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sz="2400" dirty="0">
              <a:latin typeface="Calibri" panose="020F0502020204030204" pitchFamily="34" charset="0"/>
            </a:endParaRPr>
          </a:p>
        </p:txBody>
      </p:sp>
      <p:sp>
        <p:nvSpPr>
          <p:cNvPr id="15" name="Rectangle 39"/>
          <p:cNvSpPr>
            <a:spLocks noChangeArrowheads="1"/>
          </p:cNvSpPr>
          <p:nvPr/>
        </p:nvSpPr>
        <p:spPr bwMode="auto">
          <a:xfrm>
            <a:off x="-101197" y="4152561"/>
            <a:ext cx="184763" cy="3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0"/>
            <a:ext cx="180975" cy="954088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0" y="1314450"/>
            <a:ext cx="180975" cy="5994400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" y="1543887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1" y="1854195"/>
            <a:ext cx="180974" cy="3103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1" y="2059403"/>
            <a:ext cx="180974" cy="3103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1" y="2369711"/>
            <a:ext cx="180974" cy="3103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-1" y="2574919"/>
            <a:ext cx="180974" cy="3103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-1" y="2885227"/>
            <a:ext cx="180974" cy="310308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-1" y="3090435"/>
            <a:ext cx="180974" cy="310308"/>
          </a:xfrm>
          <a:prstGeom prst="rect">
            <a:avLst/>
          </a:prstGeom>
          <a:solidFill>
            <a:srgbClr val="90B6C2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-1" y="3400743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pic>
        <p:nvPicPr>
          <p:cNvPr id="29" name="Picture 9" descr="logo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164" y="6705186"/>
            <a:ext cx="20367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2" y="3438293"/>
            <a:ext cx="7308851" cy="432266"/>
          </a:xfrm>
          <a:prstGeom prst="rect">
            <a:avLst/>
          </a:prstGeom>
        </p:spPr>
      </p:pic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573635" y="270868"/>
            <a:ext cx="8229600" cy="646331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1800" dirty="0" smtClean="0">
                <a:latin typeface="+mn-lt"/>
              </a:rPr>
              <a:t>Принципиальная схема опробования геологического тела (ИГЭ) для корректного применения нелинейной модели </a:t>
            </a:r>
            <a:r>
              <a:rPr lang="en-US" altLang="ru-RU" sz="1800" dirty="0" smtClean="0">
                <a:latin typeface="+mn-lt"/>
              </a:rPr>
              <a:t>HS</a:t>
            </a:r>
            <a:endParaRPr lang="ru-RU" altLang="ru-RU" sz="1800" dirty="0">
              <a:latin typeface="+mn-lt"/>
            </a:endParaRPr>
          </a:p>
        </p:txBody>
      </p:sp>
      <p:pic>
        <p:nvPicPr>
          <p:cNvPr id="26" name="Рисунок 25" descr="схема опробования ИГЭ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" t="38512" r="610" b="38403"/>
          <a:stretch>
            <a:fillRect/>
          </a:stretch>
        </p:blipFill>
        <p:spPr bwMode="auto">
          <a:xfrm>
            <a:off x="1512403" y="2733034"/>
            <a:ext cx="6487487" cy="26393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Прямая со стрелкой 5"/>
          <p:cNvCxnSpPr/>
          <p:nvPr/>
        </p:nvCxnSpPr>
        <p:spPr bwMode="auto">
          <a:xfrm flipV="1">
            <a:off x="1512403" y="4734563"/>
            <a:ext cx="1080138" cy="9001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Прямая со стрелкой 26"/>
          <p:cNvCxnSpPr/>
          <p:nvPr/>
        </p:nvCxnSpPr>
        <p:spPr bwMode="auto">
          <a:xfrm>
            <a:off x="2952587" y="2222261"/>
            <a:ext cx="360046" cy="6629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Прямая со стрелкой 29"/>
          <p:cNvCxnSpPr/>
          <p:nvPr/>
        </p:nvCxnSpPr>
        <p:spPr bwMode="auto">
          <a:xfrm flipV="1">
            <a:off x="1512403" y="4014471"/>
            <a:ext cx="360046" cy="16198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Прямая со стрелкой 31"/>
          <p:cNvCxnSpPr/>
          <p:nvPr/>
        </p:nvCxnSpPr>
        <p:spPr bwMode="auto">
          <a:xfrm flipV="1">
            <a:off x="1512403" y="3245589"/>
            <a:ext cx="1260161" cy="23887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1512403" y="1699041"/>
            <a:ext cx="6368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референсных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образцов из кровли геологического тела, при существенно негоризонтальном залегании, отбор из части с наименьшей глубиной.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2311" y="5649607"/>
            <a:ext cx="25203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образцов с применением капсульных грунтоносов («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двухколонковых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»). Нелинейные модели чрезвычайно чувствительны к качеству отбора образцов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78093" y="5672628"/>
            <a:ext cx="4675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образцов с различных глубин из геологического тела, для выявления возможных закономерностей при различных </a:t>
            </a:r>
            <a:r>
              <a:rPr lang="en-US" sz="14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охватывающих весь диапазон возможных нагрузок на геологическое тело.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69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432265" y="594034"/>
            <a:ext cx="82296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ru-RU" altLang="ru-RU" sz="1600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sz="2400" dirty="0">
              <a:latin typeface="Calibri" panose="020F0502020204030204" pitchFamily="34" charset="0"/>
            </a:endParaRPr>
          </a:p>
        </p:txBody>
      </p:sp>
      <p:sp>
        <p:nvSpPr>
          <p:cNvPr id="15" name="Rectangle 39"/>
          <p:cNvSpPr>
            <a:spLocks noChangeArrowheads="1"/>
          </p:cNvSpPr>
          <p:nvPr/>
        </p:nvSpPr>
        <p:spPr bwMode="auto">
          <a:xfrm>
            <a:off x="-101197" y="4152561"/>
            <a:ext cx="184763" cy="3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0"/>
            <a:ext cx="180975" cy="954088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0" y="1314450"/>
            <a:ext cx="180975" cy="5994400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" y="1543887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1" y="1854195"/>
            <a:ext cx="180974" cy="3103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1" y="2059403"/>
            <a:ext cx="180974" cy="3103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1" y="2369711"/>
            <a:ext cx="180974" cy="3103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-1" y="2574919"/>
            <a:ext cx="180974" cy="3103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-1" y="2885227"/>
            <a:ext cx="180974" cy="310308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-1" y="3090435"/>
            <a:ext cx="180974" cy="310308"/>
          </a:xfrm>
          <a:prstGeom prst="rect">
            <a:avLst/>
          </a:prstGeom>
          <a:solidFill>
            <a:srgbClr val="90B6C2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-1" y="3400743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pic>
        <p:nvPicPr>
          <p:cNvPr id="29" name="Picture 9" descr="logo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164" y="6705186"/>
            <a:ext cx="20367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2" y="3438293"/>
            <a:ext cx="7308851" cy="432266"/>
          </a:xfrm>
          <a:prstGeom prst="rect">
            <a:avLst/>
          </a:prstGeom>
        </p:spPr>
      </p:pic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573635" y="270868"/>
            <a:ext cx="8229600" cy="646331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1800" dirty="0" smtClean="0">
                <a:latin typeface="+mn-lt"/>
              </a:rPr>
              <a:t>Основные «сложные» моменты проведения лабораторных испытаний для корректного применения нелинейной модели </a:t>
            </a:r>
            <a:r>
              <a:rPr lang="en-US" altLang="ru-RU" sz="1800" dirty="0" smtClean="0">
                <a:latin typeface="+mn-lt"/>
              </a:rPr>
              <a:t>HS</a:t>
            </a:r>
            <a:endParaRPr lang="ru-RU" altLang="ru-RU" sz="1800" dirty="0">
              <a:latin typeface="+mn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54700" y="1016740"/>
            <a:ext cx="806746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Невозможность обойтись стандартной фразой «сделать по ГОСТ», распространенной при проведении сдвиговых испытаний при нагрузках «1-2-3» и компрессионных испытаниях «0,5-1-2-3-4-5-6»;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результатов лабораторных исследований от выбранных моделей поведения грунтов, типов поведения массивов («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дреннированное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недренированное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А, В, С»),  видов расчетных схем (пластические расчеты, консолидация, фильтрация и т.п.);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ГОСТ на определение большинства параметров нелинейных моделей;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на результат испытаний выбора схемы испытаний, которая определяется будущими условиями работы грунтового массива;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Существенное влияние на результат параметра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Скемптона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и применения противодавления; 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на результат скорости испытаний как трехосных, так и одометрических;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на результат боковых давлений, часто определяемых «бытовым» давлением (требующего отдельного определения проектировщиком, поскольку не ясна схема его расчета);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Существенное влияние на результаты моделирования параметров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OCR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K0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большее чем влияние прочностных и деформационных свойств.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63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398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axlineCyrSC-Regular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398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axlineCyrSC-Regular" pitchFamily="82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22715</TotalTime>
  <Words>1853</Words>
  <Application>Microsoft Office PowerPoint</Application>
  <PresentationFormat>Произвольный</PresentationFormat>
  <Paragraphs>407</Paragraphs>
  <Slides>22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VoloDesign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PetroModeling</dc:title>
  <dc:creator>PetroModeling</dc:creator>
  <cp:lastModifiedBy>User</cp:lastModifiedBy>
  <cp:revision>375</cp:revision>
  <cp:lastPrinted>2014-04-09T12:14:59Z</cp:lastPrinted>
  <dcterms:created xsi:type="dcterms:W3CDTF">2012-03-28T04:38:18Z</dcterms:created>
  <dcterms:modified xsi:type="dcterms:W3CDTF">2018-09-18T08:46:03Z</dcterms:modified>
</cp:coreProperties>
</file>