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 id="2147483661" r:id="rId2"/>
    <p:sldMasterId id="2147483717" r:id="rId3"/>
  </p:sldMasterIdLst>
  <p:notesMasterIdLst>
    <p:notesMasterId r:id="rId26"/>
  </p:notesMasterIdLst>
  <p:sldIdLst>
    <p:sldId id="892" r:id="rId4"/>
    <p:sldId id="1054" r:id="rId5"/>
    <p:sldId id="984" r:id="rId6"/>
    <p:sldId id="893" r:id="rId7"/>
    <p:sldId id="267" r:id="rId8"/>
    <p:sldId id="1056" r:id="rId9"/>
    <p:sldId id="913" r:id="rId10"/>
    <p:sldId id="1057" r:id="rId11"/>
    <p:sldId id="485" r:id="rId12"/>
    <p:sldId id="1023" r:id="rId13"/>
    <p:sldId id="1058" r:id="rId14"/>
    <p:sldId id="899" r:id="rId15"/>
    <p:sldId id="521" r:id="rId16"/>
    <p:sldId id="1030" r:id="rId17"/>
    <p:sldId id="1031" r:id="rId18"/>
    <p:sldId id="1041" r:id="rId19"/>
    <p:sldId id="570" r:id="rId20"/>
    <p:sldId id="1059" r:id="rId21"/>
    <p:sldId id="1019" r:id="rId22"/>
    <p:sldId id="1034" r:id="rId23"/>
    <p:sldId id="309" r:id="rId24"/>
    <p:sldId id="1060" r:id="rId25"/>
  </p:sldIdLst>
  <p:sldSz cx="12192000" cy="6858000"/>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12B"/>
    <a:srgbClr val="F4F8FB"/>
    <a:srgbClr val="169D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varScale="1">
        <p:scale>
          <a:sx n="86" d="100"/>
          <a:sy n="86" d="100"/>
        </p:scale>
        <p:origin x="3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2"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ru-RU" sz="4400" b="0" strike="noStrike" spc="-1">
                <a:latin typeface="Arial"/>
              </a:rPr>
              <a:t>Для перемещения страницы щёлкните мышью</a:t>
            </a:r>
          </a:p>
        </p:txBody>
      </p:sp>
      <p:sp>
        <p:nvSpPr>
          <p:cNvPr id="193" name="PlaceHolder 2"/>
          <p:cNvSpPr>
            <a:spLocks noGrp="1"/>
          </p:cNvSpPr>
          <p:nvPr>
            <p:ph type="body"/>
          </p:nvPr>
        </p:nvSpPr>
        <p:spPr>
          <a:xfrm>
            <a:off x="756000" y="5078520"/>
            <a:ext cx="6047640" cy="4811040"/>
          </a:xfrm>
          <a:prstGeom prst="rect">
            <a:avLst/>
          </a:prstGeom>
        </p:spPr>
        <p:txBody>
          <a:bodyPr lIns="0" tIns="0" rIns="0" bIns="0">
            <a:noAutofit/>
          </a:bodyPr>
          <a:lstStyle/>
          <a:p>
            <a:r>
              <a:rPr lang="ru-RU" sz="2000" b="0" strike="noStrike" spc="-1">
                <a:latin typeface="Arial"/>
              </a:rPr>
              <a:t>Для правки формата примечаний щёлкните мышью</a:t>
            </a:r>
          </a:p>
        </p:txBody>
      </p:sp>
      <p:sp>
        <p:nvSpPr>
          <p:cNvPr id="194" name="PlaceHolder 3"/>
          <p:cNvSpPr>
            <a:spLocks noGrp="1"/>
          </p:cNvSpPr>
          <p:nvPr>
            <p:ph type="hdr"/>
          </p:nvPr>
        </p:nvSpPr>
        <p:spPr>
          <a:xfrm>
            <a:off x="0" y="0"/>
            <a:ext cx="3280680" cy="534240"/>
          </a:xfrm>
          <a:prstGeom prst="rect">
            <a:avLst/>
          </a:prstGeom>
        </p:spPr>
        <p:txBody>
          <a:bodyPr lIns="0" tIns="0" rIns="0" bIns="0">
            <a:noAutofit/>
          </a:bodyPr>
          <a:lstStyle/>
          <a:p>
            <a:r>
              <a:rPr lang="ru-RU" sz="1400" b="0" strike="noStrike" spc="-1">
                <a:latin typeface="Times New Roman"/>
              </a:rPr>
              <a:t>&lt;верхний колонтитул&gt;</a:t>
            </a:r>
          </a:p>
        </p:txBody>
      </p:sp>
      <p:sp>
        <p:nvSpPr>
          <p:cNvPr id="195"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ru-RU" sz="1400" b="0" strike="noStrike" spc="-1">
                <a:latin typeface="Times New Roman"/>
              </a:rPr>
              <a:t>&lt;дата/время&gt;</a:t>
            </a:r>
          </a:p>
        </p:txBody>
      </p:sp>
      <p:sp>
        <p:nvSpPr>
          <p:cNvPr id="196" name="PlaceHolder 5"/>
          <p:cNvSpPr>
            <a:spLocks noGrp="1"/>
          </p:cNvSpPr>
          <p:nvPr>
            <p:ph type="ftr"/>
          </p:nvPr>
        </p:nvSpPr>
        <p:spPr>
          <a:xfrm>
            <a:off x="0" y="10157400"/>
            <a:ext cx="3280680" cy="534240"/>
          </a:xfrm>
          <a:prstGeom prst="rect">
            <a:avLst/>
          </a:prstGeom>
        </p:spPr>
        <p:txBody>
          <a:bodyPr lIns="0" tIns="0" rIns="0" bIns="0" anchor="b">
            <a:noAutofit/>
          </a:bodyPr>
          <a:lstStyle/>
          <a:p>
            <a:r>
              <a:rPr lang="ru-RU" sz="1400" b="0" strike="noStrike" spc="-1">
                <a:latin typeface="Times New Roman"/>
              </a:rPr>
              <a:t>&lt;нижний колонтитул&gt;</a:t>
            </a:r>
          </a:p>
        </p:txBody>
      </p:sp>
      <p:sp>
        <p:nvSpPr>
          <p:cNvPr id="197"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C4EE26D6-24BE-47A2-B13F-33E00AC2EC28}" type="slidenum">
              <a:rPr lang="ru-RU" sz="1400" b="0" strike="noStrike" spc="-1">
                <a:latin typeface="Times New Roman"/>
              </a:rPr>
              <a:t>‹#›</a:t>
            </a:fld>
            <a:endParaRPr lang="ru-RU"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7488" y="812800"/>
            <a:ext cx="7124700" cy="40084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EC5F18-EF6D-4368-854D-49AD84B9ABF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34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7488" y="812800"/>
            <a:ext cx="7124700" cy="40084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p:nvPr>
        </p:nvSpPr>
        <p:spPr/>
        <p:txBody>
          <a:bodyPr/>
          <a:lstStyle/>
          <a:p>
            <a:pPr algn="r"/>
            <a:fld id="{C4EE26D6-24BE-47A2-B13F-33E00AC2EC28}" type="slidenum">
              <a:rPr lang="ru-RU" sz="1400" b="0" strike="noStrike" spc="-1" smtClean="0">
                <a:latin typeface="Times New Roman"/>
              </a:rPr>
              <a:t>2</a:t>
            </a:fld>
            <a:endParaRPr lang="ru-RU" sz="1400" b="0" strike="noStrike" spc="-1">
              <a:latin typeface="Times New Roman"/>
            </a:endParaRPr>
          </a:p>
        </p:txBody>
      </p:sp>
    </p:spTree>
    <p:extLst>
      <p:ext uri="{BB962C8B-B14F-4D97-AF65-F5344CB8AC3E}">
        <p14:creationId xmlns:p14="http://schemas.microsoft.com/office/powerpoint/2010/main" val="67723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7488" y="812800"/>
            <a:ext cx="7124700" cy="4008438"/>
          </a:xfrm>
        </p:spPr>
      </p:sp>
      <p:sp>
        <p:nvSpPr>
          <p:cNvPr id="3" name="Заметки 2"/>
          <p:cNvSpPr>
            <a:spLocks noGrp="1"/>
          </p:cNvSpPr>
          <p:nvPr>
            <p:ph type="body" idx="1"/>
          </p:nvPr>
        </p:nvSpPr>
        <p:spPr/>
        <p:txBody>
          <a:bodyPr/>
          <a:lstStyle/>
          <a:p>
            <a:r>
              <a:rPr lang="ru-RU" dirty="0"/>
              <a:t>Исследование на Всемирном экономическом форуме, посвященное глобальным рискам</a:t>
            </a:r>
          </a:p>
        </p:txBody>
      </p:sp>
      <p:sp>
        <p:nvSpPr>
          <p:cNvPr id="4" name="Номер слайда 3"/>
          <p:cNvSpPr>
            <a:spLocks noGrp="1"/>
          </p:cNvSpPr>
          <p:nvPr>
            <p:ph type="sldNum" sz="quarter" idx="5"/>
          </p:nvPr>
        </p:nvSpPr>
        <p:spPr/>
        <p:txBody>
          <a:bodyPr/>
          <a:lstStyle/>
          <a:p>
            <a:fld id="{A9EC5F18-EF6D-4368-854D-49AD84B9ABF6}" type="slidenum">
              <a:rPr lang="ru-RU" smtClean="0"/>
              <a:t>3</a:t>
            </a:fld>
            <a:endParaRPr lang="ru-RU"/>
          </a:p>
        </p:txBody>
      </p:sp>
    </p:spTree>
    <p:extLst>
      <p:ext uri="{BB962C8B-B14F-4D97-AF65-F5344CB8AC3E}">
        <p14:creationId xmlns:p14="http://schemas.microsoft.com/office/powerpoint/2010/main" val="3050675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7488" y="812800"/>
            <a:ext cx="7124700" cy="40084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p:nvPr>
        </p:nvSpPr>
        <p:spPr/>
        <p:txBody>
          <a:bodyPr/>
          <a:lstStyle/>
          <a:p>
            <a:pPr algn="r"/>
            <a:fld id="{C4EE26D6-24BE-47A2-B13F-33E00AC2EC28}" type="slidenum">
              <a:rPr lang="ru-RU" sz="1400" b="0" strike="noStrike" spc="-1" smtClean="0">
                <a:latin typeface="Times New Roman"/>
              </a:rPr>
              <a:t>8</a:t>
            </a:fld>
            <a:endParaRPr lang="ru-RU" sz="1400" b="0" strike="noStrike" spc="-1">
              <a:latin typeface="Times New Roman"/>
            </a:endParaRPr>
          </a:p>
        </p:txBody>
      </p:sp>
    </p:spTree>
    <p:extLst>
      <p:ext uri="{BB962C8B-B14F-4D97-AF65-F5344CB8AC3E}">
        <p14:creationId xmlns:p14="http://schemas.microsoft.com/office/powerpoint/2010/main" val="4172023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7488" y="812800"/>
            <a:ext cx="7124700" cy="40084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EC5F18-EF6D-4368-854D-49AD84B9ABF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735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AE43F3A-52CD-4316-9767-38802D2F6C48}" type="datetimeFigureOut">
              <a:rPr lang="ru-RU" smtClean="0"/>
              <a:t>19.04.2023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51D00D-7B1B-4262-A414-054A1D28D857}" type="slidenum">
              <a:rPr lang="ru-RU" smtClean="0"/>
              <a:t>‹#›</a:t>
            </a:fld>
            <a:endParaRPr lang="ru-RU"/>
          </a:p>
        </p:txBody>
      </p:sp>
    </p:spTree>
    <p:extLst>
      <p:ext uri="{BB962C8B-B14F-4D97-AF65-F5344CB8AC3E}">
        <p14:creationId xmlns:p14="http://schemas.microsoft.com/office/powerpoint/2010/main" val="360397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3200" b="0" strike="noStrike" spc="-1">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3200" b="0" strike="noStrike" spc="-1">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3200" b="0" strike="noStrike" spc="-1">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3200" b="0" strike="noStrike" spc="-1">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3200" b="0" strike="noStrike" spc="-1">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3200" b="0" strike="noStrike" spc="-1">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3200" b="0" strike="noStrike" spc="-1">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3200" b="0" strike="noStrike" spc="-1">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3200" b="0" strike="noStrike" spc="-1">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3200" b="0" strike="noStrike" spc="-1">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3200" b="0" strike="noStrike" spc="-1">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3200" b="0" strike="noStrike" spc="-1">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3200" b="0" strike="noStrike" spc="-1">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3200" b="0" strike="noStrike" spc="-1">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3200" b="0" strike="noStrike" spc="-1">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2DBBE2E-547E-42A4-B817-2B1E95B69BBA}"/>
              </a:ext>
            </a:extLst>
          </p:cNvPr>
          <p:cNvSpPr>
            <a:spLocks noGrp="1"/>
          </p:cNvSpPr>
          <p:nvPr>
            <p:ph type="dt" sz="half" idx="10"/>
          </p:nvPr>
        </p:nvSpPr>
        <p:spPr/>
        <p:txBody>
          <a:bodyPr/>
          <a:lstStyle>
            <a:lvl1pPr>
              <a:defRPr/>
            </a:lvl1pPr>
          </a:lstStyle>
          <a:p>
            <a:pPr>
              <a:defRPr/>
            </a:pPr>
            <a:fld id="{5E94C79D-07FF-400C-ACDA-8E2ADD28E61A}" type="datetimeFigureOut">
              <a:rPr lang="ru-RU"/>
              <a:pPr>
                <a:defRPr/>
              </a:pPr>
              <a:t>19.04.2023</a:t>
            </a:fld>
            <a:endParaRPr lang="ru-RU"/>
          </a:p>
        </p:txBody>
      </p:sp>
      <p:sp>
        <p:nvSpPr>
          <p:cNvPr id="5" name="Нижний колонтитул 4">
            <a:extLst>
              <a:ext uri="{FF2B5EF4-FFF2-40B4-BE49-F238E27FC236}">
                <a16:creationId xmlns:a16="http://schemas.microsoft.com/office/drawing/2014/main" id="{3404C506-608E-4E43-B386-B60ADC94F36C}"/>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8071460B-8D20-4C0F-8B73-4969C380CEF7}"/>
              </a:ext>
            </a:extLst>
          </p:cNvPr>
          <p:cNvSpPr>
            <a:spLocks noGrp="1"/>
          </p:cNvSpPr>
          <p:nvPr>
            <p:ph type="sldNum" sz="quarter" idx="12"/>
          </p:nvPr>
        </p:nvSpPr>
        <p:spPr/>
        <p:txBody>
          <a:bodyPr/>
          <a:lstStyle>
            <a:lvl1pPr>
              <a:defRPr/>
            </a:lvl1pPr>
          </a:lstStyle>
          <a:p>
            <a:pPr>
              <a:defRPr/>
            </a:pPr>
            <a:fld id="{4125A436-8AC8-48DA-861F-7BE5514B8DE4}" type="slidenum">
              <a:rPr lang="ru-RU" altLang="ru-RU"/>
              <a:pPr>
                <a:defRPr/>
              </a:pPr>
              <a:t>‹#›</a:t>
            </a:fld>
            <a:endParaRPr lang="ru-RU" altLang="ru-RU"/>
          </a:p>
        </p:txBody>
      </p:sp>
    </p:spTree>
    <p:extLst>
      <p:ext uri="{BB962C8B-B14F-4D97-AF65-F5344CB8AC3E}">
        <p14:creationId xmlns:p14="http://schemas.microsoft.com/office/powerpoint/2010/main" val="1051208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C024AE7-D96D-4F0C-A86F-3ADDC6067F41}" type="datetimeFigureOut">
              <a:rPr lang="ru-RU" smtClean="0"/>
              <a:t>19.04.2023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8F752F-FC45-4767-AF7D-827896486F84}" type="slidenum">
              <a:rPr lang="ru-RU" smtClean="0"/>
              <a:t>‹#›</a:t>
            </a:fld>
            <a:endParaRPr lang="ru-RU"/>
          </a:p>
        </p:txBody>
      </p:sp>
    </p:spTree>
    <p:extLst>
      <p:ext uri="{BB962C8B-B14F-4D97-AF65-F5344CB8AC3E}">
        <p14:creationId xmlns:p14="http://schemas.microsoft.com/office/powerpoint/2010/main" val="3703423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9060CA12-F80C-4E51-BF26-56586FD3EBDE}"/>
              </a:ext>
            </a:extLst>
          </p:cNvPr>
          <p:cNvSpPr>
            <a:spLocks noGrp="1"/>
          </p:cNvSpPr>
          <p:nvPr>
            <p:ph type="dt" sz="half" idx="10"/>
          </p:nvPr>
        </p:nvSpPr>
        <p:spPr/>
        <p:txBody>
          <a:bodyPr/>
          <a:lstStyle>
            <a:lvl1pPr>
              <a:defRPr/>
            </a:lvl1pPr>
          </a:lstStyle>
          <a:p>
            <a:pPr>
              <a:defRPr/>
            </a:pPr>
            <a:fld id="{C98EAF39-95DD-4297-B683-689EEC60BA21}" type="datetimeFigureOut">
              <a:rPr lang="ru-RU"/>
              <a:pPr>
                <a:defRPr/>
              </a:pPr>
              <a:t>19.04.2023</a:t>
            </a:fld>
            <a:endParaRPr lang="ru-RU"/>
          </a:p>
        </p:txBody>
      </p:sp>
      <p:sp>
        <p:nvSpPr>
          <p:cNvPr id="5" name="Нижний колонтитул 4">
            <a:extLst>
              <a:ext uri="{FF2B5EF4-FFF2-40B4-BE49-F238E27FC236}">
                <a16:creationId xmlns:a16="http://schemas.microsoft.com/office/drawing/2014/main" id="{00D7CCF0-E999-4FE1-A097-4CCBA3F27891}"/>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7F81CBBA-E167-4766-ABD5-6C050A73AF1F}"/>
              </a:ext>
            </a:extLst>
          </p:cNvPr>
          <p:cNvSpPr>
            <a:spLocks noGrp="1"/>
          </p:cNvSpPr>
          <p:nvPr>
            <p:ph type="sldNum" sz="quarter" idx="12"/>
          </p:nvPr>
        </p:nvSpPr>
        <p:spPr/>
        <p:txBody>
          <a:bodyPr/>
          <a:lstStyle>
            <a:lvl1pPr>
              <a:defRPr/>
            </a:lvl1pPr>
          </a:lstStyle>
          <a:p>
            <a:pPr>
              <a:defRPr/>
            </a:pPr>
            <a:fld id="{023161BD-1786-4C36-8EF9-AE681D685EBE}" type="slidenum">
              <a:rPr lang="ru-RU" altLang="ru-RU"/>
              <a:pPr>
                <a:defRPr/>
              </a:pPr>
              <a:t>‹#›</a:t>
            </a:fld>
            <a:endParaRPr lang="ru-RU" altLang="ru-RU"/>
          </a:p>
        </p:txBody>
      </p:sp>
    </p:spTree>
    <p:extLst>
      <p:ext uri="{BB962C8B-B14F-4D97-AF65-F5344CB8AC3E}">
        <p14:creationId xmlns:p14="http://schemas.microsoft.com/office/powerpoint/2010/main" val="3453252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2DBBE2E-547E-42A4-B817-2B1E95B69BBA}"/>
              </a:ext>
            </a:extLst>
          </p:cNvPr>
          <p:cNvSpPr>
            <a:spLocks noGrp="1"/>
          </p:cNvSpPr>
          <p:nvPr>
            <p:ph type="dt" sz="half" idx="10"/>
          </p:nvPr>
        </p:nvSpPr>
        <p:spPr/>
        <p:txBody>
          <a:bodyPr/>
          <a:lstStyle>
            <a:lvl1pPr>
              <a:defRPr/>
            </a:lvl1pPr>
          </a:lstStyle>
          <a:p>
            <a:pPr>
              <a:defRPr/>
            </a:pPr>
            <a:fld id="{5E94C79D-07FF-400C-ACDA-8E2ADD28E61A}" type="datetimeFigureOut">
              <a:rPr lang="ru-RU"/>
              <a:pPr>
                <a:defRPr/>
              </a:pPr>
              <a:t>19.04.2023</a:t>
            </a:fld>
            <a:endParaRPr lang="ru-RU"/>
          </a:p>
        </p:txBody>
      </p:sp>
      <p:sp>
        <p:nvSpPr>
          <p:cNvPr id="5" name="Нижний колонтитул 4">
            <a:extLst>
              <a:ext uri="{FF2B5EF4-FFF2-40B4-BE49-F238E27FC236}">
                <a16:creationId xmlns:a16="http://schemas.microsoft.com/office/drawing/2014/main" id="{3404C506-608E-4E43-B386-B60ADC94F36C}"/>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8071460B-8D20-4C0F-8B73-4969C380CEF7}"/>
              </a:ext>
            </a:extLst>
          </p:cNvPr>
          <p:cNvSpPr>
            <a:spLocks noGrp="1"/>
          </p:cNvSpPr>
          <p:nvPr>
            <p:ph type="sldNum" sz="quarter" idx="12"/>
          </p:nvPr>
        </p:nvSpPr>
        <p:spPr/>
        <p:txBody>
          <a:bodyPr/>
          <a:lstStyle>
            <a:lvl1pPr>
              <a:defRPr/>
            </a:lvl1pPr>
          </a:lstStyle>
          <a:p>
            <a:pPr>
              <a:defRPr/>
            </a:pPr>
            <a:fld id="{4125A436-8AC8-48DA-861F-7BE5514B8DE4}" type="slidenum">
              <a:rPr lang="ru-RU" altLang="ru-RU"/>
              <a:pPr>
                <a:defRPr/>
              </a:pPr>
              <a:t>‹#›</a:t>
            </a:fld>
            <a:endParaRPr lang="ru-RU" altLang="ru-RU"/>
          </a:p>
        </p:txBody>
      </p:sp>
    </p:spTree>
    <p:extLst>
      <p:ext uri="{BB962C8B-B14F-4D97-AF65-F5344CB8AC3E}">
        <p14:creationId xmlns:p14="http://schemas.microsoft.com/office/powerpoint/2010/main" val="192929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32BCDEC-9B4B-43A5-B3B3-876689CB5862}"/>
              </a:ext>
            </a:extLst>
          </p:cNvPr>
          <p:cNvSpPr>
            <a:spLocks noGrp="1"/>
          </p:cNvSpPr>
          <p:nvPr>
            <p:ph type="dt" sz="half" idx="10"/>
          </p:nvPr>
        </p:nvSpPr>
        <p:spPr/>
        <p:txBody>
          <a:bodyPr/>
          <a:lstStyle>
            <a:lvl1pPr>
              <a:defRPr/>
            </a:lvl1pPr>
          </a:lstStyle>
          <a:p>
            <a:pPr>
              <a:defRPr/>
            </a:pPr>
            <a:fld id="{3F780B5F-D66F-499D-84B5-7FEC84555AE1}" type="datetimeFigureOut">
              <a:rPr lang="ru-RU"/>
              <a:pPr>
                <a:defRPr/>
              </a:pPr>
              <a:t>19.04.2023</a:t>
            </a:fld>
            <a:endParaRPr lang="ru-RU"/>
          </a:p>
        </p:txBody>
      </p:sp>
      <p:sp>
        <p:nvSpPr>
          <p:cNvPr id="5" name="Нижний колонтитул 4">
            <a:extLst>
              <a:ext uri="{FF2B5EF4-FFF2-40B4-BE49-F238E27FC236}">
                <a16:creationId xmlns:a16="http://schemas.microsoft.com/office/drawing/2014/main" id="{27F55823-6DE9-4CBF-8EFB-E969C8E6BDB9}"/>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91498228-2378-4A39-90BF-927C1684BCD3}"/>
              </a:ext>
            </a:extLst>
          </p:cNvPr>
          <p:cNvSpPr>
            <a:spLocks noGrp="1"/>
          </p:cNvSpPr>
          <p:nvPr>
            <p:ph type="sldNum" sz="quarter" idx="12"/>
          </p:nvPr>
        </p:nvSpPr>
        <p:spPr/>
        <p:txBody>
          <a:bodyPr/>
          <a:lstStyle>
            <a:lvl1pPr>
              <a:defRPr/>
            </a:lvl1pPr>
          </a:lstStyle>
          <a:p>
            <a:pPr>
              <a:defRPr/>
            </a:pPr>
            <a:fld id="{7663FB99-CD57-47E0-9D93-CCFBE7B66225}" type="slidenum">
              <a:rPr lang="ru-RU" altLang="ru-RU"/>
              <a:pPr>
                <a:defRPr/>
              </a:pPr>
              <a:t>‹#›</a:t>
            </a:fld>
            <a:endParaRPr lang="ru-RU" altLang="ru-RU"/>
          </a:p>
        </p:txBody>
      </p:sp>
    </p:spTree>
    <p:extLst>
      <p:ext uri="{BB962C8B-B14F-4D97-AF65-F5344CB8AC3E}">
        <p14:creationId xmlns:p14="http://schemas.microsoft.com/office/powerpoint/2010/main" val="2116071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2C0C98C5-C3FA-470D-89E0-26BE7A94B811}"/>
              </a:ext>
            </a:extLst>
          </p:cNvPr>
          <p:cNvSpPr>
            <a:spLocks noGrp="1"/>
          </p:cNvSpPr>
          <p:nvPr>
            <p:ph type="dt" sz="half" idx="10"/>
          </p:nvPr>
        </p:nvSpPr>
        <p:spPr/>
        <p:txBody>
          <a:bodyPr/>
          <a:lstStyle>
            <a:lvl1pPr>
              <a:defRPr/>
            </a:lvl1pPr>
          </a:lstStyle>
          <a:p>
            <a:pPr>
              <a:defRPr/>
            </a:pPr>
            <a:fld id="{8CE54032-1109-4D33-BD05-F7DC954D3D0A}" type="datetimeFigureOut">
              <a:rPr lang="ru-RU"/>
              <a:pPr>
                <a:defRPr/>
              </a:pPr>
              <a:t>19.04.2023</a:t>
            </a:fld>
            <a:endParaRPr lang="ru-RU"/>
          </a:p>
        </p:txBody>
      </p:sp>
      <p:sp>
        <p:nvSpPr>
          <p:cNvPr id="6" name="Нижний колонтитул 4">
            <a:extLst>
              <a:ext uri="{FF2B5EF4-FFF2-40B4-BE49-F238E27FC236}">
                <a16:creationId xmlns:a16="http://schemas.microsoft.com/office/drawing/2014/main" id="{02E386EF-1E23-458F-9F37-E1897598DF61}"/>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C44C8F81-7CDD-4AE3-9D87-6660FCCC1497}"/>
              </a:ext>
            </a:extLst>
          </p:cNvPr>
          <p:cNvSpPr>
            <a:spLocks noGrp="1"/>
          </p:cNvSpPr>
          <p:nvPr>
            <p:ph type="sldNum" sz="quarter" idx="12"/>
          </p:nvPr>
        </p:nvSpPr>
        <p:spPr/>
        <p:txBody>
          <a:bodyPr/>
          <a:lstStyle>
            <a:lvl1pPr>
              <a:defRPr/>
            </a:lvl1pPr>
          </a:lstStyle>
          <a:p>
            <a:pPr>
              <a:defRPr/>
            </a:pPr>
            <a:fld id="{7362D422-F6D9-4B04-A838-DF84F973669E}" type="slidenum">
              <a:rPr lang="ru-RU" altLang="ru-RU"/>
              <a:pPr>
                <a:defRPr/>
              </a:pPr>
              <a:t>‹#›</a:t>
            </a:fld>
            <a:endParaRPr lang="ru-RU" altLang="ru-RU"/>
          </a:p>
        </p:txBody>
      </p:sp>
    </p:spTree>
    <p:extLst>
      <p:ext uri="{BB962C8B-B14F-4D97-AF65-F5344CB8AC3E}">
        <p14:creationId xmlns:p14="http://schemas.microsoft.com/office/powerpoint/2010/main" val="1874698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97DA890A-0CBB-4AFD-BC7E-31529FB24B6F}"/>
              </a:ext>
            </a:extLst>
          </p:cNvPr>
          <p:cNvSpPr>
            <a:spLocks noGrp="1"/>
          </p:cNvSpPr>
          <p:nvPr>
            <p:ph type="dt" sz="half" idx="10"/>
          </p:nvPr>
        </p:nvSpPr>
        <p:spPr/>
        <p:txBody>
          <a:bodyPr/>
          <a:lstStyle>
            <a:lvl1pPr>
              <a:defRPr/>
            </a:lvl1pPr>
          </a:lstStyle>
          <a:p>
            <a:pPr>
              <a:defRPr/>
            </a:pPr>
            <a:fld id="{820DBAFD-AB0C-4006-A372-A563C52752DB}" type="datetimeFigureOut">
              <a:rPr lang="ru-RU"/>
              <a:pPr>
                <a:defRPr/>
              </a:pPr>
              <a:t>19.04.2023</a:t>
            </a:fld>
            <a:endParaRPr lang="ru-RU"/>
          </a:p>
        </p:txBody>
      </p:sp>
      <p:sp>
        <p:nvSpPr>
          <p:cNvPr id="8" name="Нижний колонтитул 4">
            <a:extLst>
              <a:ext uri="{FF2B5EF4-FFF2-40B4-BE49-F238E27FC236}">
                <a16:creationId xmlns:a16="http://schemas.microsoft.com/office/drawing/2014/main" id="{3D8AE3F2-E451-42AD-9E84-C2FF8CF42C18}"/>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2B30CB01-EDD2-45AA-B092-0BA889F1461C}"/>
              </a:ext>
            </a:extLst>
          </p:cNvPr>
          <p:cNvSpPr>
            <a:spLocks noGrp="1"/>
          </p:cNvSpPr>
          <p:nvPr>
            <p:ph type="sldNum" sz="quarter" idx="12"/>
          </p:nvPr>
        </p:nvSpPr>
        <p:spPr/>
        <p:txBody>
          <a:bodyPr/>
          <a:lstStyle>
            <a:lvl1pPr>
              <a:defRPr/>
            </a:lvl1pPr>
          </a:lstStyle>
          <a:p>
            <a:pPr>
              <a:defRPr/>
            </a:pPr>
            <a:fld id="{E8340CB1-1392-46D6-ADD0-3731BF036388}" type="slidenum">
              <a:rPr lang="ru-RU" altLang="ru-RU"/>
              <a:pPr>
                <a:defRPr/>
              </a:pPr>
              <a:t>‹#›</a:t>
            </a:fld>
            <a:endParaRPr lang="ru-RU" altLang="ru-RU"/>
          </a:p>
        </p:txBody>
      </p:sp>
    </p:spTree>
    <p:extLst>
      <p:ext uri="{BB962C8B-B14F-4D97-AF65-F5344CB8AC3E}">
        <p14:creationId xmlns:p14="http://schemas.microsoft.com/office/powerpoint/2010/main" val="2403757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A42448AF-5744-4299-A4B4-9B63BC37ABCF}"/>
              </a:ext>
            </a:extLst>
          </p:cNvPr>
          <p:cNvSpPr>
            <a:spLocks noGrp="1"/>
          </p:cNvSpPr>
          <p:nvPr>
            <p:ph type="dt" sz="half" idx="10"/>
          </p:nvPr>
        </p:nvSpPr>
        <p:spPr/>
        <p:txBody>
          <a:bodyPr/>
          <a:lstStyle>
            <a:lvl1pPr>
              <a:defRPr/>
            </a:lvl1pPr>
          </a:lstStyle>
          <a:p>
            <a:pPr>
              <a:defRPr/>
            </a:pPr>
            <a:fld id="{23B6CD23-6B4F-46EB-A53C-69E9CBB8B5BD}" type="datetimeFigureOut">
              <a:rPr lang="ru-RU"/>
              <a:pPr>
                <a:defRPr/>
              </a:pPr>
              <a:t>19.04.2023</a:t>
            </a:fld>
            <a:endParaRPr lang="ru-RU"/>
          </a:p>
        </p:txBody>
      </p:sp>
      <p:sp>
        <p:nvSpPr>
          <p:cNvPr id="4" name="Нижний колонтитул 4">
            <a:extLst>
              <a:ext uri="{FF2B5EF4-FFF2-40B4-BE49-F238E27FC236}">
                <a16:creationId xmlns:a16="http://schemas.microsoft.com/office/drawing/2014/main" id="{0B901B22-41C6-44A6-9882-3D45B47F6F09}"/>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23A6E42A-67AE-4A68-8640-4DFEF924C738}"/>
              </a:ext>
            </a:extLst>
          </p:cNvPr>
          <p:cNvSpPr>
            <a:spLocks noGrp="1"/>
          </p:cNvSpPr>
          <p:nvPr>
            <p:ph type="sldNum" sz="quarter" idx="12"/>
          </p:nvPr>
        </p:nvSpPr>
        <p:spPr/>
        <p:txBody>
          <a:bodyPr/>
          <a:lstStyle>
            <a:lvl1pPr>
              <a:defRPr/>
            </a:lvl1pPr>
          </a:lstStyle>
          <a:p>
            <a:pPr>
              <a:defRPr/>
            </a:pPr>
            <a:fld id="{823CFF05-8EAE-40DF-AD77-03937F827C89}" type="slidenum">
              <a:rPr lang="ru-RU" altLang="ru-RU"/>
              <a:pPr>
                <a:defRPr/>
              </a:pPr>
              <a:t>‹#›</a:t>
            </a:fld>
            <a:endParaRPr lang="ru-RU" altLang="ru-RU"/>
          </a:p>
        </p:txBody>
      </p:sp>
    </p:spTree>
    <p:extLst>
      <p:ext uri="{BB962C8B-B14F-4D97-AF65-F5344CB8AC3E}">
        <p14:creationId xmlns:p14="http://schemas.microsoft.com/office/powerpoint/2010/main" val="1784956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287BCA72-599A-44F5-819F-E9D6C7781144}"/>
              </a:ext>
            </a:extLst>
          </p:cNvPr>
          <p:cNvSpPr>
            <a:spLocks noGrp="1"/>
          </p:cNvSpPr>
          <p:nvPr>
            <p:ph type="dt" sz="half" idx="10"/>
          </p:nvPr>
        </p:nvSpPr>
        <p:spPr/>
        <p:txBody>
          <a:bodyPr/>
          <a:lstStyle>
            <a:lvl1pPr>
              <a:defRPr/>
            </a:lvl1pPr>
          </a:lstStyle>
          <a:p>
            <a:pPr>
              <a:defRPr/>
            </a:pPr>
            <a:fld id="{A985E93C-CC69-411A-AA4D-41769F29639E}" type="datetimeFigureOut">
              <a:rPr lang="ru-RU"/>
              <a:pPr>
                <a:defRPr/>
              </a:pPr>
              <a:t>19.04.2023</a:t>
            </a:fld>
            <a:endParaRPr lang="ru-RU"/>
          </a:p>
        </p:txBody>
      </p:sp>
      <p:sp>
        <p:nvSpPr>
          <p:cNvPr id="3" name="Нижний колонтитул 4">
            <a:extLst>
              <a:ext uri="{FF2B5EF4-FFF2-40B4-BE49-F238E27FC236}">
                <a16:creationId xmlns:a16="http://schemas.microsoft.com/office/drawing/2014/main" id="{D6131124-994C-4A46-A636-8C81E4AC44AA}"/>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376C2C51-6FD2-49A5-BEED-37278FFF68FD}"/>
              </a:ext>
            </a:extLst>
          </p:cNvPr>
          <p:cNvSpPr>
            <a:spLocks noGrp="1"/>
          </p:cNvSpPr>
          <p:nvPr>
            <p:ph type="sldNum" sz="quarter" idx="12"/>
          </p:nvPr>
        </p:nvSpPr>
        <p:spPr/>
        <p:txBody>
          <a:bodyPr/>
          <a:lstStyle>
            <a:lvl1pPr>
              <a:defRPr/>
            </a:lvl1pPr>
          </a:lstStyle>
          <a:p>
            <a:pPr>
              <a:defRPr/>
            </a:pPr>
            <a:fld id="{EA21E374-8E40-4B45-A66B-CA0153329C1C}" type="slidenum">
              <a:rPr lang="ru-RU" altLang="ru-RU"/>
              <a:pPr>
                <a:defRPr/>
              </a:pPr>
              <a:t>‹#›</a:t>
            </a:fld>
            <a:endParaRPr lang="ru-RU" altLang="ru-RU"/>
          </a:p>
        </p:txBody>
      </p:sp>
    </p:spTree>
    <p:extLst>
      <p:ext uri="{BB962C8B-B14F-4D97-AF65-F5344CB8AC3E}">
        <p14:creationId xmlns:p14="http://schemas.microsoft.com/office/powerpoint/2010/main" val="2992037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8C5DBB04-3B46-4DAD-9B40-B8336C403C43}"/>
              </a:ext>
            </a:extLst>
          </p:cNvPr>
          <p:cNvSpPr>
            <a:spLocks noGrp="1"/>
          </p:cNvSpPr>
          <p:nvPr>
            <p:ph type="dt" sz="half" idx="10"/>
          </p:nvPr>
        </p:nvSpPr>
        <p:spPr/>
        <p:txBody>
          <a:bodyPr/>
          <a:lstStyle>
            <a:lvl1pPr>
              <a:defRPr/>
            </a:lvl1pPr>
          </a:lstStyle>
          <a:p>
            <a:pPr>
              <a:defRPr/>
            </a:pPr>
            <a:fld id="{4AC6AF86-9D33-43E1-8E32-A347C9C1CAE3}" type="datetimeFigureOut">
              <a:rPr lang="ru-RU"/>
              <a:pPr>
                <a:defRPr/>
              </a:pPr>
              <a:t>19.04.2023</a:t>
            </a:fld>
            <a:endParaRPr lang="ru-RU"/>
          </a:p>
        </p:txBody>
      </p:sp>
      <p:sp>
        <p:nvSpPr>
          <p:cNvPr id="6" name="Нижний колонтитул 4">
            <a:extLst>
              <a:ext uri="{FF2B5EF4-FFF2-40B4-BE49-F238E27FC236}">
                <a16:creationId xmlns:a16="http://schemas.microsoft.com/office/drawing/2014/main" id="{D415AF05-15FC-44A2-8C5A-2265004606AB}"/>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121E3ABF-E953-45CC-92DD-1CF059C27A0E}"/>
              </a:ext>
            </a:extLst>
          </p:cNvPr>
          <p:cNvSpPr>
            <a:spLocks noGrp="1"/>
          </p:cNvSpPr>
          <p:nvPr>
            <p:ph type="sldNum" sz="quarter" idx="12"/>
          </p:nvPr>
        </p:nvSpPr>
        <p:spPr/>
        <p:txBody>
          <a:bodyPr/>
          <a:lstStyle>
            <a:lvl1pPr>
              <a:defRPr/>
            </a:lvl1pPr>
          </a:lstStyle>
          <a:p>
            <a:pPr>
              <a:defRPr/>
            </a:pPr>
            <a:fld id="{0F3457ED-E5F4-4DB7-A0F7-56635616E3D5}" type="slidenum">
              <a:rPr lang="ru-RU" altLang="ru-RU"/>
              <a:pPr>
                <a:defRPr/>
              </a:pPr>
              <a:t>‹#›</a:t>
            </a:fld>
            <a:endParaRPr lang="ru-RU" altLang="ru-RU"/>
          </a:p>
        </p:txBody>
      </p:sp>
    </p:spTree>
    <p:extLst>
      <p:ext uri="{BB962C8B-B14F-4D97-AF65-F5344CB8AC3E}">
        <p14:creationId xmlns:p14="http://schemas.microsoft.com/office/powerpoint/2010/main" val="31436153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3F4D5C0E-01B8-472F-A9EC-5D55BE4B3C27}"/>
              </a:ext>
            </a:extLst>
          </p:cNvPr>
          <p:cNvSpPr>
            <a:spLocks noGrp="1"/>
          </p:cNvSpPr>
          <p:nvPr>
            <p:ph type="dt" sz="half" idx="10"/>
          </p:nvPr>
        </p:nvSpPr>
        <p:spPr/>
        <p:txBody>
          <a:bodyPr/>
          <a:lstStyle>
            <a:lvl1pPr>
              <a:defRPr/>
            </a:lvl1pPr>
          </a:lstStyle>
          <a:p>
            <a:pPr>
              <a:defRPr/>
            </a:pPr>
            <a:fld id="{F03A7A03-0273-4D7A-A399-B0034CFA659A}" type="datetimeFigureOut">
              <a:rPr lang="ru-RU"/>
              <a:pPr>
                <a:defRPr/>
              </a:pPr>
              <a:t>19.04.2023</a:t>
            </a:fld>
            <a:endParaRPr lang="ru-RU"/>
          </a:p>
        </p:txBody>
      </p:sp>
      <p:sp>
        <p:nvSpPr>
          <p:cNvPr id="6" name="Нижний колонтитул 4">
            <a:extLst>
              <a:ext uri="{FF2B5EF4-FFF2-40B4-BE49-F238E27FC236}">
                <a16:creationId xmlns:a16="http://schemas.microsoft.com/office/drawing/2014/main" id="{AC0189CF-B431-48F4-899F-3FC75B5568B7}"/>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0EB0FAA3-EDD0-4CA0-8298-A20651A26BFB}"/>
              </a:ext>
            </a:extLst>
          </p:cNvPr>
          <p:cNvSpPr>
            <a:spLocks noGrp="1"/>
          </p:cNvSpPr>
          <p:nvPr>
            <p:ph type="sldNum" sz="quarter" idx="12"/>
          </p:nvPr>
        </p:nvSpPr>
        <p:spPr/>
        <p:txBody>
          <a:bodyPr/>
          <a:lstStyle>
            <a:lvl1pPr>
              <a:defRPr/>
            </a:lvl1pPr>
          </a:lstStyle>
          <a:p>
            <a:pPr>
              <a:defRPr/>
            </a:pPr>
            <a:fld id="{44847A83-D554-4910-ACDB-551AFDFAD027}" type="slidenum">
              <a:rPr lang="ru-RU" altLang="ru-RU"/>
              <a:pPr>
                <a:defRPr/>
              </a:pPr>
              <a:t>‹#›</a:t>
            </a:fld>
            <a:endParaRPr lang="ru-RU" altLang="ru-RU"/>
          </a:p>
        </p:txBody>
      </p:sp>
    </p:spTree>
    <p:extLst>
      <p:ext uri="{BB962C8B-B14F-4D97-AF65-F5344CB8AC3E}">
        <p14:creationId xmlns:p14="http://schemas.microsoft.com/office/powerpoint/2010/main" val="3995235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681F810-4938-4326-A2ED-2B620E4DD06D}"/>
              </a:ext>
            </a:extLst>
          </p:cNvPr>
          <p:cNvSpPr>
            <a:spLocks noGrp="1"/>
          </p:cNvSpPr>
          <p:nvPr>
            <p:ph type="dt" sz="half" idx="10"/>
          </p:nvPr>
        </p:nvSpPr>
        <p:spPr/>
        <p:txBody>
          <a:bodyPr/>
          <a:lstStyle>
            <a:lvl1pPr>
              <a:defRPr/>
            </a:lvl1pPr>
          </a:lstStyle>
          <a:p>
            <a:pPr>
              <a:defRPr/>
            </a:pPr>
            <a:fld id="{5587E632-780E-4D8D-BA4E-28052425F206}" type="datetimeFigureOut">
              <a:rPr lang="ru-RU"/>
              <a:pPr>
                <a:defRPr/>
              </a:pPr>
              <a:t>19.04.2023</a:t>
            </a:fld>
            <a:endParaRPr lang="ru-RU"/>
          </a:p>
        </p:txBody>
      </p:sp>
      <p:sp>
        <p:nvSpPr>
          <p:cNvPr id="5" name="Нижний колонтитул 4">
            <a:extLst>
              <a:ext uri="{FF2B5EF4-FFF2-40B4-BE49-F238E27FC236}">
                <a16:creationId xmlns:a16="http://schemas.microsoft.com/office/drawing/2014/main" id="{05241DE4-3DAF-4193-A2EF-CD340CF97DE0}"/>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1E9B7430-3BA8-4DA3-87F3-EB6257E79AEE}"/>
              </a:ext>
            </a:extLst>
          </p:cNvPr>
          <p:cNvSpPr>
            <a:spLocks noGrp="1"/>
          </p:cNvSpPr>
          <p:nvPr>
            <p:ph type="sldNum" sz="quarter" idx="12"/>
          </p:nvPr>
        </p:nvSpPr>
        <p:spPr/>
        <p:txBody>
          <a:bodyPr/>
          <a:lstStyle>
            <a:lvl1pPr>
              <a:defRPr/>
            </a:lvl1pPr>
          </a:lstStyle>
          <a:p>
            <a:pPr>
              <a:defRPr/>
            </a:pPr>
            <a:fld id="{549A5D8D-C1C3-4DDC-8300-64DFD2E94FE5}" type="slidenum">
              <a:rPr lang="ru-RU" altLang="ru-RU"/>
              <a:pPr>
                <a:defRPr/>
              </a:pPr>
              <a:t>‹#›</a:t>
            </a:fld>
            <a:endParaRPr lang="ru-RU" altLang="ru-RU"/>
          </a:p>
        </p:txBody>
      </p:sp>
    </p:spTree>
    <p:extLst>
      <p:ext uri="{BB962C8B-B14F-4D97-AF65-F5344CB8AC3E}">
        <p14:creationId xmlns:p14="http://schemas.microsoft.com/office/powerpoint/2010/main" val="41063134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28E7547-9E0C-4539-BF40-1D88B7D9DC27}"/>
              </a:ext>
            </a:extLst>
          </p:cNvPr>
          <p:cNvSpPr>
            <a:spLocks noGrp="1"/>
          </p:cNvSpPr>
          <p:nvPr>
            <p:ph type="dt" sz="half" idx="10"/>
          </p:nvPr>
        </p:nvSpPr>
        <p:spPr/>
        <p:txBody>
          <a:bodyPr/>
          <a:lstStyle>
            <a:lvl1pPr>
              <a:defRPr/>
            </a:lvl1pPr>
          </a:lstStyle>
          <a:p>
            <a:pPr>
              <a:defRPr/>
            </a:pPr>
            <a:fld id="{4C1C5014-D26B-4DCD-8794-B04E9DF91306}" type="datetimeFigureOut">
              <a:rPr lang="ru-RU"/>
              <a:pPr>
                <a:defRPr/>
              </a:pPr>
              <a:t>19.04.2023</a:t>
            </a:fld>
            <a:endParaRPr lang="ru-RU"/>
          </a:p>
        </p:txBody>
      </p:sp>
      <p:sp>
        <p:nvSpPr>
          <p:cNvPr id="5" name="Нижний колонтитул 4">
            <a:extLst>
              <a:ext uri="{FF2B5EF4-FFF2-40B4-BE49-F238E27FC236}">
                <a16:creationId xmlns:a16="http://schemas.microsoft.com/office/drawing/2014/main" id="{5B34A37D-EDCE-424E-A7E6-8EA6D9B5E732}"/>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D065411E-9CB8-42A0-80F9-86081396731F}"/>
              </a:ext>
            </a:extLst>
          </p:cNvPr>
          <p:cNvSpPr>
            <a:spLocks noGrp="1"/>
          </p:cNvSpPr>
          <p:nvPr>
            <p:ph type="sldNum" sz="quarter" idx="12"/>
          </p:nvPr>
        </p:nvSpPr>
        <p:spPr/>
        <p:txBody>
          <a:bodyPr/>
          <a:lstStyle>
            <a:lvl1pPr>
              <a:defRPr/>
            </a:lvl1pPr>
          </a:lstStyle>
          <a:p>
            <a:pPr>
              <a:defRPr/>
            </a:pPr>
            <a:fld id="{71BF7693-4DCE-4053-9323-8F3598B0FF53}" type="slidenum">
              <a:rPr lang="ru-RU" altLang="ru-RU"/>
              <a:pPr>
                <a:defRPr/>
              </a:pPr>
              <a:t>‹#›</a:t>
            </a:fld>
            <a:endParaRPr lang="ru-RU" altLang="ru-RU"/>
          </a:p>
        </p:txBody>
      </p:sp>
    </p:spTree>
    <p:extLst>
      <p:ext uri="{BB962C8B-B14F-4D97-AF65-F5344CB8AC3E}">
        <p14:creationId xmlns:p14="http://schemas.microsoft.com/office/powerpoint/2010/main" val="1471181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33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ru-RU" sz="2400" b="0" strike="noStrike" spc="-1">
              <a:latin typeface="Arial"/>
            </a:endParaRPr>
          </a:p>
        </p:txBody>
      </p:sp>
    </p:spTree>
    <p:extLst>
      <p:ext uri="{BB962C8B-B14F-4D97-AF65-F5344CB8AC3E}">
        <p14:creationId xmlns:p14="http://schemas.microsoft.com/office/powerpoint/2010/main" val="122913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1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15" r:id="rId13"/>
    <p:sldLayoutId id="214748371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96BF27A3-6178-4F49-96B7-EF92B2CBC7E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a:extLst>
              <a:ext uri="{FF2B5EF4-FFF2-40B4-BE49-F238E27FC236}">
                <a16:creationId xmlns:a16="http://schemas.microsoft.com/office/drawing/2014/main" id="{91863F93-6B3B-47E2-B0A6-EEBF3AAC4E5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4F2FCB8F-2F15-440A-A422-C2A63FEA586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04EF083-A09D-4418-A694-71648C30D474}" type="datetimeFigureOut">
              <a:rPr lang="ru-RU"/>
              <a:pPr>
                <a:defRPr/>
              </a:pPr>
              <a:t>19.04.2023</a:t>
            </a:fld>
            <a:endParaRPr lang="ru-RU"/>
          </a:p>
        </p:txBody>
      </p:sp>
      <p:sp>
        <p:nvSpPr>
          <p:cNvPr id="5" name="Нижний колонтитул 4">
            <a:extLst>
              <a:ext uri="{FF2B5EF4-FFF2-40B4-BE49-F238E27FC236}">
                <a16:creationId xmlns:a16="http://schemas.microsoft.com/office/drawing/2014/main" id="{489FDB1A-909A-421D-9B1E-94645E51F862}"/>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a:extLst>
              <a:ext uri="{FF2B5EF4-FFF2-40B4-BE49-F238E27FC236}">
                <a16:creationId xmlns:a16="http://schemas.microsoft.com/office/drawing/2014/main" id="{31E9EB3A-BB7F-4408-8A1E-66CC0B760F75}"/>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441E8D5D-07B6-461F-BC5A-D22B8B911D25}" type="slidenum">
              <a:rPr lang="ru-RU" altLang="ru-RU"/>
              <a:pPr>
                <a:defRPr/>
              </a:pPr>
              <a:t>‹#›</a:t>
            </a:fld>
            <a:endParaRPr lang="ru-RU" altLang="ru-RU"/>
          </a:p>
        </p:txBody>
      </p:sp>
    </p:spTree>
    <p:extLst>
      <p:ext uri="{BB962C8B-B14F-4D97-AF65-F5344CB8AC3E}">
        <p14:creationId xmlns:p14="http://schemas.microsoft.com/office/powerpoint/2010/main" val="400101161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9D5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E98654-A0B7-4ACD-82EA-02E4139D5FE5}"/>
              </a:ext>
            </a:extLst>
          </p:cNvPr>
          <p:cNvSpPr txBox="1"/>
          <p:nvPr/>
        </p:nvSpPr>
        <p:spPr>
          <a:xfrm>
            <a:off x="352211" y="1591282"/>
            <a:ext cx="11486351" cy="1446550"/>
          </a:xfrm>
          <a:prstGeom prst="rect">
            <a:avLst/>
          </a:prstGeom>
          <a:noFill/>
        </p:spPr>
        <p:txBody>
          <a:bodyPr wrap="square">
            <a:spAutoFit/>
          </a:bodyPr>
          <a:lstStyle/>
          <a:p>
            <a:pPr eaLnBrk="0" fontAlgn="base" hangingPunct="0">
              <a:spcBef>
                <a:spcPct val="0"/>
              </a:spcBef>
              <a:spcAft>
                <a:spcPct val="0"/>
              </a:spcAft>
              <a:defRPr/>
            </a:pPr>
            <a:r>
              <a:rPr lang="ru-RU" sz="4400" b="1" i="0" dirty="0">
                <a:solidFill>
                  <a:schemeClr val="bg1"/>
                </a:solidFill>
                <a:effectLst/>
              </a:rPr>
              <a:t>Система метрик для оценки, мониторинга и управления биоразнообразием</a:t>
            </a:r>
            <a:endParaRPr lang="ru-RU" sz="3600" b="1" dirty="0">
              <a:solidFill>
                <a:schemeClr val="bg1"/>
              </a:solidFill>
              <a:cs typeface="Arial" panose="020B0604020202020204" pitchFamily="34" charset="0"/>
            </a:endParaRPr>
          </a:p>
        </p:txBody>
      </p:sp>
      <p:sp>
        <p:nvSpPr>
          <p:cNvPr id="6" name="TextBox 5">
            <a:extLst>
              <a:ext uri="{FF2B5EF4-FFF2-40B4-BE49-F238E27FC236}">
                <a16:creationId xmlns:a16="http://schemas.microsoft.com/office/drawing/2014/main" id="{12141D2E-D331-4C94-A210-489575FC4924}"/>
              </a:ext>
            </a:extLst>
          </p:cNvPr>
          <p:cNvSpPr txBox="1"/>
          <p:nvPr/>
        </p:nvSpPr>
        <p:spPr>
          <a:xfrm>
            <a:off x="352211" y="3429000"/>
            <a:ext cx="11058334" cy="1015663"/>
          </a:xfrm>
          <a:prstGeom prst="rect">
            <a:avLst/>
          </a:prstGeom>
          <a:noFill/>
        </p:spPr>
        <p:txBody>
          <a:bodyPr wrap="square">
            <a:spAutoFit/>
          </a:bodyPr>
          <a:lstStyle/>
          <a:p>
            <a:pPr eaLnBrk="0" fontAlgn="base" hangingPunct="0">
              <a:spcBef>
                <a:spcPct val="0"/>
              </a:spcBef>
              <a:spcAft>
                <a:spcPct val="0"/>
              </a:spcAft>
              <a:defRPr/>
            </a:pPr>
            <a:r>
              <a:rPr lang="ru-RU" sz="2400" b="1" dirty="0">
                <a:solidFill>
                  <a:prstClr val="white"/>
                </a:solidFill>
                <a:latin typeface="Calibri" panose="020F0502020204030204" pitchFamily="34" charset="0"/>
                <a:cs typeface="Arial" panose="020B0604020202020204" pitchFamily="34" charset="0"/>
              </a:rPr>
              <a:t>Дудов Сергей Валерьевич</a:t>
            </a:r>
          </a:p>
          <a:p>
            <a:pPr eaLnBrk="0" fontAlgn="base" hangingPunct="0">
              <a:spcBef>
                <a:spcPct val="0"/>
              </a:spcBef>
              <a:spcAft>
                <a:spcPct val="0"/>
              </a:spcAft>
              <a:defRPr/>
            </a:pPr>
            <a:r>
              <a:rPr lang="ru-RU" dirty="0">
                <a:solidFill>
                  <a:schemeClr val="bg1">
                    <a:lumMod val="75000"/>
                  </a:schemeClr>
                </a:solidFill>
                <a:latin typeface="Calibri" panose="020F0502020204030204" pitchFamily="34" charset="0"/>
                <a:cs typeface="Arial" panose="020B0604020202020204" pitchFamily="34" charset="0"/>
              </a:rPr>
              <a:t>Руководитель направления оценки биоразнообразия АО «ИЭПИ», научный сотрудник кафедры экологии и географии растений биологического факультета МГУ имени М.В. Ломоносова, кандидат географических наук</a:t>
            </a:r>
          </a:p>
        </p:txBody>
      </p:sp>
      <p:sp>
        <p:nvSpPr>
          <p:cNvPr id="12" name="TextBox 11">
            <a:extLst>
              <a:ext uri="{FF2B5EF4-FFF2-40B4-BE49-F238E27FC236}">
                <a16:creationId xmlns:a16="http://schemas.microsoft.com/office/drawing/2014/main" id="{9A65E2AC-B10F-48DA-B45B-3B4CD0A26712}"/>
              </a:ext>
            </a:extLst>
          </p:cNvPr>
          <p:cNvSpPr txBox="1"/>
          <p:nvPr/>
        </p:nvSpPr>
        <p:spPr>
          <a:xfrm>
            <a:off x="352211" y="6144645"/>
            <a:ext cx="4572000" cy="369332"/>
          </a:xfrm>
          <a:prstGeom prst="rect">
            <a:avLst/>
          </a:prstGeom>
          <a:noFill/>
        </p:spPr>
        <p:txBody>
          <a:bodyPr wrap="square">
            <a:spAutoFit/>
          </a:bodyPr>
          <a:lstStyle/>
          <a:p>
            <a:pPr eaLnBrk="0" fontAlgn="base" hangingPunct="0">
              <a:spcBef>
                <a:spcPct val="0"/>
              </a:spcBef>
              <a:spcAft>
                <a:spcPct val="0"/>
              </a:spcAft>
              <a:defRPr/>
            </a:pPr>
            <a:r>
              <a:rPr lang="ru-RU" dirty="0">
                <a:solidFill>
                  <a:prstClr val="white"/>
                </a:solidFill>
                <a:cs typeface="Arial" panose="020B0604020202020204" pitchFamily="34" charset="0"/>
              </a:rPr>
              <a:t>ГЕОИНФО </a:t>
            </a:r>
            <a:r>
              <a:rPr lang="en-US" dirty="0">
                <a:solidFill>
                  <a:prstClr val="white"/>
                </a:solidFill>
                <a:cs typeface="Arial" panose="020B0604020202020204" pitchFamily="34" charset="0"/>
              </a:rPr>
              <a:t>FORUM</a:t>
            </a:r>
            <a:r>
              <a:rPr lang="ru-RU" dirty="0">
                <a:solidFill>
                  <a:prstClr val="white"/>
                </a:solidFill>
                <a:cs typeface="Arial" panose="020B0604020202020204" pitchFamily="34" charset="0"/>
              </a:rPr>
              <a:t> </a:t>
            </a:r>
            <a:r>
              <a:rPr lang="en-US" dirty="0">
                <a:solidFill>
                  <a:prstClr val="white"/>
                </a:solidFill>
                <a:cs typeface="Arial" panose="020B0604020202020204" pitchFamily="34" charset="0"/>
              </a:rPr>
              <a:t>&amp;</a:t>
            </a:r>
            <a:r>
              <a:rPr lang="ru-RU" dirty="0">
                <a:solidFill>
                  <a:prstClr val="white"/>
                </a:solidFill>
                <a:cs typeface="Arial" panose="020B0604020202020204" pitchFamily="34" charset="0"/>
              </a:rPr>
              <a:t> </a:t>
            </a:r>
            <a:r>
              <a:rPr lang="en-US" dirty="0">
                <a:solidFill>
                  <a:prstClr val="white"/>
                </a:solidFill>
                <a:cs typeface="Arial" panose="020B0604020202020204" pitchFamily="34" charset="0"/>
              </a:rPr>
              <a:t>EXPO 2023 </a:t>
            </a:r>
            <a:endParaRPr lang="ru-RU" dirty="0">
              <a:solidFill>
                <a:prstClr val="black"/>
              </a:solidFill>
              <a:cs typeface="Arial" panose="020B0604020202020204" pitchFamily="34" charset="0"/>
            </a:endParaRPr>
          </a:p>
        </p:txBody>
      </p:sp>
      <p:sp>
        <p:nvSpPr>
          <p:cNvPr id="2" name="TextBox 1">
            <a:extLst>
              <a:ext uri="{FF2B5EF4-FFF2-40B4-BE49-F238E27FC236}">
                <a16:creationId xmlns:a16="http://schemas.microsoft.com/office/drawing/2014/main" id="{6A2CD44C-EAF8-9F34-5420-EB50E6813154}"/>
              </a:ext>
            </a:extLst>
          </p:cNvPr>
          <p:cNvSpPr txBox="1"/>
          <p:nvPr/>
        </p:nvSpPr>
        <p:spPr>
          <a:xfrm>
            <a:off x="352211" y="4623644"/>
            <a:ext cx="11058334" cy="738664"/>
          </a:xfrm>
          <a:prstGeom prst="rect">
            <a:avLst/>
          </a:prstGeom>
          <a:noFill/>
        </p:spPr>
        <p:txBody>
          <a:bodyPr wrap="square">
            <a:spAutoFit/>
          </a:bodyPr>
          <a:lstStyle/>
          <a:p>
            <a:pPr eaLnBrk="0" fontAlgn="base" hangingPunct="0">
              <a:spcBef>
                <a:spcPct val="0"/>
              </a:spcBef>
              <a:spcAft>
                <a:spcPct val="0"/>
              </a:spcAft>
              <a:defRPr/>
            </a:pPr>
            <a:r>
              <a:rPr lang="ru-RU" sz="2400" b="1" dirty="0">
                <a:solidFill>
                  <a:prstClr val="white"/>
                </a:solidFill>
                <a:latin typeface="Calibri" panose="020F0502020204030204" pitchFamily="34" charset="0"/>
                <a:cs typeface="Arial" panose="020B0604020202020204" pitchFamily="34" charset="0"/>
              </a:rPr>
              <a:t>Чернянский Сергей Станиславович</a:t>
            </a:r>
          </a:p>
          <a:p>
            <a:pPr eaLnBrk="0" fontAlgn="base" hangingPunct="0">
              <a:spcBef>
                <a:spcPct val="0"/>
              </a:spcBef>
              <a:spcAft>
                <a:spcPct val="0"/>
              </a:spcAft>
              <a:defRPr/>
            </a:pPr>
            <a:r>
              <a:rPr lang="ru-RU" dirty="0">
                <a:solidFill>
                  <a:schemeClr val="bg1">
                    <a:lumMod val="75000"/>
                  </a:schemeClr>
                </a:solidFill>
                <a:latin typeface="Calibri" panose="020F0502020204030204" pitchFamily="34" charset="0"/>
                <a:cs typeface="Arial" panose="020B0604020202020204" pitchFamily="34" charset="0"/>
              </a:rPr>
              <a:t>Старший управляющий консультант в ООО «ЭНВАЙРОН СИ-АЙ-ЭС», кандидат географических наук</a:t>
            </a:r>
          </a:p>
        </p:txBody>
      </p:sp>
    </p:spTree>
    <p:extLst>
      <p:ext uri="{BB962C8B-B14F-4D97-AF65-F5344CB8AC3E}">
        <p14:creationId xmlns:p14="http://schemas.microsoft.com/office/powerpoint/2010/main" val="376510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DD3377-00F2-45C8-8F2D-9872DD185D6D}"/>
              </a:ext>
            </a:extLst>
          </p:cNvPr>
          <p:cNvSpPr txBox="1"/>
          <p:nvPr/>
        </p:nvSpPr>
        <p:spPr>
          <a:xfrm>
            <a:off x="40669" y="-630"/>
            <a:ext cx="8576039" cy="369332"/>
          </a:xfrm>
          <a:prstGeom prst="rect">
            <a:avLst/>
          </a:prstGeom>
          <a:noFill/>
        </p:spPr>
        <p:txBody>
          <a:bodyPr wrap="square">
            <a:spAutoFit/>
          </a:bodyPr>
          <a:lstStyle/>
          <a:p>
            <a:r>
              <a:rPr lang="ru-RU" b="1" cap="all" dirty="0">
                <a:solidFill>
                  <a:srgbClr val="0B512B"/>
                </a:solidFill>
                <a:latin typeface="Verdana" panose="020B0604030504040204" pitchFamily="34" charset="0"/>
                <a:cs typeface="Times New Roman" panose="02020603050405020304" pitchFamily="18" charset="0"/>
              </a:rPr>
              <a:t>Биологические индикаторы</a:t>
            </a:r>
          </a:p>
        </p:txBody>
      </p:sp>
      <p:grpSp>
        <p:nvGrpSpPr>
          <p:cNvPr id="29" name="Группа 28">
            <a:extLst>
              <a:ext uri="{FF2B5EF4-FFF2-40B4-BE49-F238E27FC236}">
                <a16:creationId xmlns:a16="http://schemas.microsoft.com/office/drawing/2014/main" id="{C0465C2F-BFE4-C193-3992-20D59EEA0ED8}"/>
              </a:ext>
            </a:extLst>
          </p:cNvPr>
          <p:cNvGrpSpPr/>
          <p:nvPr/>
        </p:nvGrpSpPr>
        <p:grpSpPr>
          <a:xfrm>
            <a:off x="222240" y="338938"/>
            <a:ext cx="11512261" cy="6519062"/>
            <a:chOff x="1719295" y="1144061"/>
            <a:chExt cx="8682711" cy="4835678"/>
          </a:xfrm>
        </p:grpSpPr>
        <p:sp>
          <p:nvSpPr>
            <p:cNvPr id="2" name="Равнобедренный треугольник 1">
              <a:extLst>
                <a:ext uri="{FF2B5EF4-FFF2-40B4-BE49-F238E27FC236}">
                  <a16:creationId xmlns:a16="http://schemas.microsoft.com/office/drawing/2014/main" id="{0B338B3D-CD8F-CA27-9B99-E1C732BDA81D}"/>
                </a:ext>
              </a:extLst>
            </p:cNvPr>
            <p:cNvSpPr/>
            <p:nvPr/>
          </p:nvSpPr>
          <p:spPr>
            <a:xfrm>
              <a:off x="4816437" y="3311418"/>
              <a:ext cx="2306677" cy="1763202"/>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 name="Прямоугольник 2">
              <a:extLst>
                <a:ext uri="{FF2B5EF4-FFF2-40B4-BE49-F238E27FC236}">
                  <a16:creationId xmlns:a16="http://schemas.microsoft.com/office/drawing/2014/main" id="{EBE17016-DAD5-0E47-B607-B29721D77D3C}"/>
                </a:ext>
              </a:extLst>
            </p:cNvPr>
            <p:cNvSpPr/>
            <p:nvPr/>
          </p:nvSpPr>
          <p:spPr>
            <a:xfrm>
              <a:off x="4461510" y="1159628"/>
              <a:ext cx="5896674" cy="118499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4" name="Текстовое поле 4">
              <a:extLst>
                <a:ext uri="{FF2B5EF4-FFF2-40B4-BE49-F238E27FC236}">
                  <a16:creationId xmlns:a16="http://schemas.microsoft.com/office/drawing/2014/main" id="{29F1A5BE-3A9B-1CED-089E-BB78B05E9887}"/>
                </a:ext>
              </a:extLst>
            </p:cNvPr>
            <p:cNvSpPr txBox="1"/>
            <p:nvPr/>
          </p:nvSpPr>
          <p:spPr>
            <a:xfrm>
              <a:off x="4519716" y="1344553"/>
              <a:ext cx="5671504" cy="376696"/>
            </a:xfrm>
            <a:prstGeom prst="rect">
              <a:avLst/>
            </a:prstGeom>
            <a:noFill/>
          </p:spPr>
          <p:txBody>
            <a:bodyPr wrap="square" rtlCol="0" anchor="t">
              <a:spAutoFit/>
            </a:bodyPr>
            <a:lstStyle/>
            <a:p>
              <a:r>
                <a:rPr lang="ru-RU" altLang="en-US" sz="1350" b="1" dirty="0"/>
                <a:t>Индикаторные группы биоты </a:t>
              </a:r>
              <a:r>
                <a:rPr lang="ru-RU" altLang="en-US" sz="1350" dirty="0"/>
                <a:t>или</a:t>
              </a:r>
              <a:r>
                <a:rPr lang="ru-RU" altLang="en-US" sz="1350" b="1" dirty="0"/>
                <a:t> Биологические индикаторы</a:t>
              </a:r>
            </a:p>
            <a:p>
              <a:r>
                <a:rPr lang="ru-RU" altLang="en-US" sz="1350" dirty="0"/>
                <a:t>Виды и сообщества в ключевом фокусе мониторинга и менеджмента</a:t>
              </a:r>
            </a:p>
          </p:txBody>
        </p:sp>
        <p:sp>
          <p:nvSpPr>
            <p:cNvPr id="6" name="Текстовое поле 5">
              <a:extLst>
                <a:ext uri="{FF2B5EF4-FFF2-40B4-BE49-F238E27FC236}">
                  <a16:creationId xmlns:a16="http://schemas.microsoft.com/office/drawing/2014/main" id="{7C27BB7B-74A9-FA5A-7641-CB189D1A4C19}"/>
                </a:ext>
              </a:extLst>
            </p:cNvPr>
            <p:cNvSpPr txBox="1"/>
            <p:nvPr/>
          </p:nvSpPr>
          <p:spPr>
            <a:xfrm>
              <a:off x="5125180" y="3921403"/>
              <a:ext cx="1681202" cy="1131079"/>
            </a:xfrm>
            <a:prstGeom prst="rect">
              <a:avLst/>
            </a:prstGeom>
            <a:noFill/>
          </p:spPr>
          <p:txBody>
            <a:bodyPr wrap="square" rtlCol="0" anchor="t">
              <a:spAutoFit/>
            </a:bodyPr>
            <a:lstStyle/>
            <a:p>
              <a:pPr algn="ctr"/>
              <a:r>
                <a:rPr lang="ru-RU" altLang="en-US" sz="1350" b="1" dirty="0"/>
                <a:t>Мульти-</a:t>
              </a:r>
            </a:p>
            <a:p>
              <a:pPr algn="ctr"/>
              <a:r>
                <a:rPr lang="ru-RU" altLang="en-US" sz="1350" b="1" dirty="0"/>
                <a:t>масштабная классификация и картографирование экосистем</a:t>
              </a:r>
              <a:endParaRPr lang="en-US" altLang="en-US" sz="1350" b="1" dirty="0"/>
            </a:p>
          </p:txBody>
        </p:sp>
        <p:sp>
          <p:nvSpPr>
            <p:cNvPr id="7" name="Текстовое поле 9">
              <a:extLst>
                <a:ext uri="{FF2B5EF4-FFF2-40B4-BE49-F238E27FC236}">
                  <a16:creationId xmlns:a16="http://schemas.microsoft.com/office/drawing/2014/main" id="{7EACC9B7-D67B-BEB4-42C5-5862F54B8CF2}"/>
                </a:ext>
              </a:extLst>
            </p:cNvPr>
            <p:cNvSpPr txBox="1"/>
            <p:nvPr/>
          </p:nvSpPr>
          <p:spPr>
            <a:xfrm>
              <a:off x="4524437" y="1144061"/>
              <a:ext cx="2847574" cy="300082"/>
            </a:xfrm>
            <a:prstGeom prst="rect">
              <a:avLst/>
            </a:prstGeom>
            <a:noFill/>
          </p:spPr>
          <p:txBody>
            <a:bodyPr wrap="none" rtlCol="0" anchor="t">
              <a:spAutoFit/>
            </a:bodyPr>
            <a:lstStyle/>
            <a:p>
              <a:r>
                <a:rPr lang="ru-RU" altLang="ru-RU" sz="1350" b="1" dirty="0">
                  <a:solidFill>
                    <a:srgbClr val="00B0F0"/>
                  </a:solidFill>
                  <a:sym typeface="+mn-ea"/>
                </a:rPr>
                <a:t>Компоненты биоразнообразия</a:t>
              </a:r>
              <a:endParaRPr lang="en-US" altLang="ru-RU" sz="1350" b="1" dirty="0">
                <a:solidFill>
                  <a:srgbClr val="00B0F0"/>
                </a:solidFill>
                <a:sym typeface="+mn-ea"/>
              </a:endParaRPr>
            </a:p>
          </p:txBody>
        </p:sp>
        <p:sp>
          <p:nvSpPr>
            <p:cNvPr id="8" name="Текстовое поле 11">
              <a:extLst>
                <a:ext uri="{FF2B5EF4-FFF2-40B4-BE49-F238E27FC236}">
                  <a16:creationId xmlns:a16="http://schemas.microsoft.com/office/drawing/2014/main" id="{4125D2FB-C88E-38AF-CEB8-3470193CD447}"/>
                </a:ext>
              </a:extLst>
            </p:cNvPr>
            <p:cNvSpPr txBox="1"/>
            <p:nvPr/>
          </p:nvSpPr>
          <p:spPr>
            <a:xfrm>
              <a:off x="4463134" y="2601124"/>
              <a:ext cx="5902388" cy="715581"/>
            </a:xfrm>
            <a:prstGeom prst="rect">
              <a:avLst/>
            </a:prstGeom>
            <a:solidFill>
              <a:schemeClr val="bg1">
                <a:lumMod val="85000"/>
              </a:schemeClr>
            </a:solidFill>
            <a:ln>
              <a:solidFill>
                <a:schemeClr val="accent1">
                  <a:lumMod val="75000"/>
                </a:schemeClr>
              </a:solidFill>
            </a:ln>
          </p:spPr>
          <p:txBody>
            <a:bodyPr wrap="square" rtlCol="0" anchor="t">
              <a:spAutoFit/>
            </a:bodyPr>
            <a:lstStyle/>
            <a:p>
              <a:r>
                <a:rPr lang="ru-RU" altLang="ru-RU" sz="1350" b="1" dirty="0">
                  <a:solidFill>
                    <a:srgbClr val="00B0F0"/>
                  </a:solidFill>
                </a:rPr>
                <a:t>Индексы состояния </a:t>
              </a:r>
              <a:r>
                <a:rPr lang="ru-RU" altLang="ru-RU" sz="1350" b="1" dirty="0" err="1">
                  <a:solidFill>
                    <a:srgbClr val="00B0F0"/>
                  </a:solidFill>
                </a:rPr>
                <a:t>биоразнобразия</a:t>
              </a:r>
              <a:endParaRPr lang="ru-RU" altLang="en-US" sz="1350" b="1" dirty="0">
                <a:solidFill>
                  <a:srgbClr val="00B0F0"/>
                </a:solidFill>
              </a:endParaRPr>
            </a:p>
            <a:p>
              <a:r>
                <a:rPr lang="ru-RU" altLang="ru-RU" sz="1350" dirty="0"/>
                <a:t>Оценка состояния биоразнообразия по результатам обработки данных наблюдений за биотой</a:t>
              </a:r>
              <a:endParaRPr lang="en-US" altLang="ru-RU" sz="1350" dirty="0"/>
            </a:p>
          </p:txBody>
        </p:sp>
        <p:sp>
          <p:nvSpPr>
            <p:cNvPr id="9" name="Текстовое поле 16">
              <a:extLst>
                <a:ext uri="{FF2B5EF4-FFF2-40B4-BE49-F238E27FC236}">
                  <a16:creationId xmlns:a16="http://schemas.microsoft.com/office/drawing/2014/main" id="{B13505B6-B783-B09C-2E44-45E90BE6B523}"/>
                </a:ext>
              </a:extLst>
            </p:cNvPr>
            <p:cNvSpPr txBox="1"/>
            <p:nvPr/>
          </p:nvSpPr>
          <p:spPr>
            <a:xfrm>
              <a:off x="1721201" y="2402308"/>
              <a:ext cx="2356485" cy="715581"/>
            </a:xfrm>
            <a:prstGeom prst="rect">
              <a:avLst/>
            </a:prstGeom>
            <a:solidFill>
              <a:schemeClr val="bg1">
                <a:lumMod val="85000"/>
              </a:schemeClr>
            </a:solidFill>
            <a:ln>
              <a:solidFill>
                <a:schemeClr val="accent1">
                  <a:lumMod val="75000"/>
                </a:schemeClr>
              </a:solidFill>
            </a:ln>
          </p:spPr>
          <p:txBody>
            <a:bodyPr wrap="square" rtlCol="0" anchor="t">
              <a:spAutoFit/>
            </a:bodyPr>
            <a:lstStyle/>
            <a:p>
              <a:r>
                <a:rPr lang="ru-RU" altLang="ru-RU" sz="1350" b="1" dirty="0">
                  <a:solidFill>
                    <a:srgbClr val="00B0F0"/>
                  </a:solidFill>
                </a:rPr>
                <a:t>Факторы</a:t>
              </a:r>
              <a:endParaRPr lang="en-US" altLang="ru-RU" sz="1350" b="1" dirty="0">
                <a:solidFill>
                  <a:srgbClr val="00B0F0"/>
                </a:solidFill>
              </a:endParaRPr>
            </a:p>
            <a:p>
              <a:r>
                <a:rPr lang="ru-RU" altLang="ru-RU" sz="1350" b="1" dirty="0"/>
                <a:t>Антропогенной нагрузки</a:t>
              </a:r>
            </a:p>
            <a:p>
              <a:r>
                <a:rPr lang="ru-RU" altLang="ru-RU" sz="1350" b="1" dirty="0"/>
                <a:t>Абиотических условий</a:t>
              </a:r>
              <a:endParaRPr lang="en-US" altLang="ru-RU" sz="1350" b="1" dirty="0"/>
            </a:p>
          </p:txBody>
        </p:sp>
        <p:sp>
          <p:nvSpPr>
            <p:cNvPr id="10" name="Текстовое поле 17">
              <a:extLst>
                <a:ext uri="{FF2B5EF4-FFF2-40B4-BE49-F238E27FC236}">
                  <a16:creationId xmlns:a16="http://schemas.microsoft.com/office/drawing/2014/main" id="{10CE31F2-8EB4-93A7-5CAD-BE26057F5CB6}"/>
                </a:ext>
              </a:extLst>
            </p:cNvPr>
            <p:cNvSpPr txBox="1"/>
            <p:nvPr/>
          </p:nvSpPr>
          <p:spPr>
            <a:xfrm>
              <a:off x="1719295" y="1282561"/>
              <a:ext cx="2358390" cy="92333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ru-RU" altLang="ru-RU" sz="1350" b="1" dirty="0">
                  <a:solidFill>
                    <a:srgbClr val="00B0F0"/>
                  </a:solidFill>
                </a:rPr>
                <a:t>Параметры качества</a:t>
              </a:r>
            </a:p>
            <a:p>
              <a:r>
                <a:rPr lang="ru-RU" altLang="ru-RU" sz="1350" b="1" dirty="0">
                  <a:solidFill>
                    <a:schemeClr val="tx1"/>
                  </a:solidFill>
                  <a:sym typeface="+mn-ea"/>
                </a:rPr>
                <a:t>Требования к качеству исходных данных и их обработке</a:t>
              </a:r>
              <a:endParaRPr lang="en-US" altLang="ru-RU" sz="1350" b="1" dirty="0">
                <a:solidFill>
                  <a:schemeClr val="tx1"/>
                </a:solidFill>
                <a:sym typeface="+mn-ea"/>
              </a:endParaRPr>
            </a:p>
          </p:txBody>
        </p:sp>
        <p:sp>
          <p:nvSpPr>
            <p:cNvPr id="11" name="Стрелка вниз 22">
              <a:extLst>
                <a:ext uri="{FF2B5EF4-FFF2-40B4-BE49-F238E27FC236}">
                  <a16:creationId xmlns:a16="http://schemas.microsoft.com/office/drawing/2014/main" id="{890EAF70-4F50-D379-D53F-747569181F45}"/>
                </a:ext>
              </a:extLst>
            </p:cNvPr>
            <p:cNvSpPr/>
            <p:nvPr/>
          </p:nvSpPr>
          <p:spPr>
            <a:xfrm>
              <a:off x="5832907" y="2373007"/>
              <a:ext cx="265748" cy="22002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12" name="Стрелка вниз 25">
              <a:extLst>
                <a:ext uri="{FF2B5EF4-FFF2-40B4-BE49-F238E27FC236}">
                  <a16:creationId xmlns:a16="http://schemas.microsoft.com/office/drawing/2014/main" id="{795181E1-4550-4709-4081-07B0C51824CF}"/>
                </a:ext>
              </a:extLst>
            </p:cNvPr>
            <p:cNvSpPr/>
            <p:nvPr/>
          </p:nvSpPr>
          <p:spPr>
            <a:xfrm rot="16200000">
              <a:off x="4126817" y="1811141"/>
              <a:ext cx="265748" cy="22002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13" name="Стрелка вниз 25">
              <a:extLst>
                <a:ext uri="{FF2B5EF4-FFF2-40B4-BE49-F238E27FC236}">
                  <a16:creationId xmlns:a16="http://schemas.microsoft.com/office/drawing/2014/main" id="{2CE3CE8A-88C4-27BB-F8EA-597B23FEB40D}"/>
                </a:ext>
              </a:extLst>
            </p:cNvPr>
            <p:cNvSpPr/>
            <p:nvPr/>
          </p:nvSpPr>
          <p:spPr>
            <a:xfrm rot="16200000">
              <a:off x="4126817" y="2748097"/>
              <a:ext cx="265748" cy="22002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14" name="Текстовое поле 5">
              <a:extLst>
                <a:ext uri="{FF2B5EF4-FFF2-40B4-BE49-F238E27FC236}">
                  <a16:creationId xmlns:a16="http://schemas.microsoft.com/office/drawing/2014/main" id="{F9F7BB0F-222F-F4E0-74F2-481BE563EADC}"/>
                </a:ext>
              </a:extLst>
            </p:cNvPr>
            <p:cNvSpPr txBox="1"/>
            <p:nvPr/>
          </p:nvSpPr>
          <p:spPr>
            <a:xfrm>
              <a:off x="4519716" y="1890299"/>
              <a:ext cx="5671504" cy="507831"/>
            </a:xfrm>
            <a:prstGeom prst="rect">
              <a:avLst/>
            </a:prstGeom>
            <a:noFill/>
          </p:spPr>
          <p:txBody>
            <a:bodyPr wrap="square" rtlCol="0" anchor="t">
              <a:spAutoFit/>
            </a:bodyPr>
            <a:lstStyle/>
            <a:p>
              <a:r>
                <a:rPr lang="ru-RU" altLang="en-US" sz="1350" b="1" dirty="0"/>
                <a:t>Параметры </a:t>
              </a:r>
              <a:r>
                <a:rPr lang="ru-RU" altLang="en-US" sz="1350" dirty="0"/>
                <a:t>                             </a:t>
              </a:r>
              <a:r>
                <a:rPr lang="ru-RU" altLang="en-US" sz="1350" b="1" dirty="0"/>
                <a:t>Переменные</a:t>
              </a:r>
            </a:p>
            <a:p>
              <a:r>
                <a:rPr lang="ru-RU" altLang="en-US" sz="1350" dirty="0"/>
                <a:t>Свойства индикаторов          Измерения параметров индикаторов</a:t>
              </a:r>
            </a:p>
          </p:txBody>
        </p:sp>
        <p:sp>
          <p:nvSpPr>
            <p:cNvPr id="15" name="Полилиния: фигура 14">
              <a:extLst>
                <a:ext uri="{FF2B5EF4-FFF2-40B4-BE49-F238E27FC236}">
                  <a16:creationId xmlns:a16="http://schemas.microsoft.com/office/drawing/2014/main" id="{564B3696-8865-BB27-E0D9-C2A954D92316}"/>
                </a:ext>
              </a:extLst>
            </p:cNvPr>
            <p:cNvSpPr/>
            <p:nvPr/>
          </p:nvSpPr>
          <p:spPr>
            <a:xfrm flipH="1">
              <a:off x="3378057" y="3565374"/>
              <a:ext cx="2289723" cy="2073555"/>
            </a:xfrm>
            <a:custGeom>
              <a:avLst/>
              <a:gdLst>
                <a:gd name="connsiteX0" fmla="*/ 0 w 4197096"/>
                <a:gd name="connsiteY0" fmla="*/ 0 h 3145536"/>
                <a:gd name="connsiteX1" fmla="*/ 2103120 w 4197096"/>
                <a:gd name="connsiteY1" fmla="*/ 3127248 h 3145536"/>
                <a:gd name="connsiteX2" fmla="*/ 4197096 w 4197096"/>
                <a:gd name="connsiteY2" fmla="*/ 3145536 h 3145536"/>
                <a:gd name="connsiteX3" fmla="*/ 4197096 w 4197096"/>
                <a:gd name="connsiteY3" fmla="*/ 27432 h 3145536"/>
                <a:gd name="connsiteX4" fmla="*/ 0 w 4197096"/>
                <a:gd name="connsiteY4" fmla="*/ 0 h 3145536"/>
                <a:gd name="connsiteX0" fmla="*/ 0 w 4197096"/>
                <a:gd name="connsiteY0" fmla="*/ 9144 h 3154680"/>
                <a:gd name="connsiteX1" fmla="*/ 2103120 w 4197096"/>
                <a:gd name="connsiteY1" fmla="*/ 3136392 h 3154680"/>
                <a:gd name="connsiteX2" fmla="*/ 4197096 w 4197096"/>
                <a:gd name="connsiteY2" fmla="*/ 3154680 h 3154680"/>
                <a:gd name="connsiteX3" fmla="*/ 4197096 w 4197096"/>
                <a:gd name="connsiteY3" fmla="*/ 0 h 3154680"/>
                <a:gd name="connsiteX4" fmla="*/ 0 w 4197096"/>
                <a:gd name="connsiteY4" fmla="*/ 9144 h 3154680"/>
                <a:gd name="connsiteX0" fmla="*/ 0 w 4197096"/>
                <a:gd name="connsiteY0" fmla="*/ 9144 h 3166872"/>
                <a:gd name="connsiteX1" fmla="*/ 2090928 w 4197096"/>
                <a:gd name="connsiteY1" fmla="*/ 3166872 h 3166872"/>
                <a:gd name="connsiteX2" fmla="*/ 4197096 w 4197096"/>
                <a:gd name="connsiteY2" fmla="*/ 3154680 h 3166872"/>
                <a:gd name="connsiteX3" fmla="*/ 4197096 w 4197096"/>
                <a:gd name="connsiteY3" fmla="*/ 0 h 3166872"/>
                <a:gd name="connsiteX4" fmla="*/ 0 w 4197096"/>
                <a:gd name="connsiteY4" fmla="*/ 9144 h 3166872"/>
                <a:gd name="connsiteX0" fmla="*/ 0 w 4197096"/>
                <a:gd name="connsiteY0" fmla="*/ 0 h 3157728"/>
                <a:gd name="connsiteX1" fmla="*/ 2090928 w 4197096"/>
                <a:gd name="connsiteY1" fmla="*/ 3157728 h 3157728"/>
                <a:gd name="connsiteX2" fmla="*/ 4197096 w 4197096"/>
                <a:gd name="connsiteY2" fmla="*/ 3145536 h 3157728"/>
                <a:gd name="connsiteX3" fmla="*/ 3486921 w 4197096"/>
                <a:gd name="connsiteY3" fmla="*/ 1300 h 3157728"/>
                <a:gd name="connsiteX4" fmla="*/ 0 w 4197096"/>
                <a:gd name="connsiteY4" fmla="*/ 0 h 3157728"/>
                <a:gd name="connsiteX0" fmla="*/ 0 w 3486921"/>
                <a:gd name="connsiteY0" fmla="*/ 0 h 3157728"/>
                <a:gd name="connsiteX1" fmla="*/ 2090928 w 3486921"/>
                <a:gd name="connsiteY1" fmla="*/ 3157728 h 3157728"/>
                <a:gd name="connsiteX2" fmla="*/ 3486921 w 3486921"/>
                <a:gd name="connsiteY2" fmla="*/ 3155979 h 3157728"/>
                <a:gd name="connsiteX3" fmla="*/ 3486921 w 3486921"/>
                <a:gd name="connsiteY3" fmla="*/ 1300 h 3157728"/>
                <a:gd name="connsiteX4" fmla="*/ 0 w 3486921"/>
                <a:gd name="connsiteY4" fmla="*/ 0 h 315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921" h="3157728">
                  <a:moveTo>
                    <a:pt x="0" y="0"/>
                  </a:moveTo>
                  <a:lnTo>
                    <a:pt x="2090928" y="3157728"/>
                  </a:lnTo>
                  <a:lnTo>
                    <a:pt x="3486921" y="3155979"/>
                  </a:lnTo>
                  <a:lnTo>
                    <a:pt x="3486921" y="1300"/>
                  </a:lnTo>
                  <a:lnTo>
                    <a:pt x="0" y="0"/>
                  </a:lnTo>
                  <a:close/>
                </a:path>
              </a:pathLst>
            </a:cu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6" name="Полилиния: фигура 15">
              <a:extLst>
                <a:ext uri="{FF2B5EF4-FFF2-40B4-BE49-F238E27FC236}">
                  <a16:creationId xmlns:a16="http://schemas.microsoft.com/office/drawing/2014/main" id="{D793D5F5-34AC-73FC-5F6D-A902F29AC730}"/>
                </a:ext>
              </a:extLst>
            </p:cNvPr>
            <p:cNvSpPr/>
            <p:nvPr/>
          </p:nvSpPr>
          <p:spPr>
            <a:xfrm>
              <a:off x="4278266" y="5172991"/>
              <a:ext cx="3393701" cy="791999"/>
            </a:xfrm>
            <a:custGeom>
              <a:avLst/>
              <a:gdLst>
                <a:gd name="connsiteX0" fmla="*/ 448056 w 4041648"/>
                <a:gd name="connsiteY0" fmla="*/ 0 h 694944"/>
                <a:gd name="connsiteX1" fmla="*/ 3593592 w 4041648"/>
                <a:gd name="connsiteY1" fmla="*/ 27432 h 694944"/>
                <a:gd name="connsiteX2" fmla="*/ 4041648 w 4041648"/>
                <a:gd name="connsiteY2" fmla="*/ 676656 h 694944"/>
                <a:gd name="connsiteX3" fmla="*/ 3931920 w 4041648"/>
                <a:gd name="connsiteY3" fmla="*/ 676656 h 694944"/>
                <a:gd name="connsiteX4" fmla="*/ 0 w 4041648"/>
                <a:gd name="connsiteY4" fmla="*/ 694944 h 694944"/>
                <a:gd name="connsiteX5" fmla="*/ 448056 w 4041648"/>
                <a:gd name="connsiteY5" fmla="*/ 0 h 694944"/>
                <a:gd name="connsiteX0" fmla="*/ 448056 w 4041648"/>
                <a:gd name="connsiteY0" fmla="*/ 0 h 694944"/>
                <a:gd name="connsiteX1" fmla="*/ 3599688 w 4041648"/>
                <a:gd name="connsiteY1" fmla="*/ 9144 h 694944"/>
                <a:gd name="connsiteX2" fmla="*/ 4041648 w 4041648"/>
                <a:gd name="connsiteY2" fmla="*/ 676656 h 694944"/>
                <a:gd name="connsiteX3" fmla="*/ 3931920 w 4041648"/>
                <a:gd name="connsiteY3" fmla="*/ 676656 h 694944"/>
                <a:gd name="connsiteX4" fmla="*/ 0 w 4041648"/>
                <a:gd name="connsiteY4" fmla="*/ 694944 h 694944"/>
                <a:gd name="connsiteX5" fmla="*/ 448056 w 4041648"/>
                <a:gd name="connsiteY5" fmla="*/ 0 h 694944"/>
                <a:gd name="connsiteX0" fmla="*/ 448056 w 4041648"/>
                <a:gd name="connsiteY0" fmla="*/ 0 h 694944"/>
                <a:gd name="connsiteX1" fmla="*/ 3624072 w 4041648"/>
                <a:gd name="connsiteY1" fmla="*/ 9144 h 694944"/>
                <a:gd name="connsiteX2" fmla="*/ 4041648 w 4041648"/>
                <a:gd name="connsiteY2" fmla="*/ 676656 h 694944"/>
                <a:gd name="connsiteX3" fmla="*/ 3931920 w 4041648"/>
                <a:gd name="connsiteY3" fmla="*/ 676656 h 694944"/>
                <a:gd name="connsiteX4" fmla="*/ 0 w 4041648"/>
                <a:gd name="connsiteY4" fmla="*/ 694944 h 694944"/>
                <a:gd name="connsiteX5" fmla="*/ 448056 w 4041648"/>
                <a:gd name="connsiteY5" fmla="*/ 0 h 694944"/>
                <a:gd name="connsiteX0" fmla="*/ 448056 w 4059936"/>
                <a:gd name="connsiteY0" fmla="*/ 0 h 694944"/>
                <a:gd name="connsiteX1" fmla="*/ 3624072 w 4059936"/>
                <a:gd name="connsiteY1" fmla="*/ 9144 h 694944"/>
                <a:gd name="connsiteX2" fmla="*/ 4059936 w 4059936"/>
                <a:gd name="connsiteY2" fmla="*/ 676656 h 694944"/>
                <a:gd name="connsiteX3" fmla="*/ 3931920 w 4059936"/>
                <a:gd name="connsiteY3" fmla="*/ 676656 h 694944"/>
                <a:gd name="connsiteX4" fmla="*/ 0 w 4059936"/>
                <a:gd name="connsiteY4" fmla="*/ 694944 h 694944"/>
                <a:gd name="connsiteX5" fmla="*/ 448056 w 4059936"/>
                <a:gd name="connsiteY5" fmla="*/ 0 h 694944"/>
                <a:gd name="connsiteX0" fmla="*/ 563781 w 4175661"/>
                <a:gd name="connsiteY0" fmla="*/ 0 h 698560"/>
                <a:gd name="connsiteX1" fmla="*/ 3739797 w 4175661"/>
                <a:gd name="connsiteY1" fmla="*/ 9144 h 698560"/>
                <a:gd name="connsiteX2" fmla="*/ 4175661 w 4175661"/>
                <a:gd name="connsiteY2" fmla="*/ 676656 h 698560"/>
                <a:gd name="connsiteX3" fmla="*/ 4047645 w 4175661"/>
                <a:gd name="connsiteY3" fmla="*/ 676656 h 698560"/>
                <a:gd name="connsiteX4" fmla="*/ 0 w 4175661"/>
                <a:gd name="connsiteY4" fmla="*/ 698560 h 698560"/>
                <a:gd name="connsiteX5" fmla="*/ 563781 w 4175661"/>
                <a:gd name="connsiteY5" fmla="*/ 0 h 698560"/>
                <a:gd name="connsiteX0" fmla="*/ 650574 w 4175661"/>
                <a:gd name="connsiteY0" fmla="*/ 0 h 1002337"/>
                <a:gd name="connsiteX1" fmla="*/ 3739797 w 4175661"/>
                <a:gd name="connsiteY1" fmla="*/ 312921 h 1002337"/>
                <a:gd name="connsiteX2" fmla="*/ 4175661 w 4175661"/>
                <a:gd name="connsiteY2" fmla="*/ 980433 h 1002337"/>
                <a:gd name="connsiteX3" fmla="*/ 4047645 w 4175661"/>
                <a:gd name="connsiteY3" fmla="*/ 980433 h 1002337"/>
                <a:gd name="connsiteX4" fmla="*/ 0 w 4175661"/>
                <a:gd name="connsiteY4" fmla="*/ 1002337 h 1002337"/>
                <a:gd name="connsiteX5" fmla="*/ 650574 w 4175661"/>
                <a:gd name="connsiteY5" fmla="*/ 0 h 1002337"/>
                <a:gd name="connsiteX0" fmla="*/ 650574 w 4175661"/>
                <a:gd name="connsiteY0" fmla="*/ 0 h 1002337"/>
                <a:gd name="connsiteX1" fmla="*/ 3663853 w 4175661"/>
                <a:gd name="connsiteY1" fmla="*/ 5528 h 1002337"/>
                <a:gd name="connsiteX2" fmla="*/ 4175661 w 4175661"/>
                <a:gd name="connsiteY2" fmla="*/ 980433 h 1002337"/>
                <a:gd name="connsiteX3" fmla="*/ 4047645 w 4175661"/>
                <a:gd name="connsiteY3" fmla="*/ 980433 h 1002337"/>
                <a:gd name="connsiteX4" fmla="*/ 0 w 4175661"/>
                <a:gd name="connsiteY4" fmla="*/ 1002337 h 1002337"/>
                <a:gd name="connsiteX5" fmla="*/ 650574 w 4175661"/>
                <a:gd name="connsiteY5" fmla="*/ 0 h 1002337"/>
                <a:gd name="connsiteX0" fmla="*/ 650574 w 4291386"/>
                <a:gd name="connsiteY0" fmla="*/ 0 h 1002337"/>
                <a:gd name="connsiteX1" fmla="*/ 3663853 w 4291386"/>
                <a:gd name="connsiteY1" fmla="*/ 5528 h 1002337"/>
                <a:gd name="connsiteX2" fmla="*/ 4291386 w 4291386"/>
                <a:gd name="connsiteY2" fmla="*/ 969583 h 1002337"/>
                <a:gd name="connsiteX3" fmla="*/ 4047645 w 4291386"/>
                <a:gd name="connsiteY3" fmla="*/ 980433 h 1002337"/>
                <a:gd name="connsiteX4" fmla="*/ 0 w 4291386"/>
                <a:gd name="connsiteY4" fmla="*/ 1002337 h 1002337"/>
                <a:gd name="connsiteX5" fmla="*/ 650574 w 4291386"/>
                <a:gd name="connsiteY5" fmla="*/ 0 h 1002337"/>
                <a:gd name="connsiteX0" fmla="*/ 650574 w 4302235"/>
                <a:gd name="connsiteY0" fmla="*/ 0 h 1002337"/>
                <a:gd name="connsiteX1" fmla="*/ 3663853 w 4302235"/>
                <a:gd name="connsiteY1" fmla="*/ 5528 h 1002337"/>
                <a:gd name="connsiteX2" fmla="*/ 4302235 w 4302235"/>
                <a:gd name="connsiteY2" fmla="*/ 987665 h 1002337"/>
                <a:gd name="connsiteX3" fmla="*/ 4047645 w 4302235"/>
                <a:gd name="connsiteY3" fmla="*/ 980433 h 1002337"/>
                <a:gd name="connsiteX4" fmla="*/ 0 w 4302235"/>
                <a:gd name="connsiteY4" fmla="*/ 1002337 h 1002337"/>
                <a:gd name="connsiteX5" fmla="*/ 650574 w 4302235"/>
                <a:gd name="connsiteY5" fmla="*/ 0 h 1002337"/>
                <a:gd name="connsiteX0" fmla="*/ 650574 w 4295002"/>
                <a:gd name="connsiteY0" fmla="*/ 0 h 1002337"/>
                <a:gd name="connsiteX1" fmla="*/ 3663853 w 4295002"/>
                <a:gd name="connsiteY1" fmla="*/ 5528 h 1002337"/>
                <a:gd name="connsiteX2" fmla="*/ 4295002 w 4295002"/>
                <a:gd name="connsiteY2" fmla="*/ 976816 h 1002337"/>
                <a:gd name="connsiteX3" fmla="*/ 4047645 w 4295002"/>
                <a:gd name="connsiteY3" fmla="*/ 980433 h 1002337"/>
                <a:gd name="connsiteX4" fmla="*/ 0 w 4295002"/>
                <a:gd name="connsiteY4" fmla="*/ 1002337 h 1002337"/>
                <a:gd name="connsiteX5" fmla="*/ 650574 w 4295002"/>
                <a:gd name="connsiteY5" fmla="*/ 0 h 100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5002" h="1002337">
                  <a:moveTo>
                    <a:pt x="650574" y="0"/>
                  </a:moveTo>
                  <a:lnTo>
                    <a:pt x="3663853" y="5528"/>
                  </a:lnTo>
                  <a:lnTo>
                    <a:pt x="4295002" y="976816"/>
                  </a:lnTo>
                  <a:lnTo>
                    <a:pt x="4047645" y="980433"/>
                  </a:lnTo>
                  <a:lnTo>
                    <a:pt x="0" y="1002337"/>
                  </a:lnTo>
                  <a:lnTo>
                    <a:pt x="650574" y="0"/>
                  </a:ln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7" name="Стрелка вниз 22">
              <a:extLst>
                <a:ext uri="{FF2B5EF4-FFF2-40B4-BE49-F238E27FC236}">
                  <a16:creationId xmlns:a16="http://schemas.microsoft.com/office/drawing/2014/main" id="{342A0789-B1F1-2DB5-D232-FD25A031D383}"/>
                </a:ext>
              </a:extLst>
            </p:cNvPr>
            <p:cNvSpPr/>
            <p:nvPr/>
          </p:nvSpPr>
          <p:spPr>
            <a:xfrm>
              <a:off x="4884568" y="3327654"/>
              <a:ext cx="265748" cy="22002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18" name="Стрелка вниз 22">
              <a:extLst>
                <a:ext uri="{FF2B5EF4-FFF2-40B4-BE49-F238E27FC236}">
                  <a16:creationId xmlns:a16="http://schemas.microsoft.com/office/drawing/2014/main" id="{A41F1D1F-34F4-14AE-6D25-4BDE25508F85}"/>
                </a:ext>
              </a:extLst>
            </p:cNvPr>
            <p:cNvSpPr/>
            <p:nvPr/>
          </p:nvSpPr>
          <p:spPr>
            <a:xfrm>
              <a:off x="6808882" y="3318986"/>
              <a:ext cx="265748" cy="22002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dirty="0"/>
            </a:p>
          </p:txBody>
        </p:sp>
        <p:sp>
          <p:nvSpPr>
            <p:cNvPr id="19" name="Прямоугольник 18">
              <a:extLst>
                <a:ext uri="{FF2B5EF4-FFF2-40B4-BE49-F238E27FC236}">
                  <a16:creationId xmlns:a16="http://schemas.microsoft.com/office/drawing/2014/main" id="{41823373-44F6-B6E8-EB10-517F48F97149}"/>
                </a:ext>
              </a:extLst>
            </p:cNvPr>
            <p:cNvSpPr/>
            <p:nvPr/>
          </p:nvSpPr>
          <p:spPr>
            <a:xfrm>
              <a:off x="1789995" y="3568050"/>
              <a:ext cx="1486012" cy="23967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20" name="Прямоугольник 19">
              <a:extLst>
                <a:ext uri="{FF2B5EF4-FFF2-40B4-BE49-F238E27FC236}">
                  <a16:creationId xmlns:a16="http://schemas.microsoft.com/office/drawing/2014/main" id="{E075B295-19AE-8916-71D3-683FDBE45B3A}"/>
                </a:ext>
              </a:extLst>
            </p:cNvPr>
            <p:cNvSpPr/>
            <p:nvPr/>
          </p:nvSpPr>
          <p:spPr>
            <a:xfrm>
              <a:off x="8646246" y="3553662"/>
              <a:ext cx="1755760" cy="24111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21" name="Полилиния: фигура 20">
              <a:extLst>
                <a:ext uri="{FF2B5EF4-FFF2-40B4-BE49-F238E27FC236}">
                  <a16:creationId xmlns:a16="http://schemas.microsoft.com/office/drawing/2014/main" id="{023F6933-A8C5-3435-4A87-6B6B1841E878}"/>
                </a:ext>
              </a:extLst>
            </p:cNvPr>
            <p:cNvSpPr/>
            <p:nvPr/>
          </p:nvSpPr>
          <p:spPr>
            <a:xfrm>
              <a:off x="6248128" y="3541476"/>
              <a:ext cx="2289723" cy="2073555"/>
            </a:xfrm>
            <a:custGeom>
              <a:avLst/>
              <a:gdLst>
                <a:gd name="connsiteX0" fmla="*/ 0 w 4197096"/>
                <a:gd name="connsiteY0" fmla="*/ 0 h 3145536"/>
                <a:gd name="connsiteX1" fmla="*/ 2103120 w 4197096"/>
                <a:gd name="connsiteY1" fmla="*/ 3127248 h 3145536"/>
                <a:gd name="connsiteX2" fmla="*/ 4197096 w 4197096"/>
                <a:gd name="connsiteY2" fmla="*/ 3145536 h 3145536"/>
                <a:gd name="connsiteX3" fmla="*/ 4197096 w 4197096"/>
                <a:gd name="connsiteY3" fmla="*/ 27432 h 3145536"/>
                <a:gd name="connsiteX4" fmla="*/ 0 w 4197096"/>
                <a:gd name="connsiteY4" fmla="*/ 0 h 3145536"/>
                <a:gd name="connsiteX0" fmla="*/ 0 w 4197096"/>
                <a:gd name="connsiteY0" fmla="*/ 9144 h 3154680"/>
                <a:gd name="connsiteX1" fmla="*/ 2103120 w 4197096"/>
                <a:gd name="connsiteY1" fmla="*/ 3136392 h 3154680"/>
                <a:gd name="connsiteX2" fmla="*/ 4197096 w 4197096"/>
                <a:gd name="connsiteY2" fmla="*/ 3154680 h 3154680"/>
                <a:gd name="connsiteX3" fmla="*/ 4197096 w 4197096"/>
                <a:gd name="connsiteY3" fmla="*/ 0 h 3154680"/>
                <a:gd name="connsiteX4" fmla="*/ 0 w 4197096"/>
                <a:gd name="connsiteY4" fmla="*/ 9144 h 3154680"/>
                <a:gd name="connsiteX0" fmla="*/ 0 w 4197096"/>
                <a:gd name="connsiteY0" fmla="*/ 9144 h 3166872"/>
                <a:gd name="connsiteX1" fmla="*/ 2090928 w 4197096"/>
                <a:gd name="connsiteY1" fmla="*/ 3166872 h 3166872"/>
                <a:gd name="connsiteX2" fmla="*/ 4197096 w 4197096"/>
                <a:gd name="connsiteY2" fmla="*/ 3154680 h 3166872"/>
                <a:gd name="connsiteX3" fmla="*/ 4197096 w 4197096"/>
                <a:gd name="connsiteY3" fmla="*/ 0 h 3166872"/>
                <a:gd name="connsiteX4" fmla="*/ 0 w 4197096"/>
                <a:gd name="connsiteY4" fmla="*/ 9144 h 3166872"/>
                <a:gd name="connsiteX0" fmla="*/ 0 w 4197096"/>
                <a:gd name="connsiteY0" fmla="*/ 0 h 3157728"/>
                <a:gd name="connsiteX1" fmla="*/ 2090928 w 4197096"/>
                <a:gd name="connsiteY1" fmla="*/ 3157728 h 3157728"/>
                <a:gd name="connsiteX2" fmla="*/ 4197096 w 4197096"/>
                <a:gd name="connsiteY2" fmla="*/ 3145536 h 3157728"/>
                <a:gd name="connsiteX3" fmla="*/ 3486921 w 4197096"/>
                <a:gd name="connsiteY3" fmla="*/ 1300 h 3157728"/>
                <a:gd name="connsiteX4" fmla="*/ 0 w 4197096"/>
                <a:gd name="connsiteY4" fmla="*/ 0 h 3157728"/>
                <a:gd name="connsiteX0" fmla="*/ 0 w 3486921"/>
                <a:gd name="connsiteY0" fmla="*/ 0 h 3157728"/>
                <a:gd name="connsiteX1" fmla="*/ 2090928 w 3486921"/>
                <a:gd name="connsiteY1" fmla="*/ 3157728 h 3157728"/>
                <a:gd name="connsiteX2" fmla="*/ 3486921 w 3486921"/>
                <a:gd name="connsiteY2" fmla="*/ 3155979 h 3157728"/>
                <a:gd name="connsiteX3" fmla="*/ 3486921 w 3486921"/>
                <a:gd name="connsiteY3" fmla="*/ 1300 h 3157728"/>
                <a:gd name="connsiteX4" fmla="*/ 0 w 3486921"/>
                <a:gd name="connsiteY4" fmla="*/ 0 h 315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921" h="3157728">
                  <a:moveTo>
                    <a:pt x="0" y="0"/>
                  </a:moveTo>
                  <a:lnTo>
                    <a:pt x="2090928" y="3157728"/>
                  </a:lnTo>
                  <a:lnTo>
                    <a:pt x="3486921" y="3155979"/>
                  </a:lnTo>
                  <a:lnTo>
                    <a:pt x="3486921" y="1300"/>
                  </a:lnTo>
                  <a:lnTo>
                    <a:pt x="0" y="0"/>
                  </a:lnTo>
                  <a:close/>
                </a:path>
              </a:pathLst>
            </a:cu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2" name="TextBox 21">
              <a:extLst>
                <a:ext uri="{FF2B5EF4-FFF2-40B4-BE49-F238E27FC236}">
                  <a16:creationId xmlns:a16="http://schemas.microsoft.com/office/drawing/2014/main" id="{3BBBC19A-ECF5-6B28-CC3C-DFDC9B2BD57E}"/>
                </a:ext>
              </a:extLst>
            </p:cNvPr>
            <p:cNvSpPr txBox="1"/>
            <p:nvPr/>
          </p:nvSpPr>
          <p:spPr>
            <a:xfrm>
              <a:off x="3533223" y="3680376"/>
              <a:ext cx="1484221" cy="1131079"/>
            </a:xfrm>
            <a:prstGeom prst="rect">
              <a:avLst/>
            </a:prstGeom>
            <a:noFill/>
          </p:spPr>
          <p:txBody>
            <a:bodyPr wrap="square">
              <a:spAutoFit/>
            </a:bodyPr>
            <a:lstStyle/>
            <a:p>
              <a:r>
                <a:rPr lang="ru-RU" altLang="en-US" sz="1350" b="1" dirty="0"/>
                <a:t>Рассчитанные потери на основе экосистемного подхода</a:t>
              </a:r>
            </a:p>
          </p:txBody>
        </p:sp>
        <p:sp>
          <p:nvSpPr>
            <p:cNvPr id="23" name="TextBox 22">
              <a:extLst>
                <a:ext uri="{FF2B5EF4-FFF2-40B4-BE49-F238E27FC236}">
                  <a16:creationId xmlns:a16="http://schemas.microsoft.com/office/drawing/2014/main" id="{42C838C5-128A-214E-4C6F-08EC9D45D6A4}"/>
                </a:ext>
              </a:extLst>
            </p:cNvPr>
            <p:cNvSpPr txBox="1"/>
            <p:nvPr/>
          </p:nvSpPr>
          <p:spPr>
            <a:xfrm>
              <a:off x="6899951" y="3623411"/>
              <a:ext cx="1484221" cy="1131079"/>
            </a:xfrm>
            <a:prstGeom prst="rect">
              <a:avLst/>
            </a:prstGeom>
            <a:noFill/>
          </p:spPr>
          <p:txBody>
            <a:bodyPr wrap="square">
              <a:spAutoFit/>
            </a:bodyPr>
            <a:lstStyle/>
            <a:p>
              <a:pPr algn="r"/>
              <a:r>
                <a:rPr lang="ru-RU" altLang="en-US" sz="1350" b="1" dirty="0"/>
                <a:t>Наблюдаемое</a:t>
              </a:r>
            </a:p>
            <a:p>
              <a:pPr algn="r"/>
              <a:r>
                <a:rPr lang="ru-RU" altLang="en-US" sz="1350" b="1" dirty="0"/>
                <a:t>состояние экосистем по данным мониторинга</a:t>
              </a:r>
            </a:p>
          </p:txBody>
        </p:sp>
        <p:sp>
          <p:nvSpPr>
            <p:cNvPr id="24" name="TextBox 23">
              <a:extLst>
                <a:ext uri="{FF2B5EF4-FFF2-40B4-BE49-F238E27FC236}">
                  <a16:creationId xmlns:a16="http://schemas.microsoft.com/office/drawing/2014/main" id="{0A7F5C75-96E3-31CB-AB6F-57B792CEF226}"/>
                </a:ext>
              </a:extLst>
            </p:cNvPr>
            <p:cNvSpPr txBox="1"/>
            <p:nvPr/>
          </p:nvSpPr>
          <p:spPr>
            <a:xfrm>
              <a:off x="8663542" y="3547683"/>
              <a:ext cx="1701823" cy="2377574"/>
            </a:xfrm>
            <a:prstGeom prst="rect">
              <a:avLst/>
            </a:prstGeom>
            <a:noFill/>
          </p:spPr>
          <p:txBody>
            <a:bodyPr wrap="square">
              <a:spAutoFit/>
            </a:bodyPr>
            <a:lstStyle/>
            <a:p>
              <a:r>
                <a:rPr lang="ru-RU" altLang="ru-RU" sz="1350" b="1" dirty="0">
                  <a:solidFill>
                    <a:srgbClr val="00B0F0"/>
                  </a:solidFill>
                </a:rPr>
                <a:t>Ключевые индикаторы эффективности (</a:t>
              </a:r>
              <a:r>
                <a:rPr lang="en-US" altLang="ru-RU" sz="1350" b="1" dirty="0">
                  <a:solidFill>
                    <a:srgbClr val="00B0F0"/>
                  </a:solidFill>
                </a:rPr>
                <a:t>KPI</a:t>
              </a:r>
              <a:r>
                <a:rPr lang="ru-RU" altLang="ru-RU" sz="1350" b="1" dirty="0">
                  <a:solidFill>
                    <a:srgbClr val="00B0F0"/>
                  </a:solidFill>
                </a:rPr>
                <a:t>)</a:t>
              </a:r>
              <a:endParaRPr lang="en-US" altLang="ru-RU" sz="1350" b="1" dirty="0">
                <a:solidFill>
                  <a:srgbClr val="00B0F0"/>
                </a:solidFill>
              </a:endParaRPr>
            </a:p>
            <a:p>
              <a:r>
                <a:rPr lang="ru-RU" altLang="ru-RU" sz="1350" b="1" dirty="0"/>
                <a:t>Достижения суммарного исключения потерь </a:t>
              </a:r>
              <a:r>
                <a:rPr lang="ru-RU" altLang="ru-RU" sz="1350" b="1" dirty="0" err="1"/>
                <a:t>биоразноборазия</a:t>
              </a:r>
              <a:r>
                <a:rPr lang="ru-RU" altLang="ru-RU" sz="1350" b="1" dirty="0"/>
                <a:t> и прироста </a:t>
              </a:r>
              <a:r>
                <a:rPr lang="ru-RU" altLang="ru-RU" sz="1350" b="1" dirty="0" err="1"/>
                <a:t>биоразнобразия</a:t>
              </a:r>
              <a:endParaRPr lang="en-US" altLang="ru-RU" sz="1350" b="1" dirty="0"/>
            </a:p>
          </p:txBody>
        </p:sp>
        <p:sp>
          <p:nvSpPr>
            <p:cNvPr id="25" name="TextBox 24">
              <a:extLst>
                <a:ext uri="{FF2B5EF4-FFF2-40B4-BE49-F238E27FC236}">
                  <a16:creationId xmlns:a16="http://schemas.microsoft.com/office/drawing/2014/main" id="{A374C3FD-8DC5-630B-43EB-9E87D2BCE6D3}"/>
                </a:ext>
              </a:extLst>
            </p:cNvPr>
            <p:cNvSpPr txBox="1"/>
            <p:nvPr/>
          </p:nvSpPr>
          <p:spPr>
            <a:xfrm>
              <a:off x="1826636" y="3604790"/>
              <a:ext cx="1468625" cy="2169825"/>
            </a:xfrm>
            <a:prstGeom prst="rect">
              <a:avLst/>
            </a:prstGeom>
            <a:noFill/>
          </p:spPr>
          <p:txBody>
            <a:bodyPr wrap="square">
              <a:spAutoFit/>
            </a:bodyPr>
            <a:lstStyle/>
            <a:p>
              <a:r>
                <a:rPr lang="ru-RU" altLang="ru-RU" sz="1350" b="1" dirty="0">
                  <a:solidFill>
                    <a:srgbClr val="00B0F0"/>
                  </a:solidFill>
                </a:rPr>
                <a:t>Потребности в компенсации воздействия</a:t>
              </a:r>
              <a:endParaRPr lang="en-US" altLang="ru-RU" sz="1350" b="1" dirty="0">
                <a:solidFill>
                  <a:srgbClr val="00B0F0"/>
                </a:solidFill>
              </a:endParaRPr>
            </a:p>
            <a:p>
              <a:r>
                <a:rPr lang="ru-RU" altLang="ru-RU" sz="1350" dirty="0"/>
                <a:t>Региональные потребности в компенсации</a:t>
              </a:r>
            </a:p>
            <a:p>
              <a:r>
                <a:rPr lang="ru-RU" altLang="ru-RU" sz="1350" dirty="0"/>
                <a:t>Региональные / национальные природоохранные цели</a:t>
              </a:r>
            </a:p>
          </p:txBody>
        </p:sp>
        <p:sp>
          <p:nvSpPr>
            <p:cNvPr id="26" name="Стрелка вниз 25">
              <a:extLst>
                <a:ext uri="{FF2B5EF4-FFF2-40B4-BE49-F238E27FC236}">
                  <a16:creationId xmlns:a16="http://schemas.microsoft.com/office/drawing/2014/main" id="{73D177E8-3688-BBD9-B968-866D3E10C755}"/>
                </a:ext>
              </a:extLst>
            </p:cNvPr>
            <p:cNvSpPr/>
            <p:nvPr/>
          </p:nvSpPr>
          <p:spPr>
            <a:xfrm rot="16200000">
              <a:off x="3677639" y="5474806"/>
              <a:ext cx="301044" cy="708821"/>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27" name="Стрелка вниз 25">
              <a:extLst>
                <a:ext uri="{FF2B5EF4-FFF2-40B4-BE49-F238E27FC236}">
                  <a16:creationId xmlns:a16="http://schemas.microsoft.com/office/drawing/2014/main" id="{89A72FA7-2C0A-BA85-DB9C-3346FBB45B1F}"/>
                </a:ext>
              </a:extLst>
            </p:cNvPr>
            <p:cNvSpPr/>
            <p:nvPr/>
          </p:nvSpPr>
          <p:spPr>
            <a:xfrm rot="16200000">
              <a:off x="8001616" y="5449955"/>
              <a:ext cx="301044" cy="708821"/>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28" name="Текстовое поле 5">
              <a:extLst>
                <a:ext uri="{FF2B5EF4-FFF2-40B4-BE49-F238E27FC236}">
                  <a16:creationId xmlns:a16="http://schemas.microsoft.com/office/drawing/2014/main" id="{E22E9C05-4D27-922F-89A1-4104C68714E2}"/>
                </a:ext>
              </a:extLst>
            </p:cNvPr>
            <p:cNvSpPr txBox="1"/>
            <p:nvPr/>
          </p:nvSpPr>
          <p:spPr>
            <a:xfrm>
              <a:off x="4816437" y="5231072"/>
              <a:ext cx="2367585" cy="715581"/>
            </a:xfrm>
            <a:prstGeom prst="rect">
              <a:avLst/>
            </a:prstGeom>
            <a:noFill/>
          </p:spPr>
          <p:txBody>
            <a:bodyPr wrap="square" rtlCol="0" anchor="t">
              <a:spAutoFit/>
            </a:bodyPr>
            <a:lstStyle/>
            <a:p>
              <a:r>
                <a:rPr lang="ru-RU" altLang="en-US" sz="1350" b="1" dirty="0"/>
                <a:t>Эффективность мер по </a:t>
              </a:r>
            </a:p>
            <a:p>
              <a:r>
                <a:rPr lang="ru-RU" altLang="en-US" sz="1350" b="1" dirty="0"/>
                <a:t>сохранению </a:t>
              </a:r>
              <a:r>
                <a:rPr lang="ru-RU" altLang="en-US" sz="1350" b="1" dirty="0" err="1"/>
                <a:t>биоразнобразия</a:t>
              </a:r>
              <a:endParaRPr lang="en-US" altLang="en-US" sz="1350" b="1" dirty="0"/>
            </a:p>
          </p:txBody>
        </p:sp>
      </p:grpSp>
    </p:spTree>
    <p:extLst>
      <p:ext uri="{BB962C8B-B14F-4D97-AF65-F5344CB8AC3E}">
        <p14:creationId xmlns:p14="http://schemas.microsoft.com/office/powerpoint/2010/main" val="77262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2D52C3-DC3A-848D-A792-4360EA182A7F}"/>
              </a:ext>
            </a:extLst>
          </p:cNvPr>
          <p:cNvSpPr txBox="1"/>
          <p:nvPr/>
        </p:nvSpPr>
        <p:spPr>
          <a:xfrm>
            <a:off x="128079" y="159889"/>
            <a:ext cx="6849770" cy="3785652"/>
          </a:xfrm>
          <a:prstGeom prst="rect">
            <a:avLst/>
          </a:prstGeom>
          <a:solidFill>
            <a:schemeClr val="bg1">
              <a:lumMod val="95000"/>
            </a:schemeClr>
          </a:solidFill>
          <a:ln>
            <a:solidFill>
              <a:schemeClr val="bg1">
                <a:lumMod val="65000"/>
              </a:schemeClr>
            </a:solidFill>
          </a:ln>
        </p:spPr>
        <p:txBody>
          <a:bodyPr wrap="square">
            <a:spAutoFit/>
          </a:bodyPr>
          <a:lstStyle/>
          <a:p>
            <a:r>
              <a:rPr lang="ru-RU" sz="2400" b="1" dirty="0">
                <a:solidFill>
                  <a:srgbClr val="0B512B"/>
                </a:solidFill>
                <a:latin typeface="Calibri" panose="020F0502020204030204" pitchFamily="34" charset="0"/>
                <a:cs typeface="Calibri" panose="020F0502020204030204" pitchFamily="34" charset="0"/>
              </a:rPr>
              <a:t>Что можно рассматривать под индикаторными объектами биоразнообразия?</a:t>
            </a:r>
          </a:p>
          <a:p>
            <a:r>
              <a:rPr lang="ru-RU" sz="2400" dirty="0">
                <a:latin typeface="Calibri" panose="020F0502020204030204" pitchFamily="34" charset="0"/>
                <a:cs typeface="Calibri" panose="020F0502020204030204" pitchFamily="34" charset="0"/>
              </a:rPr>
              <a:t>Виды / сообщества</a:t>
            </a:r>
            <a:r>
              <a:rPr lang="en-US" sz="2400" dirty="0">
                <a:latin typeface="Calibri" panose="020F0502020204030204" pitchFamily="34" charset="0"/>
                <a:cs typeface="Calibri" panose="020F0502020204030204" pitchFamily="34" charset="0"/>
              </a:rPr>
              <a:t>:</a:t>
            </a:r>
          </a:p>
          <a:p>
            <a:pPr marL="457200" indent="-457200">
              <a:buFontTx/>
              <a:buChar char="-"/>
            </a:pPr>
            <a:r>
              <a:rPr lang="ru-RU" sz="2400" dirty="0">
                <a:latin typeface="Calibri" panose="020F0502020204030204" pitchFamily="34" charset="0"/>
                <a:cs typeface="Calibri" panose="020F0502020204030204" pitchFamily="34" charset="0"/>
              </a:rPr>
              <a:t>особо чувствительные к воздействиям,</a:t>
            </a:r>
          </a:p>
          <a:p>
            <a:pPr marL="457200" indent="-457200">
              <a:buFontTx/>
              <a:buChar char="-"/>
            </a:pPr>
            <a:r>
              <a:rPr lang="en-US" sz="2400" dirty="0">
                <a:latin typeface="Calibri" panose="020F0502020204030204" pitchFamily="34" charset="0"/>
                <a:cs typeface="Calibri" panose="020F0502020204030204" pitchFamily="34" charset="0"/>
              </a:rPr>
              <a:t>“</a:t>
            </a:r>
            <a:r>
              <a:rPr lang="ru-RU" sz="2400" dirty="0">
                <a:latin typeface="Calibri" panose="020F0502020204030204" pitchFamily="34" charset="0"/>
                <a:cs typeface="Calibri" panose="020F0502020204030204" pitchFamily="34" charset="0"/>
              </a:rPr>
              <a:t>ключевые виды</a:t>
            </a:r>
            <a:r>
              <a:rPr lang="en-US" sz="2400" dirty="0">
                <a:latin typeface="Calibri" panose="020F0502020204030204" pitchFamily="34" charset="0"/>
                <a:cs typeface="Calibri" panose="020F0502020204030204" pitchFamily="34" charset="0"/>
              </a:rPr>
              <a:t>”,</a:t>
            </a:r>
            <a:endParaRPr lang="ru-RU" sz="2400" dirty="0">
              <a:latin typeface="Calibri" panose="020F0502020204030204" pitchFamily="34" charset="0"/>
              <a:cs typeface="Calibri" panose="020F0502020204030204" pitchFamily="34" charset="0"/>
            </a:endParaRPr>
          </a:p>
          <a:p>
            <a:pPr marL="457200" indent="-457200">
              <a:buFontTx/>
              <a:buChar char="-"/>
            </a:pPr>
            <a:r>
              <a:rPr lang="ru-RU" sz="2400" dirty="0">
                <a:latin typeface="Calibri" panose="020F0502020204030204" pitchFamily="34" charset="0"/>
                <a:cs typeface="Calibri" panose="020F0502020204030204" pitchFamily="34" charset="0"/>
              </a:rPr>
              <a:t>индицирующие устойчивость экосистемы, различные динамические состояния экосистемы,</a:t>
            </a:r>
          </a:p>
          <a:p>
            <a:pPr marL="457200" indent="-457200">
              <a:buFontTx/>
              <a:buChar char="-"/>
            </a:pPr>
            <a:r>
              <a:rPr lang="ru-RU" sz="2400" dirty="0">
                <a:latin typeface="Calibri" panose="020F0502020204030204" pitchFamily="34" charset="0"/>
                <a:cs typeface="Calibri" panose="020F0502020204030204" pitchFamily="34" charset="0"/>
              </a:rPr>
              <a:t>имеющие </a:t>
            </a:r>
            <a:r>
              <a:rPr lang="ru-RU" sz="2400" dirty="0" err="1">
                <a:latin typeface="Calibri" panose="020F0502020204030204" pitchFamily="34" charset="0"/>
                <a:cs typeface="Calibri" panose="020F0502020204030204" pitchFamily="34" charset="0"/>
              </a:rPr>
              <a:t>природоохраный</a:t>
            </a:r>
            <a:r>
              <a:rPr lang="ru-RU" sz="2400" dirty="0">
                <a:latin typeface="Calibri" panose="020F0502020204030204" pitchFamily="34" charset="0"/>
                <a:cs typeface="Calibri" panose="020F0502020204030204" pitchFamily="34" charset="0"/>
              </a:rPr>
              <a:t> статус,</a:t>
            </a:r>
          </a:p>
          <a:p>
            <a:pPr marL="457200" indent="-457200">
              <a:buFontTx/>
              <a:buChar char="-"/>
            </a:pPr>
            <a:r>
              <a:rPr lang="ru-RU" sz="2400" dirty="0">
                <a:latin typeface="Calibri" panose="020F0502020204030204" pitchFamily="34" charset="0"/>
                <a:cs typeface="Calibri" panose="020F0502020204030204" pitchFamily="34" charset="0"/>
              </a:rPr>
              <a:t>имеющие потенциал экосистемных услуг.</a:t>
            </a:r>
            <a:endParaRPr lang="ru-RU" sz="2400" dirty="0"/>
          </a:p>
        </p:txBody>
      </p:sp>
      <p:pic>
        <p:nvPicPr>
          <p:cNvPr id="5" name="Picture" descr="Fig. ++. Ordination of species in canonical correspondent axes.">
            <a:extLst>
              <a:ext uri="{FF2B5EF4-FFF2-40B4-BE49-F238E27FC236}">
                <a16:creationId xmlns:a16="http://schemas.microsoft.com/office/drawing/2014/main" id="{9871222D-8EBC-7D83-5FF9-1A6FECF8675A}"/>
              </a:ext>
            </a:extLst>
          </p:cNvPr>
          <p:cNvPicPr>
            <a:picLocks noChangeAspect="1" noChangeArrowheads="1"/>
          </p:cNvPicPr>
          <p:nvPr/>
        </p:nvPicPr>
        <p:blipFill>
          <a:blip r:embed="rId2"/>
          <a:stretch>
            <a:fillRect/>
          </a:stretch>
        </p:blipFill>
        <p:spPr>
          <a:xfrm>
            <a:off x="5140960" y="4004260"/>
            <a:ext cx="3424080" cy="2853740"/>
          </a:xfrm>
          <a:prstGeom prst="rect">
            <a:avLst/>
          </a:prstGeom>
          <a:noFill/>
          <a:ln w="9525">
            <a:noFill/>
          </a:ln>
        </p:spPr>
      </p:pic>
      <p:pic>
        <p:nvPicPr>
          <p:cNvPr id="6" name="Picture" descr="Fig. ++. Stations where potential indicators of community disturbance were found. The size of the dots and the intensity of the fill are proportional to the number of species at the station. Stations with zero species abundance values are not shown.">
            <a:extLst>
              <a:ext uri="{FF2B5EF4-FFF2-40B4-BE49-F238E27FC236}">
                <a16:creationId xmlns:a16="http://schemas.microsoft.com/office/drawing/2014/main" id="{85EE9280-ACAB-D390-933A-926682DA1F31}"/>
              </a:ext>
            </a:extLst>
          </p:cNvPr>
          <p:cNvPicPr>
            <a:picLocks noChangeAspect="1" noChangeArrowheads="1"/>
          </p:cNvPicPr>
          <p:nvPr/>
        </p:nvPicPr>
        <p:blipFill>
          <a:blip r:embed="rId3"/>
          <a:stretch>
            <a:fillRect/>
          </a:stretch>
        </p:blipFill>
        <p:spPr>
          <a:xfrm>
            <a:off x="8371680" y="3667759"/>
            <a:ext cx="3820320" cy="3183403"/>
          </a:xfrm>
          <a:prstGeom prst="rect">
            <a:avLst/>
          </a:prstGeom>
          <a:noFill/>
          <a:ln w="9525">
            <a:noFill/>
          </a:ln>
        </p:spPr>
      </p:pic>
      <p:sp>
        <p:nvSpPr>
          <p:cNvPr id="7" name="TextBox 6">
            <a:extLst>
              <a:ext uri="{FF2B5EF4-FFF2-40B4-BE49-F238E27FC236}">
                <a16:creationId xmlns:a16="http://schemas.microsoft.com/office/drawing/2014/main" id="{C06A64E3-9D2B-F8C8-BF77-F35576F3D732}"/>
              </a:ext>
            </a:extLst>
          </p:cNvPr>
          <p:cNvSpPr txBox="1"/>
          <p:nvPr/>
        </p:nvSpPr>
        <p:spPr>
          <a:xfrm>
            <a:off x="273564" y="4830965"/>
            <a:ext cx="4694776" cy="1200329"/>
          </a:xfrm>
          <a:prstGeom prst="rect">
            <a:avLst/>
          </a:prstGeom>
          <a:solidFill>
            <a:schemeClr val="bg1">
              <a:lumMod val="95000"/>
            </a:schemeClr>
          </a:solidFill>
          <a:ln>
            <a:solidFill>
              <a:schemeClr val="bg1">
                <a:lumMod val="65000"/>
              </a:schemeClr>
            </a:solidFill>
          </a:ln>
        </p:spPr>
        <p:txBody>
          <a:bodyPr wrap="square">
            <a:spAutoFit/>
          </a:bodyPr>
          <a:lstStyle/>
          <a:p>
            <a:r>
              <a:rPr lang="ru-RU" dirty="0"/>
              <a:t>Пример параметра - доля видов, особо чувствительных к воздействиям (по результатам обработки данных экспедиционных исследований )</a:t>
            </a:r>
          </a:p>
        </p:txBody>
      </p:sp>
      <p:sp>
        <p:nvSpPr>
          <p:cNvPr id="8" name="TextBox 7">
            <a:extLst>
              <a:ext uri="{FF2B5EF4-FFF2-40B4-BE49-F238E27FC236}">
                <a16:creationId xmlns:a16="http://schemas.microsoft.com/office/drawing/2014/main" id="{BD4F212C-AF53-545B-0F3C-EA0F5EF221A8}"/>
              </a:ext>
            </a:extLst>
          </p:cNvPr>
          <p:cNvSpPr txBox="1"/>
          <p:nvPr/>
        </p:nvSpPr>
        <p:spPr>
          <a:xfrm>
            <a:off x="7069011" y="3116648"/>
            <a:ext cx="3088696" cy="646331"/>
          </a:xfrm>
          <a:prstGeom prst="rect">
            <a:avLst/>
          </a:prstGeom>
          <a:noFill/>
        </p:spPr>
        <p:txBody>
          <a:bodyPr wrap="square">
            <a:spAutoFit/>
          </a:bodyPr>
          <a:lstStyle/>
          <a:p>
            <a:r>
              <a:rPr lang="ru-RU" sz="900" dirty="0">
                <a:solidFill>
                  <a:schemeClr val="accent1">
                    <a:lumMod val="75000"/>
                  </a:schemeClr>
                </a:solidFill>
              </a:rPr>
              <a:t>По </a:t>
            </a:r>
            <a:r>
              <a:rPr lang="en-US" sz="900" dirty="0">
                <a:solidFill>
                  <a:schemeClr val="accent1">
                    <a:lumMod val="75000"/>
                  </a:schemeClr>
                </a:solidFill>
              </a:rPr>
              <a:t>Christensen</a:t>
            </a:r>
            <a:r>
              <a:rPr lang="ru-RU" sz="900" dirty="0">
                <a:solidFill>
                  <a:schemeClr val="accent1">
                    <a:lumMod val="75000"/>
                  </a:schemeClr>
                </a:solidFill>
              </a:rPr>
              <a:t> </a:t>
            </a:r>
            <a:r>
              <a:rPr lang="en-US" sz="900" dirty="0">
                <a:solidFill>
                  <a:schemeClr val="accent1">
                    <a:lumMod val="75000"/>
                  </a:schemeClr>
                </a:solidFill>
              </a:rPr>
              <a:t>et al. 2013. The Arctic Terrestrial Biodiversity Monitoring Plan. CAFF Monitoring Series Report Nr. 7. CAFF International Secretariat. </a:t>
            </a:r>
            <a:r>
              <a:rPr lang="en-US" sz="900" dirty="0" err="1">
                <a:solidFill>
                  <a:schemeClr val="accent1">
                    <a:lumMod val="75000"/>
                  </a:schemeClr>
                </a:solidFill>
              </a:rPr>
              <a:t>Akureyri</a:t>
            </a:r>
            <a:r>
              <a:rPr lang="en-US" sz="900" dirty="0">
                <a:solidFill>
                  <a:schemeClr val="accent1">
                    <a:lumMod val="75000"/>
                  </a:schemeClr>
                </a:solidFill>
              </a:rPr>
              <a:t>, Iceland. ISBN 978-9935-431-26-4</a:t>
            </a:r>
            <a:endParaRPr lang="ru-RU" sz="900" dirty="0">
              <a:solidFill>
                <a:schemeClr val="accent1">
                  <a:lumMod val="75000"/>
                </a:schemeClr>
              </a:solidFill>
            </a:endParaRPr>
          </a:p>
        </p:txBody>
      </p:sp>
      <p:sp>
        <p:nvSpPr>
          <p:cNvPr id="10" name="TextBox 9">
            <a:extLst>
              <a:ext uri="{FF2B5EF4-FFF2-40B4-BE49-F238E27FC236}">
                <a16:creationId xmlns:a16="http://schemas.microsoft.com/office/drawing/2014/main" id="{B51BED52-6693-0AEC-784E-7E165F3B2F64}"/>
              </a:ext>
            </a:extLst>
          </p:cNvPr>
          <p:cNvSpPr txBox="1"/>
          <p:nvPr/>
        </p:nvSpPr>
        <p:spPr>
          <a:xfrm>
            <a:off x="7108289" y="1373466"/>
            <a:ext cx="1341119" cy="830997"/>
          </a:xfrm>
          <a:prstGeom prst="rect">
            <a:avLst/>
          </a:prstGeom>
          <a:noFill/>
        </p:spPr>
        <p:txBody>
          <a:bodyPr wrap="square" rtlCol="0">
            <a:spAutoFit/>
          </a:bodyPr>
          <a:lstStyle/>
          <a:p>
            <a:r>
              <a:rPr lang="ru-RU" sz="1600" b="1" dirty="0">
                <a:solidFill>
                  <a:srgbClr val="0B512B"/>
                </a:solidFill>
                <a:latin typeface="Calibri" panose="020F0502020204030204" pitchFamily="34" charset="0"/>
                <a:cs typeface="Calibri" panose="020F0502020204030204" pitchFamily="34" charset="0"/>
              </a:rPr>
              <a:t>Наземные хищники</a:t>
            </a:r>
          </a:p>
          <a:p>
            <a:r>
              <a:rPr lang="ru-RU" sz="1600" b="1" dirty="0">
                <a:solidFill>
                  <a:srgbClr val="0B512B"/>
                </a:solidFill>
                <a:latin typeface="Calibri" panose="020F0502020204030204" pitchFamily="34" charset="0"/>
                <a:cs typeface="Calibri" panose="020F0502020204030204" pitchFamily="34" charset="0"/>
              </a:rPr>
              <a:t>(песец)</a:t>
            </a:r>
          </a:p>
        </p:txBody>
      </p:sp>
      <p:sp>
        <p:nvSpPr>
          <p:cNvPr id="11" name="TextBox 10">
            <a:extLst>
              <a:ext uri="{FF2B5EF4-FFF2-40B4-BE49-F238E27FC236}">
                <a16:creationId xmlns:a16="http://schemas.microsoft.com/office/drawing/2014/main" id="{D2B8ECF7-3CBB-AEAF-0E72-BC6C46A92B0B}"/>
              </a:ext>
            </a:extLst>
          </p:cNvPr>
          <p:cNvSpPr txBox="1"/>
          <p:nvPr/>
        </p:nvSpPr>
        <p:spPr>
          <a:xfrm>
            <a:off x="8662769" y="81499"/>
            <a:ext cx="1341119" cy="307777"/>
          </a:xfrm>
          <a:prstGeom prst="rect">
            <a:avLst/>
          </a:prstGeom>
          <a:noFill/>
        </p:spPr>
        <p:txBody>
          <a:bodyPr wrap="square" rtlCol="0">
            <a:spAutoFit/>
          </a:bodyPr>
          <a:lstStyle/>
          <a:p>
            <a:r>
              <a:rPr lang="ru-RU" sz="1400" b="1" dirty="0">
                <a:solidFill>
                  <a:srgbClr val="0B512B"/>
                </a:solidFill>
                <a:latin typeface="Calibri" panose="020F0502020204030204" pitchFamily="34" charset="0"/>
                <a:cs typeface="Calibri" panose="020F0502020204030204" pitchFamily="34" charset="0"/>
              </a:rPr>
              <a:t>Параметры</a:t>
            </a:r>
          </a:p>
        </p:txBody>
      </p:sp>
      <p:sp>
        <p:nvSpPr>
          <p:cNvPr id="12" name="TextBox 11">
            <a:extLst>
              <a:ext uri="{FF2B5EF4-FFF2-40B4-BE49-F238E27FC236}">
                <a16:creationId xmlns:a16="http://schemas.microsoft.com/office/drawing/2014/main" id="{923935E5-9A62-A473-97D8-4630293719BB}"/>
              </a:ext>
            </a:extLst>
          </p:cNvPr>
          <p:cNvSpPr txBox="1"/>
          <p:nvPr/>
        </p:nvSpPr>
        <p:spPr>
          <a:xfrm>
            <a:off x="7050905" y="-26222"/>
            <a:ext cx="1414175" cy="523220"/>
          </a:xfrm>
          <a:prstGeom prst="rect">
            <a:avLst/>
          </a:prstGeom>
          <a:noFill/>
        </p:spPr>
        <p:txBody>
          <a:bodyPr wrap="square" rtlCol="0">
            <a:spAutoFit/>
          </a:bodyPr>
          <a:lstStyle/>
          <a:p>
            <a:r>
              <a:rPr lang="ru-RU" sz="1400" b="1" dirty="0">
                <a:solidFill>
                  <a:srgbClr val="0B512B"/>
                </a:solidFill>
                <a:latin typeface="Calibri" panose="020F0502020204030204" pitchFamily="34" charset="0"/>
                <a:cs typeface="Calibri" panose="020F0502020204030204" pitchFamily="34" charset="0"/>
              </a:rPr>
              <a:t>Индикаторные группы биоты</a:t>
            </a:r>
          </a:p>
        </p:txBody>
      </p:sp>
      <p:sp>
        <p:nvSpPr>
          <p:cNvPr id="13" name="TextBox 12">
            <a:extLst>
              <a:ext uri="{FF2B5EF4-FFF2-40B4-BE49-F238E27FC236}">
                <a16:creationId xmlns:a16="http://schemas.microsoft.com/office/drawing/2014/main" id="{67100663-1A71-45F5-E214-039FEB25E0EC}"/>
              </a:ext>
            </a:extLst>
          </p:cNvPr>
          <p:cNvSpPr txBox="1"/>
          <p:nvPr/>
        </p:nvSpPr>
        <p:spPr>
          <a:xfrm>
            <a:off x="10584839" y="87578"/>
            <a:ext cx="1659921" cy="307777"/>
          </a:xfrm>
          <a:prstGeom prst="rect">
            <a:avLst/>
          </a:prstGeom>
          <a:noFill/>
        </p:spPr>
        <p:txBody>
          <a:bodyPr wrap="square" rtlCol="0">
            <a:spAutoFit/>
          </a:bodyPr>
          <a:lstStyle/>
          <a:p>
            <a:r>
              <a:rPr lang="ru-RU" sz="1400" b="1" dirty="0">
                <a:solidFill>
                  <a:srgbClr val="0B512B"/>
                </a:solidFill>
                <a:latin typeface="Calibri" panose="020F0502020204030204" pitchFamily="34" charset="0"/>
                <a:cs typeface="Calibri" panose="020F0502020204030204" pitchFamily="34" charset="0"/>
              </a:rPr>
              <a:t>Переменные</a:t>
            </a:r>
          </a:p>
        </p:txBody>
      </p:sp>
      <p:sp>
        <p:nvSpPr>
          <p:cNvPr id="15" name="TextBox 14">
            <a:extLst>
              <a:ext uri="{FF2B5EF4-FFF2-40B4-BE49-F238E27FC236}">
                <a16:creationId xmlns:a16="http://schemas.microsoft.com/office/drawing/2014/main" id="{AE000AEB-50AD-EA3F-CBB1-7B82352DBD28}"/>
              </a:ext>
            </a:extLst>
          </p:cNvPr>
          <p:cNvSpPr txBox="1"/>
          <p:nvPr/>
        </p:nvSpPr>
        <p:spPr>
          <a:xfrm>
            <a:off x="8631198" y="417366"/>
            <a:ext cx="1685260" cy="2677656"/>
          </a:xfrm>
          <a:prstGeom prst="rect">
            <a:avLst/>
          </a:prstGeom>
          <a:noFill/>
        </p:spPr>
        <p:txBody>
          <a:bodyPr wrap="square" rtlCol="0">
            <a:spAutoFit/>
          </a:bodyPr>
          <a:lstStyle/>
          <a:p>
            <a:r>
              <a:rPr lang="ru-RU" sz="1400" dirty="0">
                <a:latin typeface="Calibri" panose="020F0502020204030204" pitchFamily="34" charset="0"/>
                <a:cs typeface="Calibri" panose="020F0502020204030204" pitchFamily="34" charset="0"/>
              </a:rPr>
              <a:t>Обилие</a:t>
            </a:r>
          </a:p>
          <a:p>
            <a:endParaRPr lang="ru-RU" sz="1400" dirty="0">
              <a:latin typeface="Calibri" panose="020F0502020204030204" pitchFamily="34" charset="0"/>
              <a:cs typeface="Calibri" panose="020F0502020204030204" pitchFamily="34" charset="0"/>
            </a:endParaRPr>
          </a:p>
          <a:p>
            <a:endParaRPr lang="ru-RU" sz="1400" dirty="0">
              <a:latin typeface="Calibri" panose="020F0502020204030204" pitchFamily="34" charset="0"/>
              <a:cs typeface="Calibri" panose="020F0502020204030204" pitchFamily="34" charset="0"/>
            </a:endParaRPr>
          </a:p>
          <a:p>
            <a:r>
              <a:rPr lang="ru-RU" sz="1400" dirty="0">
                <a:latin typeface="Calibri" panose="020F0502020204030204" pitchFamily="34" charset="0"/>
                <a:cs typeface="Calibri" panose="020F0502020204030204" pitchFamily="34" charset="0"/>
              </a:rPr>
              <a:t>Пространственная</a:t>
            </a:r>
          </a:p>
          <a:p>
            <a:r>
              <a:rPr lang="ru-RU" sz="1400" dirty="0">
                <a:latin typeface="Calibri" panose="020F0502020204030204" pitchFamily="34" charset="0"/>
                <a:cs typeface="Calibri" panose="020F0502020204030204" pitchFamily="34" charset="0"/>
              </a:rPr>
              <a:t>структура популяции</a:t>
            </a:r>
          </a:p>
          <a:p>
            <a:endParaRPr lang="ru-RU" sz="1400" dirty="0">
              <a:latin typeface="Calibri" panose="020F0502020204030204" pitchFamily="34" charset="0"/>
              <a:cs typeface="Calibri" panose="020F0502020204030204" pitchFamily="34" charset="0"/>
            </a:endParaRPr>
          </a:p>
          <a:p>
            <a:endParaRPr lang="ru-RU" sz="1400" dirty="0">
              <a:latin typeface="Calibri" panose="020F0502020204030204" pitchFamily="34" charset="0"/>
              <a:cs typeface="Calibri" panose="020F0502020204030204" pitchFamily="34" charset="0"/>
            </a:endParaRPr>
          </a:p>
          <a:p>
            <a:r>
              <a:rPr lang="ru-RU" sz="1400" dirty="0">
                <a:latin typeface="Calibri" panose="020F0502020204030204" pitchFamily="34" charset="0"/>
                <a:cs typeface="Calibri" panose="020F0502020204030204" pitchFamily="34" charset="0"/>
              </a:rPr>
              <a:t>Демография</a:t>
            </a:r>
          </a:p>
          <a:p>
            <a:endParaRPr lang="ru-RU" sz="1400" dirty="0">
              <a:latin typeface="Calibri" panose="020F0502020204030204" pitchFamily="34" charset="0"/>
              <a:cs typeface="Calibri" panose="020F0502020204030204" pitchFamily="34" charset="0"/>
            </a:endParaRPr>
          </a:p>
          <a:p>
            <a:endParaRPr lang="ru-RU" sz="1400" dirty="0">
              <a:latin typeface="Calibri" panose="020F0502020204030204" pitchFamily="34" charset="0"/>
              <a:cs typeface="Calibri" panose="020F0502020204030204" pitchFamily="34" charset="0"/>
            </a:endParaRPr>
          </a:p>
          <a:p>
            <a:r>
              <a:rPr lang="ru-RU" sz="1400" dirty="0">
                <a:latin typeface="Calibri" panose="020F0502020204030204" pitchFamily="34" charset="0"/>
                <a:cs typeface="Calibri" panose="020F0502020204030204" pitchFamily="34" charset="0"/>
              </a:rPr>
              <a:t>Здоровье </a:t>
            </a:r>
          </a:p>
        </p:txBody>
      </p:sp>
      <p:sp>
        <p:nvSpPr>
          <p:cNvPr id="17" name="TextBox 16">
            <a:extLst>
              <a:ext uri="{FF2B5EF4-FFF2-40B4-BE49-F238E27FC236}">
                <a16:creationId xmlns:a16="http://schemas.microsoft.com/office/drawing/2014/main" id="{2978F51C-390A-7BC3-D1A2-80E23EB38971}"/>
              </a:ext>
            </a:extLst>
          </p:cNvPr>
          <p:cNvSpPr txBox="1"/>
          <p:nvPr/>
        </p:nvSpPr>
        <p:spPr>
          <a:xfrm>
            <a:off x="10559501" y="427187"/>
            <a:ext cx="1685259" cy="3108543"/>
          </a:xfrm>
          <a:prstGeom prst="rect">
            <a:avLst/>
          </a:prstGeom>
          <a:noFill/>
        </p:spPr>
        <p:txBody>
          <a:bodyPr wrap="square" rtlCol="0">
            <a:spAutoFit/>
          </a:bodyPr>
          <a:lstStyle/>
          <a:p>
            <a:r>
              <a:rPr lang="ru-RU" sz="1400" dirty="0">
                <a:latin typeface="Calibri" panose="020F0502020204030204" pitchFamily="34" charset="0"/>
                <a:cs typeface="Calibri" panose="020F0502020204030204" pitchFamily="34" charset="0"/>
              </a:rPr>
              <a:t>Численность</a:t>
            </a:r>
          </a:p>
          <a:p>
            <a:r>
              <a:rPr lang="ru-RU" sz="1400" dirty="0">
                <a:latin typeface="Calibri" panose="020F0502020204030204" pitchFamily="34" charset="0"/>
                <a:cs typeface="Calibri" panose="020F0502020204030204" pitchFamily="34" charset="0"/>
              </a:rPr>
              <a:t>Плотность</a:t>
            </a:r>
          </a:p>
          <a:p>
            <a:endParaRPr lang="ru-RU" sz="1400" dirty="0">
              <a:latin typeface="Calibri" panose="020F0502020204030204" pitchFamily="34" charset="0"/>
              <a:cs typeface="Calibri" panose="020F0502020204030204" pitchFamily="34" charset="0"/>
            </a:endParaRPr>
          </a:p>
          <a:p>
            <a:r>
              <a:rPr lang="ru-RU" sz="1400" dirty="0">
                <a:latin typeface="Calibri" panose="020F0502020204030204" pitchFamily="34" charset="0"/>
                <a:cs typeface="Calibri" panose="020F0502020204030204" pitchFamily="34" charset="0"/>
              </a:rPr>
              <a:t>Распределение</a:t>
            </a:r>
          </a:p>
          <a:p>
            <a:r>
              <a:rPr lang="ru-RU" sz="1400" dirty="0">
                <a:latin typeface="Calibri" panose="020F0502020204030204" pitchFamily="34" charset="0"/>
                <a:cs typeface="Calibri" panose="020F0502020204030204" pitchFamily="34" charset="0"/>
              </a:rPr>
              <a:t>нор</a:t>
            </a:r>
          </a:p>
          <a:p>
            <a:endParaRPr lang="ru-RU" sz="1400" dirty="0">
              <a:latin typeface="Calibri" panose="020F0502020204030204" pitchFamily="34" charset="0"/>
              <a:cs typeface="Calibri" panose="020F0502020204030204" pitchFamily="34" charset="0"/>
            </a:endParaRPr>
          </a:p>
          <a:p>
            <a:r>
              <a:rPr lang="ru-RU" sz="1400" dirty="0">
                <a:latin typeface="Calibri" panose="020F0502020204030204" pitchFamily="34" charset="0"/>
                <a:cs typeface="Calibri" panose="020F0502020204030204" pitchFamily="34" charset="0"/>
              </a:rPr>
              <a:t>Половая и возрастная структура популяции</a:t>
            </a:r>
          </a:p>
          <a:p>
            <a:endParaRPr lang="ru-RU" sz="1400" dirty="0">
              <a:latin typeface="Calibri" panose="020F0502020204030204" pitchFamily="34" charset="0"/>
              <a:cs typeface="Calibri" panose="020F0502020204030204" pitchFamily="34" charset="0"/>
            </a:endParaRPr>
          </a:p>
          <a:p>
            <a:r>
              <a:rPr lang="ru-RU" sz="1400" dirty="0">
                <a:latin typeface="Calibri" panose="020F0502020204030204" pitchFamily="34" charset="0"/>
                <a:cs typeface="Calibri" panose="020F0502020204030204" pitchFamily="34" charset="0"/>
              </a:rPr>
              <a:t>Болезни</a:t>
            </a:r>
          </a:p>
          <a:p>
            <a:endParaRPr lang="ru-RU" sz="1400" dirty="0">
              <a:latin typeface="Calibri" panose="020F0502020204030204" pitchFamily="34" charset="0"/>
              <a:cs typeface="Calibri" panose="020F0502020204030204" pitchFamily="34" charset="0"/>
            </a:endParaRPr>
          </a:p>
          <a:p>
            <a:r>
              <a:rPr lang="ru-RU" sz="1400" dirty="0">
                <a:latin typeface="Calibri" panose="020F0502020204030204" pitchFamily="34" charset="0"/>
                <a:cs typeface="Calibri" panose="020F0502020204030204" pitchFamily="34" charset="0"/>
              </a:rPr>
              <a:t>Упитанность </a:t>
            </a:r>
          </a:p>
        </p:txBody>
      </p:sp>
      <p:cxnSp>
        <p:nvCxnSpPr>
          <p:cNvPr id="18" name="Прямая соединительная линия 17">
            <a:extLst>
              <a:ext uri="{FF2B5EF4-FFF2-40B4-BE49-F238E27FC236}">
                <a16:creationId xmlns:a16="http://schemas.microsoft.com/office/drawing/2014/main" id="{46C57729-76FB-4572-5093-2F5DC6905F9A}"/>
              </a:ext>
            </a:extLst>
          </p:cNvPr>
          <p:cNvCxnSpPr>
            <a:cxnSpLocks/>
          </p:cNvCxnSpPr>
          <p:nvPr/>
        </p:nvCxnSpPr>
        <p:spPr>
          <a:xfrm flipH="1">
            <a:off x="7152641" y="481030"/>
            <a:ext cx="49112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E0A89A0D-5313-1471-E022-6C8F87BF6052}"/>
              </a:ext>
            </a:extLst>
          </p:cNvPr>
          <p:cNvCxnSpPr>
            <a:cxnSpLocks/>
          </p:cNvCxnSpPr>
          <p:nvPr/>
        </p:nvCxnSpPr>
        <p:spPr>
          <a:xfrm flipV="1">
            <a:off x="8128000" y="690880"/>
            <a:ext cx="467520" cy="10464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id="{4B427F39-B562-92FC-9334-92F49A5A012F}"/>
              </a:ext>
            </a:extLst>
          </p:cNvPr>
          <p:cNvCxnSpPr>
            <a:cxnSpLocks/>
          </p:cNvCxnSpPr>
          <p:nvPr/>
        </p:nvCxnSpPr>
        <p:spPr>
          <a:xfrm flipV="1">
            <a:off x="8128000" y="1388683"/>
            <a:ext cx="534769" cy="34867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id="{5259C652-DA9E-FE91-7584-0A7B784D3D5F}"/>
              </a:ext>
            </a:extLst>
          </p:cNvPr>
          <p:cNvCxnSpPr>
            <a:cxnSpLocks/>
          </p:cNvCxnSpPr>
          <p:nvPr/>
        </p:nvCxnSpPr>
        <p:spPr>
          <a:xfrm>
            <a:off x="8128000" y="1737360"/>
            <a:ext cx="467520" cy="4671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27128698-074A-C4F6-63EB-E45235ECA107}"/>
              </a:ext>
            </a:extLst>
          </p:cNvPr>
          <p:cNvCxnSpPr>
            <a:cxnSpLocks/>
          </p:cNvCxnSpPr>
          <p:nvPr/>
        </p:nvCxnSpPr>
        <p:spPr>
          <a:xfrm>
            <a:off x="8128000" y="1756194"/>
            <a:ext cx="467520" cy="10052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74E7AD60-AA87-956C-4B76-FEAE14AF02B3}"/>
              </a:ext>
            </a:extLst>
          </p:cNvPr>
          <p:cNvCxnSpPr>
            <a:cxnSpLocks/>
          </p:cNvCxnSpPr>
          <p:nvPr/>
        </p:nvCxnSpPr>
        <p:spPr>
          <a:xfrm>
            <a:off x="9390801" y="602695"/>
            <a:ext cx="11687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a:extLst>
              <a:ext uri="{FF2B5EF4-FFF2-40B4-BE49-F238E27FC236}">
                <a16:creationId xmlns:a16="http://schemas.microsoft.com/office/drawing/2014/main" id="{A6C9AA0C-38B8-715E-4209-C673B2599F19}"/>
              </a:ext>
            </a:extLst>
          </p:cNvPr>
          <p:cNvCxnSpPr>
            <a:cxnSpLocks/>
          </p:cNvCxnSpPr>
          <p:nvPr/>
        </p:nvCxnSpPr>
        <p:spPr>
          <a:xfrm>
            <a:off x="10191565" y="1214120"/>
            <a:ext cx="36793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a:extLst>
              <a:ext uri="{FF2B5EF4-FFF2-40B4-BE49-F238E27FC236}">
                <a16:creationId xmlns:a16="http://schemas.microsoft.com/office/drawing/2014/main" id="{35968533-5560-DAC3-032D-90F9A6D9C13D}"/>
              </a:ext>
            </a:extLst>
          </p:cNvPr>
          <p:cNvCxnSpPr>
            <a:cxnSpLocks/>
          </p:cNvCxnSpPr>
          <p:nvPr/>
        </p:nvCxnSpPr>
        <p:spPr>
          <a:xfrm>
            <a:off x="9790199" y="2275914"/>
            <a:ext cx="76930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a:extLst>
              <a:ext uri="{FF2B5EF4-FFF2-40B4-BE49-F238E27FC236}">
                <a16:creationId xmlns:a16="http://schemas.microsoft.com/office/drawing/2014/main" id="{A24EE706-3EA9-91FB-834A-0FB9935FA2E3}"/>
              </a:ext>
            </a:extLst>
          </p:cNvPr>
          <p:cNvCxnSpPr>
            <a:cxnSpLocks/>
          </p:cNvCxnSpPr>
          <p:nvPr/>
        </p:nvCxnSpPr>
        <p:spPr>
          <a:xfrm>
            <a:off x="9790199" y="2898830"/>
            <a:ext cx="76930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a:extLst>
              <a:ext uri="{FF2B5EF4-FFF2-40B4-BE49-F238E27FC236}">
                <a16:creationId xmlns:a16="http://schemas.microsoft.com/office/drawing/2014/main" id="{5D1A1052-EE89-048C-A9E9-7190588B3EEF}"/>
              </a:ext>
            </a:extLst>
          </p:cNvPr>
          <p:cNvCxnSpPr>
            <a:cxnSpLocks/>
          </p:cNvCxnSpPr>
          <p:nvPr/>
        </p:nvCxnSpPr>
        <p:spPr>
          <a:xfrm>
            <a:off x="9790199" y="2898830"/>
            <a:ext cx="769302" cy="45692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a:extLst>
              <a:ext uri="{FF2B5EF4-FFF2-40B4-BE49-F238E27FC236}">
                <a16:creationId xmlns:a16="http://schemas.microsoft.com/office/drawing/2014/main" id="{180ECCF1-D2EA-8D0C-36EB-76407C795FF1}"/>
              </a:ext>
            </a:extLst>
          </p:cNvPr>
          <p:cNvCxnSpPr>
            <a:cxnSpLocks/>
          </p:cNvCxnSpPr>
          <p:nvPr/>
        </p:nvCxnSpPr>
        <p:spPr>
          <a:xfrm>
            <a:off x="8564611" y="81499"/>
            <a:ext cx="0" cy="39953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a:extLst>
              <a:ext uri="{FF2B5EF4-FFF2-40B4-BE49-F238E27FC236}">
                <a16:creationId xmlns:a16="http://schemas.microsoft.com/office/drawing/2014/main" id="{696873A7-25AD-3628-933A-A114FFB12611}"/>
              </a:ext>
            </a:extLst>
          </p:cNvPr>
          <p:cNvCxnSpPr>
            <a:cxnSpLocks/>
          </p:cNvCxnSpPr>
          <p:nvPr/>
        </p:nvCxnSpPr>
        <p:spPr>
          <a:xfrm>
            <a:off x="10281840" y="81498"/>
            <a:ext cx="0" cy="39953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9" name="Стрелка: вправо 58">
            <a:extLst>
              <a:ext uri="{FF2B5EF4-FFF2-40B4-BE49-F238E27FC236}">
                <a16:creationId xmlns:a16="http://schemas.microsoft.com/office/drawing/2014/main" id="{723A4071-32FC-3D01-5336-2A07B64E7DE6}"/>
              </a:ext>
            </a:extLst>
          </p:cNvPr>
          <p:cNvSpPr/>
          <p:nvPr/>
        </p:nvSpPr>
        <p:spPr>
          <a:xfrm>
            <a:off x="1967687" y="6235490"/>
            <a:ext cx="3000653" cy="131019"/>
          </a:xfrm>
          <a:prstGeom prst="rightArrow">
            <a:avLst/>
          </a:prstGeom>
          <a:solidFill>
            <a:schemeClr val="bg1">
              <a:lumMod val="85000"/>
            </a:schemeClr>
          </a:solidFill>
          <a:ln w="6350">
            <a:solidFill>
              <a:srgbClr val="0B5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B512B"/>
              </a:solidFill>
            </a:endParaRPr>
          </a:p>
        </p:txBody>
      </p:sp>
    </p:spTree>
    <p:extLst>
      <p:ext uri="{BB962C8B-B14F-4D97-AF65-F5344CB8AC3E}">
        <p14:creationId xmlns:p14="http://schemas.microsoft.com/office/powerpoint/2010/main" val="2023522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6ADCB7C-62F5-432C-8003-F699371B27A3}"/>
              </a:ext>
            </a:extLst>
          </p:cNvPr>
          <p:cNvPicPr>
            <a:picLocks noChangeAspect="1"/>
          </p:cNvPicPr>
          <p:nvPr/>
        </p:nvPicPr>
        <p:blipFill>
          <a:blip r:embed="rId2"/>
          <a:stretch>
            <a:fillRect/>
          </a:stretch>
        </p:blipFill>
        <p:spPr>
          <a:xfrm>
            <a:off x="3768394" y="887765"/>
            <a:ext cx="5052305" cy="5700247"/>
          </a:xfrm>
          <a:prstGeom prst="rect">
            <a:avLst/>
          </a:prstGeom>
        </p:spPr>
      </p:pic>
      <p:sp>
        <p:nvSpPr>
          <p:cNvPr id="7" name="TextBox 6">
            <a:extLst>
              <a:ext uri="{FF2B5EF4-FFF2-40B4-BE49-F238E27FC236}">
                <a16:creationId xmlns:a16="http://schemas.microsoft.com/office/drawing/2014/main" id="{BD405E7C-5001-461B-8C2E-0343E341DB3F}"/>
              </a:ext>
            </a:extLst>
          </p:cNvPr>
          <p:cNvSpPr txBox="1"/>
          <p:nvPr/>
        </p:nvSpPr>
        <p:spPr>
          <a:xfrm>
            <a:off x="8643147" y="763407"/>
            <a:ext cx="3480816" cy="646331"/>
          </a:xfrm>
          <a:prstGeom prst="rect">
            <a:avLst/>
          </a:prstGeom>
          <a:noFill/>
        </p:spPr>
        <p:txBody>
          <a:bodyPr wrap="square">
            <a:spAutoFit/>
          </a:bodyPr>
          <a:lstStyle/>
          <a:p>
            <a:r>
              <a:rPr lang="en-US" dirty="0"/>
              <a:t>Choice of metrics for species</a:t>
            </a:r>
            <a:endParaRPr lang="ru-RU" dirty="0"/>
          </a:p>
          <a:p>
            <a:r>
              <a:rPr lang="ru-RU" dirty="0">
                <a:solidFill>
                  <a:schemeClr val="accent1">
                    <a:lumMod val="75000"/>
                  </a:schemeClr>
                </a:solidFill>
              </a:rPr>
              <a:t>Метрики для видов</a:t>
            </a:r>
          </a:p>
        </p:txBody>
      </p:sp>
      <p:sp>
        <p:nvSpPr>
          <p:cNvPr id="9" name="TextBox 8">
            <a:extLst>
              <a:ext uri="{FF2B5EF4-FFF2-40B4-BE49-F238E27FC236}">
                <a16:creationId xmlns:a16="http://schemas.microsoft.com/office/drawing/2014/main" id="{C12D4344-CAA8-4DC3-A0F6-2165DD67F76B}"/>
              </a:ext>
            </a:extLst>
          </p:cNvPr>
          <p:cNvSpPr txBox="1"/>
          <p:nvPr/>
        </p:nvSpPr>
        <p:spPr>
          <a:xfrm>
            <a:off x="8643147" y="2075307"/>
            <a:ext cx="3480816" cy="923330"/>
          </a:xfrm>
          <a:prstGeom prst="rect">
            <a:avLst/>
          </a:prstGeom>
          <a:noFill/>
        </p:spPr>
        <p:txBody>
          <a:bodyPr wrap="square">
            <a:spAutoFit/>
          </a:bodyPr>
          <a:lstStyle/>
          <a:p>
            <a:r>
              <a:rPr lang="en-US" dirty="0"/>
              <a:t>Leading and lagging indicators</a:t>
            </a:r>
            <a:endParaRPr lang="ru-RU" dirty="0"/>
          </a:p>
          <a:p>
            <a:r>
              <a:rPr lang="ru-RU" dirty="0">
                <a:solidFill>
                  <a:schemeClr val="accent1">
                    <a:lumMod val="75000"/>
                  </a:schemeClr>
                </a:solidFill>
              </a:rPr>
              <a:t>Индикаторы временных</a:t>
            </a:r>
          </a:p>
          <a:p>
            <a:r>
              <a:rPr lang="ru-RU" dirty="0">
                <a:solidFill>
                  <a:schemeClr val="accent1">
                    <a:lumMod val="75000"/>
                  </a:schemeClr>
                </a:solidFill>
              </a:rPr>
              <a:t>изменений</a:t>
            </a:r>
            <a:endParaRPr lang="ru-RU" dirty="0"/>
          </a:p>
        </p:txBody>
      </p:sp>
      <p:sp>
        <p:nvSpPr>
          <p:cNvPr id="11" name="TextBox 10">
            <a:extLst>
              <a:ext uri="{FF2B5EF4-FFF2-40B4-BE49-F238E27FC236}">
                <a16:creationId xmlns:a16="http://schemas.microsoft.com/office/drawing/2014/main" id="{229EF3B2-D08F-4931-8C6C-DC0B54ADAC9F}"/>
              </a:ext>
            </a:extLst>
          </p:cNvPr>
          <p:cNvSpPr txBox="1"/>
          <p:nvPr/>
        </p:nvSpPr>
        <p:spPr>
          <a:xfrm>
            <a:off x="8643147" y="3256144"/>
            <a:ext cx="3276600" cy="1200329"/>
          </a:xfrm>
          <a:prstGeom prst="rect">
            <a:avLst/>
          </a:prstGeom>
          <a:noFill/>
        </p:spPr>
        <p:txBody>
          <a:bodyPr wrap="square">
            <a:spAutoFit/>
          </a:bodyPr>
          <a:lstStyle/>
          <a:p>
            <a:r>
              <a:rPr lang="en-US" dirty="0"/>
              <a:t>Control sites</a:t>
            </a:r>
            <a:endParaRPr lang="ru-RU" dirty="0"/>
          </a:p>
          <a:p>
            <a:r>
              <a:rPr lang="ru-RU" dirty="0">
                <a:solidFill>
                  <a:schemeClr val="accent1">
                    <a:lumMod val="75000"/>
                  </a:schemeClr>
                </a:solidFill>
              </a:rPr>
              <a:t>Пространственная система</a:t>
            </a:r>
          </a:p>
          <a:p>
            <a:r>
              <a:rPr lang="ru-RU" dirty="0">
                <a:solidFill>
                  <a:schemeClr val="accent1">
                    <a:lumMod val="75000"/>
                  </a:schemeClr>
                </a:solidFill>
              </a:rPr>
              <a:t>наблюдений</a:t>
            </a:r>
            <a:endParaRPr lang="ru-RU" dirty="0"/>
          </a:p>
          <a:p>
            <a:endParaRPr lang="ru-RU" dirty="0"/>
          </a:p>
        </p:txBody>
      </p:sp>
      <p:sp>
        <p:nvSpPr>
          <p:cNvPr id="13" name="TextBox 12">
            <a:extLst>
              <a:ext uri="{FF2B5EF4-FFF2-40B4-BE49-F238E27FC236}">
                <a16:creationId xmlns:a16="http://schemas.microsoft.com/office/drawing/2014/main" id="{EDA7CE4C-7CEA-400D-BED1-36C0BA2D1DE4}"/>
              </a:ext>
            </a:extLst>
          </p:cNvPr>
          <p:cNvSpPr txBox="1"/>
          <p:nvPr/>
        </p:nvSpPr>
        <p:spPr>
          <a:xfrm>
            <a:off x="8643147" y="4529313"/>
            <a:ext cx="3480816" cy="1200329"/>
          </a:xfrm>
          <a:prstGeom prst="rect">
            <a:avLst/>
          </a:prstGeom>
          <a:noFill/>
        </p:spPr>
        <p:txBody>
          <a:bodyPr wrap="square">
            <a:spAutoFit/>
          </a:bodyPr>
          <a:lstStyle/>
          <a:p>
            <a:r>
              <a:rPr lang="en-US" dirty="0"/>
              <a:t>Statistical power</a:t>
            </a:r>
            <a:endParaRPr lang="ru-RU" dirty="0"/>
          </a:p>
          <a:p>
            <a:r>
              <a:rPr lang="ru-RU" dirty="0">
                <a:solidFill>
                  <a:schemeClr val="accent1">
                    <a:lumMod val="75000"/>
                  </a:schemeClr>
                </a:solidFill>
              </a:rPr>
              <a:t>Статистическая обработка</a:t>
            </a:r>
          </a:p>
          <a:p>
            <a:r>
              <a:rPr lang="ru-RU" dirty="0">
                <a:solidFill>
                  <a:schemeClr val="accent1">
                    <a:lumMod val="75000"/>
                  </a:schemeClr>
                </a:solidFill>
              </a:rPr>
              <a:t>данных</a:t>
            </a:r>
            <a:endParaRPr lang="ru-RU" dirty="0"/>
          </a:p>
          <a:p>
            <a:endParaRPr lang="ru-RU" dirty="0"/>
          </a:p>
        </p:txBody>
      </p:sp>
      <p:sp>
        <p:nvSpPr>
          <p:cNvPr id="2" name="TextBox 1">
            <a:extLst>
              <a:ext uri="{FF2B5EF4-FFF2-40B4-BE49-F238E27FC236}">
                <a16:creationId xmlns:a16="http://schemas.microsoft.com/office/drawing/2014/main" id="{8EB7EC49-EF79-EFF6-AA18-B613E815EC83}"/>
              </a:ext>
            </a:extLst>
          </p:cNvPr>
          <p:cNvSpPr txBox="1"/>
          <p:nvPr/>
        </p:nvSpPr>
        <p:spPr>
          <a:xfrm>
            <a:off x="8643147" y="5699326"/>
            <a:ext cx="3152520" cy="1061829"/>
          </a:xfrm>
          <a:prstGeom prst="rect">
            <a:avLst/>
          </a:prstGeom>
          <a:noFill/>
        </p:spPr>
        <p:txBody>
          <a:bodyPr wrap="square">
            <a:spAutoFit/>
          </a:bodyPr>
          <a:lstStyle/>
          <a:p>
            <a:r>
              <a:rPr lang="ru-RU" sz="1050" dirty="0"/>
              <a:t>Источник: </a:t>
            </a:r>
            <a:r>
              <a:rPr lang="ru-RU" sz="1050" dirty="0" err="1"/>
              <a:t>Gullison</a:t>
            </a:r>
            <a:r>
              <a:rPr lang="ru-RU" sz="1050" dirty="0"/>
              <a:t>, R.E., J. </a:t>
            </a:r>
            <a:r>
              <a:rPr lang="ru-RU" sz="1050" dirty="0" err="1"/>
              <a:t>Hardner</a:t>
            </a:r>
            <a:r>
              <a:rPr lang="ru-RU" sz="1050" dirty="0"/>
              <a:t>, S. </a:t>
            </a:r>
            <a:r>
              <a:rPr lang="ru-RU" sz="1050" dirty="0" err="1"/>
              <a:t>Anstee</a:t>
            </a:r>
            <a:r>
              <a:rPr lang="ru-RU" sz="1050" dirty="0"/>
              <a:t>, M. </a:t>
            </a:r>
            <a:r>
              <a:rPr lang="ru-RU" sz="1050" dirty="0" err="1"/>
              <a:t>Meyer</a:t>
            </a:r>
            <a:r>
              <a:rPr lang="ru-RU" sz="1050" dirty="0"/>
              <a:t>. 2015. Good </a:t>
            </a:r>
            <a:r>
              <a:rPr lang="ru-RU" sz="1050" dirty="0" err="1"/>
              <a:t>Practices</a:t>
            </a:r>
            <a:r>
              <a:rPr lang="ru-RU" sz="1050" dirty="0"/>
              <a:t> </a:t>
            </a:r>
            <a:r>
              <a:rPr lang="ru-RU" sz="1050" dirty="0" err="1"/>
              <a:t>for</a:t>
            </a:r>
            <a:r>
              <a:rPr lang="ru-RU" sz="1050" dirty="0"/>
              <a:t> </a:t>
            </a:r>
            <a:r>
              <a:rPr lang="ru-RU" sz="1050" dirty="0" err="1"/>
              <a:t>the</a:t>
            </a:r>
            <a:r>
              <a:rPr lang="ru-RU" sz="1050" dirty="0"/>
              <a:t> Collection </a:t>
            </a:r>
            <a:r>
              <a:rPr lang="ru-RU" sz="1050" dirty="0" err="1"/>
              <a:t>of</a:t>
            </a:r>
            <a:r>
              <a:rPr lang="ru-RU" sz="1050" dirty="0"/>
              <a:t> </a:t>
            </a:r>
            <a:r>
              <a:rPr lang="ru-RU" sz="1050" dirty="0" err="1"/>
              <a:t>Biodiversity</a:t>
            </a:r>
            <a:r>
              <a:rPr lang="ru-RU" sz="1050" dirty="0"/>
              <a:t> </a:t>
            </a:r>
            <a:r>
              <a:rPr lang="ru-RU" sz="1050" dirty="0" err="1"/>
              <a:t>Baseline</a:t>
            </a:r>
            <a:r>
              <a:rPr lang="ru-RU" sz="1050" dirty="0"/>
              <a:t> Data. </a:t>
            </a:r>
            <a:r>
              <a:rPr lang="ru-RU" sz="1050" dirty="0" err="1"/>
              <a:t>Prepared</a:t>
            </a:r>
            <a:r>
              <a:rPr lang="ru-RU" sz="1050" dirty="0"/>
              <a:t> </a:t>
            </a:r>
            <a:r>
              <a:rPr lang="ru-RU" sz="1050" dirty="0" err="1"/>
              <a:t>for</a:t>
            </a:r>
            <a:r>
              <a:rPr lang="ru-RU" sz="1050" dirty="0"/>
              <a:t> </a:t>
            </a:r>
            <a:r>
              <a:rPr lang="ru-RU" sz="1050" dirty="0" err="1"/>
              <a:t>the</a:t>
            </a:r>
            <a:r>
              <a:rPr lang="ru-RU" sz="1050" dirty="0"/>
              <a:t> </a:t>
            </a:r>
            <a:r>
              <a:rPr lang="ru-RU" sz="1050" dirty="0" err="1"/>
              <a:t>Multilateral</a:t>
            </a:r>
            <a:r>
              <a:rPr lang="ru-RU" sz="1050" dirty="0"/>
              <a:t> </a:t>
            </a:r>
            <a:r>
              <a:rPr lang="ru-RU" sz="1050" dirty="0" err="1"/>
              <a:t>Financing</a:t>
            </a:r>
            <a:r>
              <a:rPr lang="ru-RU" sz="1050" dirty="0"/>
              <a:t> </a:t>
            </a:r>
            <a:r>
              <a:rPr lang="ru-RU" sz="1050" dirty="0" err="1"/>
              <a:t>Institutions</a:t>
            </a:r>
            <a:r>
              <a:rPr lang="ru-RU" sz="1050" dirty="0"/>
              <a:t> </a:t>
            </a:r>
            <a:r>
              <a:rPr lang="ru-RU" sz="1050" dirty="0" err="1"/>
              <a:t>Biodiversity</a:t>
            </a:r>
            <a:r>
              <a:rPr lang="ru-RU" sz="1050" dirty="0"/>
              <a:t> </a:t>
            </a:r>
            <a:r>
              <a:rPr lang="ru-RU" sz="1050" dirty="0" err="1"/>
              <a:t>Working</a:t>
            </a:r>
            <a:r>
              <a:rPr lang="ru-RU" sz="1050" dirty="0"/>
              <a:t> Group &amp; Cross-</a:t>
            </a:r>
            <a:r>
              <a:rPr lang="ru-RU" sz="1050" dirty="0" err="1"/>
              <a:t>Sector</a:t>
            </a:r>
            <a:r>
              <a:rPr lang="ru-RU" sz="1050" dirty="0"/>
              <a:t> </a:t>
            </a:r>
            <a:r>
              <a:rPr lang="ru-RU" sz="1050" dirty="0" err="1"/>
              <a:t>Biodiversity</a:t>
            </a:r>
            <a:r>
              <a:rPr lang="ru-RU" sz="1050" dirty="0"/>
              <a:t> Initiative</a:t>
            </a:r>
          </a:p>
        </p:txBody>
      </p:sp>
      <p:pic>
        <p:nvPicPr>
          <p:cNvPr id="3" name="Рисунок 2">
            <a:extLst>
              <a:ext uri="{FF2B5EF4-FFF2-40B4-BE49-F238E27FC236}">
                <a16:creationId xmlns:a16="http://schemas.microsoft.com/office/drawing/2014/main" id="{6CC65FDA-926A-BCD0-19AB-B2FDB4B775D3}"/>
              </a:ext>
            </a:extLst>
          </p:cNvPr>
          <p:cNvPicPr>
            <a:picLocks noChangeAspect="1"/>
          </p:cNvPicPr>
          <p:nvPr/>
        </p:nvPicPr>
        <p:blipFill>
          <a:blip r:embed="rId3"/>
          <a:stretch>
            <a:fillRect/>
          </a:stretch>
        </p:blipFill>
        <p:spPr>
          <a:xfrm>
            <a:off x="70538" y="3256144"/>
            <a:ext cx="3164850" cy="3416336"/>
          </a:xfrm>
          <a:prstGeom prst="rect">
            <a:avLst/>
          </a:prstGeom>
        </p:spPr>
      </p:pic>
      <p:sp>
        <p:nvSpPr>
          <p:cNvPr id="4" name="TextBox 3">
            <a:extLst>
              <a:ext uri="{FF2B5EF4-FFF2-40B4-BE49-F238E27FC236}">
                <a16:creationId xmlns:a16="http://schemas.microsoft.com/office/drawing/2014/main" id="{B2461F13-11DC-331E-06AF-5351C9063725}"/>
              </a:ext>
            </a:extLst>
          </p:cNvPr>
          <p:cNvSpPr txBox="1"/>
          <p:nvPr/>
        </p:nvSpPr>
        <p:spPr>
          <a:xfrm>
            <a:off x="139561" y="85322"/>
            <a:ext cx="5707863" cy="369332"/>
          </a:xfrm>
          <a:prstGeom prst="rect">
            <a:avLst/>
          </a:prstGeom>
          <a:noFill/>
        </p:spPr>
        <p:txBody>
          <a:bodyPr wrap="square">
            <a:spAutoFit/>
          </a:bodyPr>
          <a:lstStyle/>
          <a:p>
            <a:r>
              <a:rPr lang="ru-RU" b="1" cap="all" dirty="0">
                <a:solidFill>
                  <a:srgbClr val="0B512B"/>
                </a:solidFill>
                <a:latin typeface="Verdana" panose="020B0604030504040204" pitchFamily="34" charset="0"/>
                <a:cs typeface="Times New Roman" panose="02020603050405020304" pitchFamily="18" charset="0"/>
              </a:rPr>
              <a:t>Параметры качества данных</a:t>
            </a:r>
          </a:p>
        </p:txBody>
      </p:sp>
      <p:grpSp>
        <p:nvGrpSpPr>
          <p:cNvPr id="6" name="Группа 5">
            <a:extLst>
              <a:ext uri="{FF2B5EF4-FFF2-40B4-BE49-F238E27FC236}">
                <a16:creationId xmlns:a16="http://schemas.microsoft.com/office/drawing/2014/main" id="{6BB2CD43-C4C6-81F4-5415-EBD725559A9E}"/>
              </a:ext>
            </a:extLst>
          </p:cNvPr>
          <p:cNvGrpSpPr/>
          <p:nvPr/>
        </p:nvGrpSpPr>
        <p:grpSpPr>
          <a:xfrm>
            <a:off x="352379" y="594448"/>
            <a:ext cx="2601167" cy="1630580"/>
            <a:chOff x="293323" y="403169"/>
            <a:chExt cx="11544018" cy="6260554"/>
          </a:xfrm>
        </p:grpSpPr>
        <p:sp>
          <p:nvSpPr>
            <p:cNvPr id="8" name="Равнобедренный треугольник 7">
              <a:extLst>
                <a:ext uri="{FF2B5EF4-FFF2-40B4-BE49-F238E27FC236}">
                  <a16:creationId xmlns:a16="http://schemas.microsoft.com/office/drawing/2014/main" id="{CD1BA2ED-6F3D-959A-F8FF-64C363B2F37F}"/>
                </a:ext>
              </a:extLst>
            </p:cNvPr>
            <p:cNvSpPr/>
            <p:nvPr/>
          </p:nvSpPr>
          <p:spPr>
            <a:xfrm>
              <a:off x="4389914" y="3105964"/>
              <a:ext cx="3075569" cy="2350936"/>
            </a:xfrm>
            <a:prstGeom prst="triangle">
              <a:avLst/>
            </a:prstGeom>
            <a:solidFill>
              <a:schemeClr val="bg1">
                <a:lumMod val="9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a16="http://schemas.microsoft.com/office/drawing/2014/main" id="{370C75C6-726C-BECD-EFDE-524135CCB458}"/>
                </a:ext>
              </a:extLst>
            </p:cNvPr>
            <p:cNvSpPr/>
            <p:nvPr/>
          </p:nvSpPr>
          <p:spPr>
            <a:xfrm>
              <a:off x="3916680" y="403169"/>
              <a:ext cx="7862232" cy="1579991"/>
            </a:xfrm>
            <a:prstGeom prst="rect">
              <a:avLst/>
            </a:prstGeom>
            <a:solidFill>
              <a:schemeClr val="bg1">
                <a:lumMod val="9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a:p>
          </p:txBody>
        </p:sp>
        <p:sp>
          <p:nvSpPr>
            <p:cNvPr id="12" name="Текстовое поле 11">
              <a:extLst>
                <a:ext uri="{FF2B5EF4-FFF2-40B4-BE49-F238E27FC236}">
                  <a16:creationId xmlns:a16="http://schemas.microsoft.com/office/drawing/2014/main" id="{EAC216A0-5AAB-E1B7-3ECB-998DD980ABE2}"/>
                </a:ext>
              </a:extLst>
            </p:cNvPr>
            <p:cNvSpPr txBox="1"/>
            <p:nvPr/>
          </p:nvSpPr>
          <p:spPr>
            <a:xfrm>
              <a:off x="3918844" y="2366728"/>
              <a:ext cx="7869851" cy="646331"/>
            </a:xfrm>
            <a:prstGeom prst="rect">
              <a:avLst/>
            </a:prstGeom>
            <a:solidFill>
              <a:schemeClr val="bg1">
                <a:lumMod val="95000"/>
              </a:schemeClr>
            </a:solidFill>
            <a:ln w="9525">
              <a:solidFill>
                <a:schemeClr val="bg1">
                  <a:lumMod val="65000"/>
                </a:schemeClr>
              </a:solidFill>
            </a:ln>
          </p:spPr>
          <p:txBody>
            <a:bodyPr wrap="square" rtlCol="0" anchor="t">
              <a:spAutoFit/>
            </a:bodyPr>
            <a:lstStyle/>
            <a:p>
              <a:endParaRPr lang="en-US" altLang="ru-RU" dirty="0"/>
            </a:p>
            <a:p>
              <a:endParaRPr lang="en-US" altLang="ru-RU" dirty="0"/>
            </a:p>
          </p:txBody>
        </p:sp>
        <p:sp>
          <p:nvSpPr>
            <p:cNvPr id="14" name="Текстовое поле 16">
              <a:extLst>
                <a:ext uri="{FF2B5EF4-FFF2-40B4-BE49-F238E27FC236}">
                  <a16:creationId xmlns:a16="http://schemas.microsoft.com/office/drawing/2014/main" id="{123A2439-FAC2-1E5A-FA1C-9F596D3DFF66}"/>
                </a:ext>
              </a:extLst>
            </p:cNvPr>
            <p:cNvSpPr txBox="1"/>
            <p:nvPr/>
          </p:nvSpPr>
          <p:spPr>
            <a:xfrm>
              <a:off x="341969" y="2310148"/>
              <a:ext cx="3141980" cy="646331"/>
            </a:xfrm>
            <a:prstGeom prst="rect">
              <a:avLst/>
            </a:prstGeom>
            <a:solidFill>
              <a:schemeClr val="bg1">
                <a:lumMod val="95000"/>
              </a:schemeClr>
            </a:solidFill>
            <a:ln w="9525">
              <a:solidFill>
                <a:schemeClr val="bg1">
                  <a:lumMod val="65000"/>
                </a:schemeClr>
              </a:solidFill>
            </a:ln>
          </p:spPr>
          <p:txBody>
            <a:bodyPr wrap="square" rtlCol="0" anchor="t">
              <a:spAutoFit/>
            </a:bodyPr>
            <a:lstStyle/>
            <a:p>
              <a:endParaRPr lang="en-US" altLang="ru-RU" b="1" dirty="0">
                <a:solidFill>
                  <a:srgbClr val="00B0F0"/>
                </a:solidFill>
              </a:endParaRPr>
            </a:p>
            <a:p>
              <a:endParaRPr lang="en-US" altLang="ru-RU" b="1" dirty="0">
                <a:solidFill>
                  <a:srgbClr val="00B0F0"/>
                </a:solidFill>
              </a:endParaRPr>
            </a:p>
          </p:txBody>
        </p:sp>
        <p:sp>
          <p:nvSpPr>
            <p:cNvPr id="15" name="Текстовое поле 17">
              <a:extLst>
                <a:ext uri="{FF2B5EF4-FFF2-40B4-BE49-F238E27FC236}">
                  <a16:creationId xmlns:a16="http://schemas.microsoft.com/office/drawing/2014/main" id="{BDB1C83A-0A93-B4CF-96E1-27D15217D466}"/>
                </a:ext>
              </a:extLst>
            </p:cNvPr>
            <p:cNvSpPr txBox="1"/>
            <p:nvPr/>
          </p:nvSpPr>
          <p:spPr>
            <a:xfrm>
              <a:off x="293323" y="1095373"/>
              <a:ext cx="3144520" cy="646331"/>
            </a:xfrm>
            <a:prstGeom prst="rect">
              <a:avLst/>
            </a:prstGeom>
            <a:solidFill>
              <a:schemeClr val="accent2">
                <a:lumMod val="60000"/>
                <a:lumOff val="40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endParaRPr lang="en-US" altLang="ru-RU" b="1" dirty="0">
                <a:solidFill>
                  <a:srgbClr val="00B0F0"/>
                </a:solidFill>
              </a:endParaRPr>
            </a:p>
            <a:p>
              <a:endParaRPr lang="en-US" altLang="ru-RU" b="1" dirty="0">
                <a:solidFill>
                  <a:srgbClr val="00B0F0"/>
                </a:solidFill>
              </a:endParaRPr>
            </a:p>
          </p:txBody>
        </p:sp>
        <p:sp>
          <p:nvSpPr>
            <p:cNvPr id="16" name="Стрелка вниз 22">
              <a:extLst>
                <a:ext uri="{FF2B5EF4-FFF2-40B4-BE49-F238E27FC236}">
                  <a16:creationId xmlns:a16="http://schemas.microsoft.com/office/drawing/2014/main" id="{28E2771F-82A2-EFFD-BDC5-519D8D69F1DC}"/>
                </a:ext>
              </a:extLst>
            </p:cNvPr>
            <p:cNvSpPr/>
            <p:nvPr/>
          </p:nvSpPr>
          <p:spPr>
            <a:xfrm>
              <a:off x="5745210" y="2021010"/>
              <a:ext cx="354330" cy="293370"/>
            </a:xfrm>
            <a:prstGeom prst="downArrow">
              <a:avLst/>
            </a:prstGeom>
            <a:solidFill>
              <a:schemeClr val="bg1">
                <a:lumMod val="9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a:p>
          </p:txBody>
        </p:sp>
        <p:sp>
          <p:nvSpPr>
            <p:cNvPr id="17" name="Стрелка вниз 25">
              <a:extLst>
                <a:ext uri="{FF2B5EF4-FFF2-40B4-BE49-F238E27FC236}">
                  <a16:creationId xmlns:a16="http://schemas.microsoft.com/office/drawing/2014/main" id="{FD2D717A-1705-9A45-8E45-88DA4D16A276}"/>
                </a:ext>
              </a:extLst>
            </p:cNvPr>
            <p:cNvSpPr/>
            <p:nvPr/>
          </p:nvSpPr>
          <p:spPr>
            <a:xfrm rot="16200000">
              <a:off x="3470423" y="1271855"/>
              <a:ext cx="354330" cy="293370"/>
            </a:xfrm>
            <a:prstGeom prst="downArrow">
              <a:avLst/>
            </a:prstGeom>
            <a:solidFill>
              <a:schemeClr val="bg1">
                <a:lumMod val="9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a:p>
          </p:txBody>
        </p:sp>
        <p:sp>
          <p:nvSpPr>
            <p:cNvPr id="18" name="Стрелка вниз 25">
              <a:extLst>
                <a:ext uri="{FF2B5EF4-FFF2-40B4-BE49-F238E27FC236}">
                  <a16:creationId xmlns:a16="http://schemas.microsoft.com/office/drawing/2014/main" id="{E1E86082-987B-3888-8996-1369B6EAF9D1}"/>
                </a:ext>
              </a:extLst>
            </p:cNvPr>
            <p:cNvSpPr/>
            <p:nvPr/>
          </p:nvSpPr>
          <p:spPr>
            <a:xfrm rot="16200000">
              <a:off x="3470423" y="2521129"/>
              <a:ext cx="354330" cy="293370"/>
            </a:xfrm>
            <a:prstGeom prst="downArrow">
              <a:avLst/>
            </a:prstGeom>
            <a:solidFill>
              <a:schemeClr val="bg1">
                <a:lumMod val="9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a:p>
          </p:txBody>
        </p:sp>
        <p:sp>
          <p:nvSpPr>
            <p:cNvPr id="19" name="Полилиния: фигура 18">
              <a:extLst>
                <a:ext uri="{FF2B5EF4-FFF2-40B4-BE49-F238E27FC236}">
                  <a16:creationId xmlns:a16="http://schemas.microsoft.com/office/drawing/2014/main" id="{65CB2C89-290B-463E-C0A8-1C73F1BBC600}"/>
                </a:ext>
              </a:extLst>
            </p:cNvPr>
            <p:cNvSpPr/>
            <p:nvPr/>
          </p:nvSpPr>
          <p:spPr>
            <a:xfrm flipH="1">
              <a:off x="2472075" y="3444570"/>
              <a:ext cx="3052964" cy="2764740"/>
            </a:xfrm>
            <a:custGeom>
              <a:avLst/>
              <a:gdLst>
                <a:gd name="connsiteX0" fmla="*/ 0 w 4197096"/>
                <a:gd name="connsiteY0" fmla="*/ 0 h 3145536"/>
                <a:gd name="connsiteX1" fmla="*/ 2103120 w 4197096"/>
                <a:gd name="connsiteY1" fmla="*/ 3127248 h 3145536"/>
                <a:gd name="connsiteX2" fmla="*/ 4197096 w 4197096"/>
                <a:gd name="connsiteY2" fmla="*/ 3145536 h 3145536"/>
                <a:gd name="connsiteX3" fmla="*/ 4197096 w 4197096"/>
                <a:gd name="connsiteY3" fmla="*/ 27432 h 3145536"/>
                <a:gd name="connsiteX4" fmla="*/ 0 w 4197096"/>
                <a:gd name="connsiteY4" fmla="*/ 0 h 3145536"/>
                <a:gd name="connsiteX0" fmla="*/ 0 w 4197096"/>
                <a:gd name="connsiteY0" fmla="*/ 9144 h 3154680"/>
                <a:gd name="connsiteX1" fmla="*/ 2103120 w 4197096"/>
                <a:gd name="connsiteY1" fmla="*/ 3136392 h 3154680"/>
                <a:gd name="connsiteX2" fmla="*/ 4197096 w 4197096"/>
                <a:gd name="connsiteY2" fmla="*/ 3154680 h 3154680"/>
                <a:gd name="connsiteX3" fmla="*/ 4197096 w 4197096"/>
                <a:gd name="connsiteY3" fmla="*/ 0 h 3154680"/>
                <a:gd name="connsiteX4" fmla="*/ 0 w 4197096"/>
                <a:gd name="connsiteY4" fmla="*/ 9144 h 3154680"/>
                <a:gd name="connsiteX0" fmla="*/ 0 w 4197096"/>
                <a:gd name="connsiteY0" fmla="*/ 9144 h 3166872"/>
                <a:gd name="connsiteX1" fmla="*/ 2090928 w 4197096"/>
                <a:gd name="connsiteY1" fmla="*/ 3166872 h 3166872"/>
                <a:gd name="connsiteX2" fmla="*/ 4197096 w 4197096"/>
                <a:gd name="connsiteY2" fmla="*/ 3154680 h 3166872"/>
                <a:gd name="connsiteX3" fmla="*/ 4197096 w 4197096"/>
                <a:gd name="connsiteY3" fmla="*/ 0 h 3166872"/>
                <a:gd name="connsiteX4" fmla="*/ 0 w 4197096"/>
                <a:gd name="connsiteY4" fmla="*/ 9144 h 3166872"/>
                <a:gd name="connsiteX0" fmla="*/ 0 w 4197096"/>
                <a:gd name="connsiteY0" fmla="*/ 0 h 3157728"/>
                <a:gd name="connsiteX1" fmla="*/ 2090928 w 4197096"/>
                <a:gd name="connsiteY1" fmla="*/ 3157728 h 3157728"/>
                <a:gd name="connsiteX2" fmla="*/ 4197096 w 4197096"/>
                <a:gd name="connsiteY2" fmla="*/ 3145536 h 3157728"/>
                <a:gd name="connsiteX3" fmla="*/ 3486921 w 4197096"/>
                <a:gd name="connsiteY3" fmla="*/ 1300 h 3157728"/>
                <a:gd name="connsiteX4" fmla="*/ 0 w 4197096"/>
                <a:gd name="connsiteY4" fmla="*/ 0 h 3157728"/>
                <a:gd name="connsiteX0" fmla="*/ 0 w 3486921"/>
                <a:gd name="connsiteY0" fmla="*/ 0 h 3157728"/>
                <a:gd name="connsiteX1" fmla="*/ 2090928 w 3486921"/>
                <a:gd name="connsiteY1" fmla="*/ 3157728 h 3157728"/>
                <a:gd name="connsiteX2" fmla="*/ 3486921 w 3486921"/>
                <a:gd name="connsiteY2" fmla="*/ 3155979 h 3157728"/>
                <a:gd name="connsiteX3" fmla="*/ 3486921 w 3486921"/>
                <a:gd name="connsiteY3" fmla="*/ 1300 h 3157728"/>
                <a:gd name="connsiteX4" fmla="*/ 0 w 3486921"/>
                <a:gd name="connsiteY4" fmla="*/ 0 h 315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921" h="3157728">
                  <a:moveTo>
                    <a:pt x="0" y="0"/>
                  </a:moveTo>
                  <a:lnTo>
                    <a:pt x="2090928" y="3157728"/>
                  </a:lnTo>
                  <a:lnTo>
                    <a:pt x="3486921" y="3155979"/>
                  </a:lnTo>
                  <a:lnTo>
                    <a:pt x="3486921" y="1300"/>
                  </a:lnTo>
                  <a:lnTo>
                    <a:pt x="0" y="0"/>
                  </a:lnTo>
                  <a:close/>
                </a:path>
              </a:pathLst>
            </a:custGeom>
            <a:solidFill>
              <a:schemeClr val="bg1">
                <a:lumMod val="9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олилиния: фигура 19">
              <a:extLst>
                <a:ext uri="{FF2B5EF4-FFF2-40B4-BE49-F238E27FC236}">
                  <a16:creationId xmlns:a16="http://schemas.microsoft.com/office/drawing/2014/main" id="{8535D485-7A32-EF2F-38CF-C1518DBF5324}"/>
                </a:ext>
              </a:extLst>
            </p:cNvPr>
            <p:cNvSpPr/>
            <p:nvPr/>
          </p:nvSpPr>
          <p:spPr>
            <a:xfrm>
              <a:off x="3672353" y="5588060"/>
              <a:ext cx="4524935" cy="1055998"/>
            </a:xfrm>
            <a:custGeom>
              <a:avLst/>
              <a:gdLst>
                <a:gd name="connsiteX0" fmla="*/ 448056 w 4041648"/>
                <a:gd name="connsiteY0" fmla="*/ 0 h 694944"/>
                <a:gd name="connsiteX1" fmla="*/ 3593592 w 4041648"/>
                <a:gd name="connsiteY1" fmla="*/ 27432 h 694944"/>
                <a:gd name="connsiteX2" fmla="*/ 4041648 w 4041648"/>
                <a:gd name="connsiteY2" fmla="*/ 676656 h 694944"/>
                <a:gd name="connsiteX3" fmla="*/ 3931920 w 4041648"/>
                <a:gd name="connsiteY3" fmla="*/ 676656 h 694944"/>
                <a:gd name="connsiteX4" fmla="*/ 0 w 4041648"/>
                <a:gd name="connsiteY4" fmla="*/ 694944 h 694944"/>
                <a:gd name="connsiteX5" fmla="*/ 448056 w 4041648"/>
                <a:gd name="connsiteY5" fmla="*/ 0 h 694944"/>
                <a:gd name="connsiteX0" fmla="*/ 448056 w 4041648"/>
                <a:gd name="connsiteY0" fmla="*/ 0 h 694944"/>
                <a:gd name="connsiteX1" fmla="*/ 3599688 w 4041648"/>
                <a:gd name="connsiteY1" fmla="*/ 9144 h 694944"/>
                <a:gd name="connsiteX2" fmla="*/ 4041648 w 4041648"/>
                <a:gd name="connsiteY2" fmla="*/ 676656 h 694944"/>
                <a:gd name="connsiteX3" fmla="*/ 3931920 w 4041648"/>
                <a:gd name="connsiteY3" fmla="*/ 676656 h 694944"/>
                <a:gd name="connsiteX4" fmla="*/ 0 w 4041648"/>
                <a:gd name="connsiteY4" fmla="*/ 694944 h 694944"/>
                <a:gd name="connsiteX5" fmla="*/ 448056 w 4041648"/>
                <a:gd name="connsiteY5" fmla="*/ 0 h 694944"/>
                <a:gd name="connsiteX0" fmla="*/ 448056 w 4041648"/>
                <a:gd name="connsiteY0" fmla="*/ 0 h 694944"/>
                <a:gd name="connsiteX1" fmla="*/ 3624072 w 4041648"/>
                <a:gd name="connsiteY1" fmla="*/ 9144 h 694944"/>
                <a:gd name="connsiteX2" fmla="*/ 4041648 w 4041648"/>
                <a:gd name="connsiteY2" fmla="*/ 676656 h 694944"/>
                <a:gd name="connsiteX3" fmla="*/ 3931920 w 4041648"/>
                <a:gd name="connsiteY3" fmla="*/ 676656 h 694944"/>
                <a:gd name="connsiteX4" fmla="*/ 0 w 4041648"/>
                <a:gd name="connsiteY4" fmla="*/ 694944 h 694944"/>
                <a:gd name="connsiteX5" fmla="*/ 448056 w 4041648"/>
                <a:gd name="connsiteY5" fmla="*/ 0 h 694944"/>
                <a:gd name="connsiteX0" fmla="*/ 448056 w 4059936"/>
                <a:gd name="connsiteY0" fmla="*/ 0 h 694944"/>
                <a:gd name="connsiteX1" fmla="*/ 3624072 w 4059936"/>
                <a:gd name="connsiteY1" fmla="*/ 9144 h 694944"/>
                <a:gd name="connsiteX2" fmla="*/ 4059936 w 4059936"/>
                <a:gd name="connsiteY2" fmla="*/ 676656 h 694944"/>
                <a:gd name="connsiteX3" fmla="*/ 3931920 w 4059936"/>
                <a:gd name="connsiteY3" fmla="*/ 676656 h 694944"/>
                <a:gd name="connsiteX4" fmla="*/ 0 w 4059936"/>
                <a:gd name="connsiteY4" fmla="*/ 694944 h 694944"/>
                <a:gd name="connsiteX5" fmla="*/ 448056 w 4059936"/>
                <a:gd name="connsiteY5" fmla="*/ 0 h 694944"/>
                <a:gd name="connsiteX0" fmla="*/ 563781 w 4175661"/>
                <a:gd name="connsiteY0" fmla="*/ 0 h 698560"/>
                <a:gd name="connsiteX1" fmla="*/ 3739797 w 4175661"/>
                <a:gd name="connsiteY1" fmla="*/ 9144 h 698560"/>
                <a:gd name="connsiteX2" fmla="*/ 4175661 w 4175661"/>
                <a:gd name="connsiteY2" fmla="*/ 676656 h 698560"/>
                <a:gd name="connsiteX3" fmla="*/ 4047645 w 4175661"/>
                <a:gd name="connsiteY3" fmla="*/ 676656 h 698560"/>
                <a:gd name="connsiteX4" fmla="*/ 0 w 4175661"/>
                <a:gd name="connsiteY4" fmla="*/ 698560 h 698560"/>
                <a:gd name="connsiteX5" fmla="*/ 563781 w 4175661"/>
                <a:gd name="connsiteY5" fmla="*/ 0 h 698560"/>
                <a:gd name="connsiteX0" fmla="*/ 650574 w 4175661"/>
                <a:gd name="connsiteY0" fmla="*/ 0 h 1002337"/>
                <a:gd name="connsiteX1" fmla="*/ 3739797 w 4175661"/>
                <a:gd name="connsiteY1" fmla="*/ 312921 h 1002337"/>
                <a:gd name="connsiteX2" fmla="*/ 4175661 w 4175661"/>
                <a:gd name="connsiteY2" fmla="*/ 980433 h 1002337"/>
                <a:gd name="connsiteX3" fmla="*/ 4047645 w 4175661"/>
                <a:gd name="connsiteY3" fmla="*/ 980433 h 1002337"/>
                <a:gd name="connsiteX4" fmla="*/ 0 w 4175661"/>
                <a:gd name="connsiteY4" fmla="*/ 1002337 h 1002337"/>
                <a:gd name="connsiteX5" fmla="*/ 650574 w 4175661"/>
                <a:gd name="connsiteY5" fmla="*/ 0 h 1002337"/>
                <a:gd name="connsiteX0" fmla="*/ 650574 w 4175661"/>
                <a:gd name="connsiteY0" fmla="*/ 0 h 1002337"/>
                <a:gd name="connsiteX1" fmla="*/ 3663853 w 4175661"/>
                <a:gd name="connsiteY1" fmla="*/ 5528 h 1002337"/>
                <a:gd name="connsiteX2" fmla="*/ 4175661 w 4175661"/>
                <a:gd name="connsiteY2" fmla="*/ 980433 h 1002337"/>
                <a:gd name="connsiteX3" fmla="*/ 4047645 w 4175661"/>
                <a:gd name="connsiteY3" fmla="*/ 980433 h 1002337"/>
                <a:gd name="connsiteX4" fmla="*/ 0 w 4175661"/>
                <a:gd name="connsiteY4" fmla="*/ 1002337 h 1002337"/>
                <a:gd name="connsiteX5" fmla="*/ 650574 w 4175661"/>
                <a:gd name="connsiteY5" fmla="*/ 0 h 1002337"/>
                <a:gd name="connsiteX0" fmla="*/ 650574 w 4291386"/>
                <a:gd name="connsiteY0" fmla="*/ 0 h 1002337"/>
                <a:gd name="connsiteX1" fmla="*/ 3663853 w 4291386"/>
                <a:gd name="connsiteY1" fmla="*/ 5528 h 1002337"/>
                <a:gd name="connsiteX2" fmla="*/ 4291386 w 4291386"/>
                <a:gd name="connsiteY2" fmla="*/ 969583 h 1002337"/>
                <a:gd name="connsiteX3" fmla="*/ 4047645 w 4291386"/>
                <a:gd name="connsiteY3" fmla="*/ 980433 h 1002337"/>
                <a:gd name="connsiteX4" fmla="*/ 0 w 4291386"/>
                <a:gd name="connsiteY4" fmla="*/ 1002337 h 1002337"/>
                <a:gd name="connsiteX5" fmla="*/ 650574 w 4291386"/>
                <a:gd name="connsiteY5" fmla="*/ 0 h 1002337"/>
                <a:gd name="connsiteX0" fmla="*/ 650574 w 4302235"/>
                <a:gd name="connsiteY0" fmla="*/ 0 h 1002337"/>
                <a:gd name="connsiteX1" fmla="*/ 3663853 w 4302235"/>
                <a:gd name="connsiteY1" fmla="*/ 5528 h 1002337"/>
                <a:gd name="connsiteX2" fmla="*/ 4302235 w 4302235"/>
                <a:gd name="connsiteY2" fmla="*/ 987665 h 1002337"/>
                <a:gd name="connsiteX3" fmla="*/ 4047645 w 4302235"/>
                <a:gd name="connsiteY3" fmla="*/ 980433 h 1002337"/>
                <a:gd name="connsiteX4" fmla="*/ 0 w 4302235"/>
                <a:gd name="connsiteY4" fmla="*/ 1002337 h 1002337"/>
                <a:gd name="connsiteX5" fmla="*/ 650574 w 4302235"/>
                <a:gd name="connsiteY5" fmla="*/ 0 h 1002337"/>
                <a:gd name="connsiteX0" fmla="*/ 650574 w 4295002"/>
                <a:gd name="connsiteY0" fmla="*/ 0 h 1002337"/>
                <a:gd name="connsiteX1" fmla="*/ 3663853 w 4295002"/>
                <a:gd name="connsiteY1" fmla="*/ 5528 h 1002337"/>
                <a:gd name="connsiteX2" fmla="*/ 4295002 w 4295002"/>
                <a:gd name="connsiteY2" fmla="*/ 976816 h 1002337"/>
                <a:gd name="connsiteX3" fmla="*/ 4047645 w 4295002"/>
                <a:gd name="connsiteY3" fmla="*/ 980433 h 1002337"/>
                <a:gd name="connsiteX4" fmla="*/ 0 w 4295002"/>
                <a:gd name="connsiteY4" fmla="*/ 1002337 h 1002337"/>
                <a:gd name="connsiteX5" fmla="*/ 650574 w 4295002"/>
                <a:gd name="connsiteY5" fmla="*/ 0 h 100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5002" h="1002337">
                  <a:moveTo>
                    <a:pt x="650574" y="0"/>
                  </a:moveTo>
                  <a:lnTo>
                    <a:pt x="3663853" y="5528"/>
                  </a:lnTo>
                  <a:lnTo>
                    <a:pt x="4295002" y="976816"/>
                  </a:lnTo>
                  <a:lnTo>
                    <a:pt x="4047645" y="980433"/>
                  </a:lnTo>
                  <a:lnTo>
                    <a:pt x="0" y="1002337"/>
                  </a:lnTo>
                  <a:lnTo>
                    <a:pt x="650574" y="0"/>
                  </a:lnTo>
                  <a:close/>
                </a:path>
              </a:pathLst>
            </a:custGeom>
            <a:solidFill>
              <a:schemeClr val="bg1">
                <a:lumMod val="9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низ 22">
              <a:extLst>
                <a:ext uri="{FF2B5EF4-FFF2-40B4-BE49-F238E27FC236}">
                  <a16:creationId xmlns:a16="http://schemas.microsoft.com/office/drawing/2014/main" id="{8948CB59-5C97-8AF4-7E59-7C0FB42E99F6}"/>
                </a:ext>
              </a:extLst>
            </p:cNvPr>
            <p:cNvSpPr/>
            <p:nvPr/>
          </p:nvSpPr>
          <p:spPr>
            <a:xfrm>
              <a:off x="4462354" y="3098179"/>
              <a:ext cx="354330" cy="293370"/>
            </a:xfrm>
            <a:prstGeom prst="downArrow">
              <a:avLst/>
            </a:prstGeom>
            <a:solidFill>
              <a:schemeClr val="bg1">
                <a:lumMod val="9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a:p>
          </p:txBody>
        </p:sp>
        <p:sp>
          <p:nvSpPr>
            <p:cNvPr id="22" name="Стрелка вниз 22">
              <a:extLst>
                <a:ext uri="{FF2B5EF4-FFF2-40B4-BE49-F238E27FC236}">
                  <a16:creationId xmlns:a16="http://schemas.microsoft.com/office/drawing/2014/main" id="{62564E5D-6CD8-D702-0DC3-5C08941408B2}"/>
                </a:ext>
              </a:extLst>
            </p:cNvPr>
            <p:cNvSpPr/>
            <p:nvPr/>
          </p:nvSpPr>
          <p:spPr>
            <a:xfrm>
              <a:off x="6921507" y="3097423"/>
              <a:ext cx="354330" cy="293370"/>
            </a:xfrm>
            <a:prstGeom prst="downArrow">
              <a:avLst/>
            </a:prstGeom>
            <a:solidFill>
              <a:schemeClr val="bg1">
                <a:lumMod val="9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a:p>
          </p:txBody>
        </p:sp>
        <p:sp>
          <p:nvSpPr>
            <p:cNvPr id="23" name="Прямоугольник 22">
              <a:extLst>
                <a:ext uri="{FF2B5EF4-FFF2-40B4-BE49-F238E27FC236}">
                  <a16:creationId xmlns:a16="http://schemas.microsoft.com/office/drawing/2014/main" id="{8AC3F41E-35DC-3CF9-BA21-5E9B15A0D6A4}"/>
                </a:ext>
              </a:extLst>
            </p:cNvPr>
            <p:cNvSpPr/>
            <p:nvPr/>
          </p:nvSpPr>
          <p:spPr>
            <a:xfrm>
              <a:off x="354659" y="3448138"/>
              <a:ext cx="1981349" cy="3195729"/>
            </a:xfrm>
            <a:prstGeom prst="rect">
              <a:avLst/>
            </a:prstGeom>
            <a:solidFill>
              <a:schemeClr val="bg1">
                <a:lumMod val="9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a:p>
          </p:txBody>
        </p:sp>
        <p:sp>
          <p:nvSpPr>
            <p:cNvPr id="24" name="Прямоугольник 23">
              <a:extLst>
                <a:ext uri="{FF2B5EF4-FFF2-40B4-BE49-F238E27FC236}">
                  <a16:creationId xmlns:a16="http://schemas.microsoft.com/office/drawing/2014/main" id="{B976CA5F-4609-E6BA-F097-EC6B3D5194F2}"/>
                </a:ext>
              </a:extLst>
            </p:cNvPr>
            <p:cNvSpPr/>
            <p:nvPr/>
          </p:nvSpPr>
          <p:spPr>
            <a:xfrm>
              <a:off x="9496328" y="3428956"/>
              <a:ext cx="2341013" cy="3214912"/>
            </a:xfrm>
            <a:prstGeom prst="rect">
              <a:avLst/>
            </a:prstGeom>
            <a:solidFill>
              <a:schemeClr val="bg1">
                <a:lumMod val="9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a:p>
          </p:txBody>
        </p:sp>
        <p:sp>
          <p:nvSpPr>
            <p:cNvPr id="25" name="Полилиния: фигура 24">
              <a:extLst>
                <a:ext uri="{FF2B5EF4-FFF2-40B4-BE49-F238E27FC236}">
                  <a16:creationId xmlns:a16="http://schemas.microsoft.com/office/drawing/2014/main" id="{DF4E4C95-8C27-2E0B-DEA2-8730B0906C10}"/>
                </a:ext>
              </a:extLst>
            </p:cNvPr>
            <p:cNvSpPr/>
            <p:nvPr/>
          </p:nvSpPr>
          <p:spPr>
            <a:xfrm>
              <a:off x="6298836" y="3412707"/>
              <a:ext cx="3052964" cy="2764740"/>
            </a:xfrm>
            <a:custGeom>
              <a:avLst/>
              <a:gdLst>
                <a:gd name="connsiteX0" fmla="*/ 0 w 4197096"/>
                <a:gd name="connsiteY0" fmla="*/ 0 h 3145536"/>
                <a:gd name="connsiteX1" fmla="*/ 2103120 w 4197096"/>
                <a:gd name="connsiteY1" fmla="*/ 3127248 h 3145536"/>
                <a:gd name="connsiteX2" fmla="*/ 4197096 w 4197096"/>
                <a:gd name="connsiteY2" fmla="*/ 3145536 h 3145536"/>
                <a:gd name="connsiteX3" fmla="*/ 4197096 w 4197096"/>
                <a:gd name="connsiteY3" fmla="*/ 27432 h 3145536"/>
                <a:gd name="connsiteX4" fmla="*/ 0 w 4197096"/>
                <a:gd name="connsiteY4" fmla="*/ 0 h 3145536"/>
                <a:gd name="connsiteX0" fmla="*/ 0 w 4197096"/>
                <a:gd name="connsiteY0" fmla="*/ 9144 h 3154680"/>
                <a:gd name="connsiteX1" fmla="*/ 2103120 w 4197096"/>
                <a:gd name="connsiteY1" fmla="*/ 3136392 h 3154680"/>
                <a:gd name="connsiteX2" fmla="*/ 4197096 w 4197096"/>
                <a:gd name="connsiteY2" fmla="*/ 3154680 h 3154680"/>
                <a:gd name="connsiteX3" fmla="*/ 4197096 w 4197096"/>
                <a:gd name="connsiteY3" fmla="*/ 0 h 3154680"/>
                <a:gd name="connsiteX4" fmla="*/ 0 w 4197096"/>
                <a:gd name="connsiteY4" fmla="*/ 9144 h 3154680"/>
                <a:gd name="connsiteX0" fmla="*/ 0 w 4197096"/>
                <a:gd name="connsiteY0" fmla="*/ 9144 h 3166872"/>
                <a:gd name="connsiteX1" fmla="*/ 2090928 w 4197096"/>
                <a:gd name="connsiteY1" fmla="*/ 3166872 h 3166872"/>
                <a:gd name="connsiteX2" fmla="*/ 4197096 w 4197096"/>
                <a:gd name="connsiteY2" fmla="*/ 3154680 h 3166872"/>
                <a:gd name="connsiteX3" fmla="*/ 4197096 w 4197096"/>
                <a:gd name="connsiteY3" fmla="*/ 0 h 3166872"/>
                <a:gd name="connsiteX4" fmla="*/ 0 w 4197096"/>
                <a:gd name="connsiteY4" fmla="*/ 9144 h 3166872"/>
                <a:gd name="connsiteX0" fmla="*/ 0 w 4197096"/>
                <a:gd name="connsiteY0" fmla="*/ 0 h 3157728"/>
                <a:gd name="connsiteX1" fmla="*/ 2090928 w 4197096"/>
                <a:gd name="connsiteY1" fmla="*/ 3157728 h 3157728"/>
                <a:gd name="connsiteX2" fmla="*/ 4197096 w 4197096"/>
                <a:gd name="connsiteY2" fmla="*/ 3145536 h 3157728"/>
                <a:gd name="connsiteX3" fmla="*/ 3486921 w 4197096"/>
                <a:gd name="connsiteY3" fmla="*/ 1300 h 3157728"/>
                <a:gd name="connsiteX4" fmla="*/ 0 w 4197096"/>
                <a:gd name="connsiteY4" fmla="*/ 0 h 3157728"/>
                <a:gd name="connsiteX0" fmla="*/ 0 w 3486921"/>
                <a:gd name="connsiteY0" fmla="*/ 0 h 3157728"/>
                <a:gd name="connsiteX1" fmla="*/ 2090928 w 3486921"/>
                <a:gd name="connsiteY1" fmla="*/ 3157728 h 3157728"/>
                <a:gd name="connsiteX2" fmla="*/ 3486921 w 3486921"/>
                <a:gd name="connsiteY2" fmla="*/ 3155979 h 3157728"/>
                <a:gd name="connsiteX3" fmla="*/ 3486921 w 3486921"/>
                <a:gd name="connsiteY3" fmla="*/ 1300 h 3157728"/>
                <a:gd name="connsiteX4" fmla="*/ 0 w 3486921"/>
                <a:gd name="connsiteY4" fmla="*/ 0 h 315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921" h="3157728">
                  <a:moveTo>
                    <a:pt x="0" y="0"/>
                  </a:moveTo>
                  <a:lnTo>
                    <a:pt x="2090928" y="3157728"/>
                  </a:lnTo>
                  <a:lnTo>
                    <a:pt x="3486921" y="3155979"/>
                  </a:lnTo>
                  <a:lnTo>
                    <a:pt x="3486921" y="1300"/>
                  </a:lnTo>
                  <a:lnTo>
                    <a:pt x="0" y="0"/>
                  </a:lnTo>
                  <a:close/>
                </a:path>
              </a:pathLst>
            </a:custGeom>
            <a:solidFill>
              <a:schemeClr val="bg1">
                <a:lumMod val="9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низ 25">
              <a:extLst>
                <a:ext uri="{FF2B5EF4-FFF2-40B4-BE49-F238E27FC236}">
                  <a16:creationId xmlns:a16="http://schemas.microsoft.com/office/drawing/2014/main" id="{5D22E5CA-845D-6DA2-4077-D57420E7D781}"/>
                </a:ext>
              </a:extLst>
            </p:cNvPr>
            <p:cNvSpPr/>
            <p:nvPr/>
          </p:nvSpPr>
          <p:spPr>
            <a:xfrm rot="16200000">
              <a:off x="2871519" y="5990479"/>
              <a:ext cx="401392" cy="945095"/>
            </a:xfrm>
            <a:prstGeom prst="downArrow">
              <a:avLst/>
            </a:prstGeom>
            <a:solidFill>
              <a:schemeClr val="bg1">
                <a:lumMod val="9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a:p>
          </p:txBody>
        </p:sp>
        <p:sp>
          <p:nvSpPr>
            <p:cNvPr id="27" name="Стрелка вниз 25">
              <a:extLst>
                <a:ext uri="{FF2B5EF4-FFF2-40B4-BE49-F238E27FC236}">
                  <a16:creationId xmlns:a16="http://schemas.microsoft.com/office/drawing/2014/main" id="{0B060F4A-FAFA-B0A0-E355-82159C1002A9}"/>
                </a:ext>
              </a:extLst>
            </p:cNvPr>
            <p:cNvSpPr/>
            <p:nvPr/>
          </p:nvSpPr>
          <p:spPr>
            <a:xfrm rot="16200000">
              <a:off x="8636821" y="5982284"/>
              <a:ext cx="401392" cy="945095"/>
            </a:xfrm>
            <a:prstGeom prst="downArrow">
              <a:avLst/>
            </a:prstGeom>
            <a:solidFill>
              <a:schemeClr val="bg1">
                <a:lumMod val="9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a:p>
          </p:txBody>
        </p:sp>
      </p:grpSp>
    </p:spTree>
    <p:extLst>
      <p:ext uri="{BB962C8B-B14F-4D97-AF65-F5344CB8AC3E}">
        <p14:creationId xmlns:p14="http://schemas.microsoft.com/office/powerpoint/2010/main" val="197610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ое поле 3"/>
          <p:cNvSpPr txBox="1"/>
          <p:nvPr/>
        </p:nvSpPr>
        <p:spPr>
          <a:xfrm>
            <a:off x="1524001" y="74048"/>
            <a:ext cx="9134475" cy="507831"/>
          </a:xfrm>
          <a:prstGeom prst="rect">
            <a:avLst/>
          </a:prstGeom>
          <a:noFill/>
        </p:spPr>
        <p:txBody>
          <a:bodyPr wrap="square" rtlCol="0" anchor="t">
            <a:spAutoFit/>
          </a:bodyPr>
          <a:lstStyle/>
          <a:p>
            <a:r>
              <a:rPr lang="ru-RU" altLang="ru-RU" sz="1350" b="1" dirty="0">
                <a:latin typeface="Verdana" panose="020B0604030504040204" pitchFamily="34" charset="0"/>
                <a:cs typeface="Yu Gothic Light" charset="0"/>
                <a:sym typeface="+mn-ea"/>
              </a:rPr>
              <a:t>Современный мониторинг биоразнообразия предполагает использование современных подходов к обработке данных</a:t>
            </a:r>
            <a:endParaRPr lang="en-US" altLang="ru-RU" sz="1350" b="1" dirty="0">
              <a:latin typeface="Verdana" panose="020B0604030504040204" pitchFamily="34" charset="0"/>
              <a:cs typeface="Yu Gothic Light" charset="0"/>
              <a:sym typeface="+mn-ea"/>
            </a:endParaRPr>
          </a:p>
        </p:txBody>
      </p:sp>
      <p:sp>
        <p:nvSpPr>
          <p:cNvPr id="100" name="Текстовое поле 99"/>
          <p:cNvSpPr txBox="1"/>
          <p:nvPr/>
        </p:nvSpPr>
        <p:spPr>
          <a:xfrm>
            <a:off x="1524001" y="669214"/>
            <a:ext cx="3195161" cy="507831"/>
          </a:xfrm>
          <a:prstGeom prst="rect">
            <a:avLst/>
          </a:prstGeom>
          <a:noFill/>
          <a:ln w="9525">
            <a:noFill/>
          </a:ln>
        </p:spPr>
        <p:txBody>
          <a:bodyPr wrap="square">
            <a:spAutoFit/>
          </a:bodyPr>
          <a:lstStyle/>
          <a:p>
            <a:r>
              <a:rPr lang="ru-RU" sz="1350" b="1" dirty="0">
                <a:latin typeface="Verdana" panose="020B0604030504040204" pitchFamily="34" charset="0"/>
                <a:cs typeface="游明朝" charset="0"/>
              </a:rPr>
              <a:t>Пример – обработка данных судовых учетов</a:t>
            </a:r>
            <a:endParaRPr lang="ru-RU" altLang="en-US" sz="1350" dirty="0"/>
          </a:p>
        </p:txBody>
      </p:sp>
      <p:pic>
        <p:nvPicPr>
          <p:cNvPr id="58" name="Изображение 1" descr="длины трансект eng"/>
          <p:cNvPicPr>
            <a:picLocks noChangeAspect="1"/>
          </p:cNvPicPr>
          <p:nvPr/>
        </p:nvPicPr>
        <p:blipFill>
          <a:blip r:embed="rId2"/>
          <a:stretch>
            <a:fillRect/>
          </a:stretch>
        </p:blipFill>
        <p:spPr>
          <a:xfrm>
            <a:off x="3886555" y="2449467"/>
            <a:ext cx="3195161" cy="2792336"/>
          </a:xfrm>
          <a:prstGeom prst="rect">
            <a:avLst/>
          </a:prstGeom>
          <a:noFill/>
          <a:ln>
            <a:noFill/>
          </a:ln>
        </p:spPr>
      </p:pic>
      <p:pic>
        <p:nvPicPr>
          <p:cNvPr id="56" name="Рисунок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488" y="1437448"/>
            <a:ext cx="2272067" cy="5404523"/>
          </a:xfrm>
          <a:prstGeom prst="rect">
            <a:avLst/>
          </a:prstGeom>
        </p:spPr>
      </p:pic>
      <p:pic>
        <p:nvPicPr>
          <p:cNvPr id="60" name="Изображение 3" descr="HGGeng"/>
          <p:cNvPicPr>
            <a:picLocks noChangeAspect="1"/>
          </p:cNvPicPr>
          <p:nvPr/>
        </p:nvPicPr>
        <p:blipFill>
          <a:blip r:embed="rId4">
            <a:extLst>
              <a:ext uri="{28A0092B-C50C-407E-A947-70E740481C1C}">
                <a14:useLocalDpi xmlns:a14="http://schemas.microsoft.com/office/drawing/2010/main" val="0"/>
              </a:ext>
            </a:extLst>
          </a:blip>
          <a:srcRect l="793" t="8383" r="10940" b="5053"/>
          <a:stretch>
            <a:fillRect/>
          </a:stretch>
        </p:blipFill>
        <p:spPr>
          <a:xfrm>
            <a:off x="6866952" y="2449468"/>
            <a:ext cx="3498831" cy="4200049"/>
          </a:xfrm>
          <a:prstGeom prst="rect">
            <a:avLst/>
          </a:prstGeom>
        </p:spPr>
      </p:pic>
      <p:sp>
        <p:nvSpPr>
          <p:cNvPr id="7" name="Текстовое поле 6"/>
          <p:cNvSpPr txBox="1"/>
          <p:nvPr/>
        </p:nvSpPr>
        <p:spPr>
          <a:xfrm>
            <a:off x="4253434" y="5773289"/>
            <a:ext cx="3195161" cy="646331"/>
          </a:xfrm>
          <a:prstGeom prst="rect">
            <a:avLst/>
          </a:prstGeom>
          <a:noFill/>
          <a:ln w="9525">
            <a:noFill/>
          </a:ln>
        </p:spPr>
        <p:txBody>
          <a:bodyPr wrap="square">
            <a:spAutoFit/>
          </a:bodyPr>
          <a:lstStyle/>
          <a:p>
            <a:r>
              <a:rPr lang="ru-RU" sz="1200" b="1" dirty="0">
                <a:latin typeface="Calibri" panose="020F0502020204030204" pitchFamily="34" charset="0"/>
                <a:cs typeface="SimSun" charset="0"/>
              </a:rPr>
              <a:t>Экстраполирование распределение</a:t>
            </a:r>
            <a:r>
              <a:rPr lang="en-US" sz="1200" b="1" dirty="0">
                <a:latin typeface="Calibri" panose="020F0502020204030204" pitchFamily="34" charset="0"/>
                <a:cs typeface="SimSun" charset="0"/>
              </a:rPr>
              <a:t> </a:t>
            </a:r>
            <a:r>
              <a:rPr lang="ru-RU" sz="1200" b="1" dirty="0">
                <a:latin typeface="Calibri" panose="020F0502020204030204" pitchFamily="34" charset="0"/>
                <a:cs typeface="SimSun" charset="0"/>
              </a:rPr>
              <a:t>таймырской чайки</a:t>
            </a:r>
            <a:r>
              <a:rPr lang="en-US" sz="1200" b="1" dirty="0">
                <a:latin typeface="Calibri" panose="020F0502020204030204" pitchFamily="34" charset="0"/>
                <a:cs typeface="SimSun" charset="0"/>
              </a:rPr>
              <a:t> </a:t>
            </a:r>
            <a:r>
              <a:rPr lang="en-US" sz="1200" b="1" i="1" dirty="0">
                <a:latin typeface="Calibri" panose="020F0502020204030204" pitchFamily="34" charset="0"/>
                <a:cs typeface="SimSun" charset="0"/>
              </a:rPr>
              <a:t>Larus </a:t>
            </a:r>
            <a:r>
              <a:rPr lang="en-US" sz="1200" b="1" i="1" dirty="0" err="1">
                <a:latin typeface="Calibri" panose="020F0502020204030204" pitchFamily="34" charset="0"/>
                <a:cs typeface="SimSun" charset="0"/>
              </a:rPr>
              <a:t>heuglinii</a:t>
            </a:r>
            <a:r>
              <a:rPr lang="en-US" sz="1200" b="1" i="1" dirty="0">
                <a:latin typeface="Calibri" panose="020F0502020204030204" pitchFamily="34" charset="0"/>
                <a:cs typeface="SimSun" charset="0"/>
              </a:rPr>
              <a:t> </a:t>
            </a:r>
            <a:r>
              <a:rPr lang="ru-RU" sz="1200" b="1" dirty="0">
                <a:latin typeface="Calibri" panose="020F0502020204030204" pitchFamily="34" charset="0"/>
                <a:cs typeface="SimSun" charset="0"/>
              </a:rPr>
              <a:t>в Обской губе по результатам учетов 2020 года</a:t>
            </a:r>
            <a:endParaRPr lang="ru-RU" altLang="en-US" sz="1200" b="1" dirty="0"/>
          </a:p>
        </p:txBody>
      </p:sp>
      <p:pic>
        <p:nvPicPr>
          <p:cNvPr id="3" name="Рисунок 2">
            <a:extLst>
              <a:ext uri="{FF2B5EF4-FFF2-40B4-BE49-F238E27FC236}">
                <a16:creationId xmlns:a16="http://schemas.microsoft.com/office/drawing/2014/main" id="{1F276B5F-30FB-0F64-98E1-CED79269A100}"/>
              </a:ext>
            </a:extLst>
          </p:cNvPr>
          <p:cNvPicPr>
            <a:picLocks noChangeAspect="1"/>
          </p:cNvPicPr>
          <p:nvPr/>
        </p:nvPicPr>
        <p:blipFill rotWithShape="1">
          <a:blip r:embed="rId5"/>
          <a:srcRect l="3390" b="45608"/>
          <a:stretch/>
        </p:blipFill>
        <p:spPr>
          <a:xfrm>
            <a:off x="4812501" y="473515"/>
            <a:ext cx="5429295" cy="1975952"/>
          </a:xfrm>
          <a:prstGeom prst="rect">
            <a:avLst/>
          </a:prstGeom>
          <a:ln>
            <a:solidFill>
              <a:schemeClr val="bg1">
                <a:lumMod val="75000"/>
              </a:schemeClr>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53" descr="Карта 1 (нерпа)_EN">
            <a:extLst>
              <a:ext uri="{FF2B5EF4-FFF2-40B4-BE49-F238E27FC236}">
                <a16:creationId xmlns:a16="http://schemas.microsoft.com/office/drawing/2014/main" id="{611CE593-4B83-53B6-4822-C334B262D0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0" y="2128322"/>
            <a:ext cx="3351049" cy="4740775"/>
          </a:xfrm>
          <a:prstGeom prst="rect">
            <a:avLst/>
          </a:prstGeom>
          <a:noFill/>
          <a:ln>
            <a:noFill/>
          </a:ln>
        </p:spPr>
      </p:pic>
      <p:sp>
        <p:nvSpPr>
          <p:cNvPr id="5" name="Текстовое поле 3">
            <a:extLst>
              <a:ext uri="{FF2B5EF4-FFF2-40B4-BE49-F238E27FC236}">
                <a16:creationId xmlns:a16="http://schemas.microsoft.com/office/drawing/2014/main" id="{B5D8720E-BC26-AB67-6D45-DC3466625D25}"/>
              </a:ext>
            </a:extLst>
          </p:cNvPr>
          <p:cNvSpPr txBox="1"/>
          <p:nvPr/>
        </p:nvSpPr>
        <p:spPr>
          <a:xfrm>
            <a:off x="2028797" y="4358254"/>
            <a:ext cx="2237464" cy="1169551"/>
          </a:xfrm>
          <a:prstGeom prst="rect">
            <a:avLst/>
          </a:prstGeom>
          <a:noFill/>
          <a:ln w="9525">
            <a:noFill/>
          </a:ln>
        </p:spPr>
        <p:txBody>
          <a:bodyPr wrap="square">
            <a:spAutoFit/>
          </a:bodyPr>
          <a:lstStyle/>
          <a:p>
            <a:r>
              <a:rPr lang="ru-RU" sz="1400" b="1" dirty="0">
                <a:latin typeface="Calibri" panose="020F0502020204030204" pitchFamily="34" charset="0"/>
                <a:cs typeface="SimSun" charset="0"/>
              </a:rPr>
              <a:t>Учетные маршруты  в мае </a:t>
            </a:r>
            <a:r>
              <a:rPr lang="en-US" sz="1400" b="1" dirty="0">
                <a:latin typeface="Calibri" panose="020F0502020204030204" pitchFamily="34" charset="0"/>
                <a:cs typeface="SimSun" charset="0"/>
              </a:rPr>
              <a:t>2021</a:t>
            </a:r>
          </a:p>
          <a:p>
            <a:endParaRPr lang="ru-RU" sz="1400" b="1" dirty="0">
              <a:latin typeface="Calibri" panose="020F0502020204030204" pitchFamily="34" charset="0"/>
              <a:cs typeface="SimSun" charset="0"/>
            </a:endParaRPr>
          </a:p>
          <a:p>
            <a:r>
              <a:rPr lang="ru-RU" sz="1400" b="1" dirty="0">
                <a:latin typeface="Calibri" panose="020F0502020204030204" pitchFamily="34" charset="0"/>
                <a:cs typeface="SimSun" charset="0"/>
              </a:rPr>
              <a:t>Данные о ледовом покрове -</a:t>
            </a:r>
            <a:r>
              <a:rPr lang="en-US" sz="1400" b="1" dirty="0">
                <a:latin typeface="Calibri" panose="020F0502020204030204" pitchFamily="34" charset="0"/>
                <a:cs typeface="SimSun" charset="0"/>
              </a:rPr>
              <a:t> Sentinel 1</a:t>
            </a:r>
            <a:endParaRPr lang="ru-RU" altLang="en-US" sz="1400" b="1" dirty="0"/>
          </a:p>
        </p:txBody>
      </p:sp>
      <p:pic>
        <p:nvPicPr>
          <p:cNvPr id="6" name="Рисунок 20" descr="Изображение выглядит как карта&#10;&#10;Автоматически созданное описание">
            <a:extLst>
              <a:ext uri="{FF2B5EF4-FFF2-40B4-BE49-F238E27FC236}">
                <a16:creationId xmlns:a16="http://schemas.microsoft.com/office/drawing/2014/main" id="{04B27A41-559B-709A-6598-4E3F3B9B56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255658" y="2458251"/>
            <a:ext cx="4834658" cy="3426275"/>
          </a:xfrm>
          <a:prstGeom prst="rect">
            <a:avLst/>
          </a:prstGeom>
          <a:noFill/>
          <a:ln>
            <a:noFill/>
          </a:ln>
        </p:spPr>
      </p:pic>
      <p:sp>
        <p:nvSpPr>
          <p:cNvPr id="7" name="Текстовое поле 5">
            <a:extLst>
              <a:ext uri="{FF2B5EF4-FFF2-40B4-BE49-F238E27FC236}">
                <a16:creationId xmlns:a16="http://schemas.microsoft.com/office/drawing/2014/main" id="{0CD4BF66-36F0-F115-1609-5B1FE1CEB118}"/>
              </a:ext>
            </a:extLst>
          </p:cNvPr>
          <p:cNvSpPr txBox="1"/>
          <p:nvPr/>
        </p:nvSpPr>
        <p:spPr>
          <a:xfrm>
            <a:off x="5857309" y="5870376"/>
            <a:ext cx="5080000" cy="261610"/>
          </a:xfrm>
          <a:prstGeom prst="rect">
            <a:avLst/>
          </a:prstGeom>
          <a:noFill/>
          <a:ln w="9525">
            <a:noFill/>
          </a:ln>
        </p:spPr>
        <p:txBody>
          <a:bodyPr>
            <a:spAutoFit/>
          </a:bodyPr>
          <a:lstStyle/>
          <a:p>
            <a:r>
              <a:rPr lang="ru-RU" sz="1100" b="1" dirty="0">
                <a:latin typeface="Calibri" panose="020F0502020204030204" pitchFamily="34" charset="0"/>
                <a:cs typeface="SimSun" charset="0"/>
              </a:rPr>
              <a:t>Экстраполированные плотности лунок тюленей на ячейку 250*250 м</a:t>
            </a:r>
            <a:r>
              <a:rPr lang="en-US" sz="1100" b="1" dirty="0">
                <a:latin typeface="Calibri" panose="020F0502020204030204" pitchFamily="34" charset="0"/>
                <a:cs typeface="SimSun" charset="0"/>
              </a:rPr>
              <a:t>. </a:t>
            </a:r>
            <a:endParaRPr lang="en-US" altLang="en-US" sz="1100" b="1" dirty="0">
              <a:latin typeface="Calibri" panose="020F0502020204030204" pitchFamily="34" charset="0"/>
              <a:cs typeface="SimSun" charset="0"/>
            </a:endParaRPr>
          </a:p>
        </p:txBody>
      </p:sp>
      <p:sp>
        <p:nvSpPr>
          <p:cNvPr id="9" name="TextBox 8">
            <a:extLst>
              <a:ext uri="{FF2B5EF4-FFF2-40B4-BE49-F238E27FC236}">
                <a16:creationId xmlns:a16="http://schemas.microsoft.com/office/drawing/2014/main" id="{EE776AA5-5EDB-ECCF-7EC4-E10B223206A2}"/>
              </a:ext>
            </a:extLst>
          </p:cNvPr>
          <p:cNvSpPr txBox="1"/>
          <p:nvPr/>
        </p:nvSpPr>
        <p:spPr>
          <a:xfrm>
            <a:off x="2924844" y="6180013"/>
            <a:ext cx="6431796" cy="646331"/>
          </a:xfrm>
          <a:prstGeom prst="rect">
            <a:avLst/>
          </a:prstGeom>
          <a:noFill/>
        </p:spPr>
        <p:txBody>
          <a:bodyPr wrap="square">
            <a:spAutoFit/>
          </a:bodyPr>
          <a:lstStyle/>
          <a:p>
            <a:pPr marL="304800" indent="-304800"/>
            <a:r>
              <a:rPr lang="en-US" sz="1200" dirty="0">
                <a:solidFill>
                  <a:schemeClr val="accent1">
                    <a:lumMod val="75000"/>
                  </a:schemeClr>
                </a:solidFill>
              </a:rPr>
              <a:t>Miller, D. L., Burt, M. L., </a:t>
            </a:r>
            <a:r>
              <a:rPr lang="en-US" sz="1200" dirty="0" err="1">
                <a:solidFill>
                  <a:schemeClr val="accent1">
                    <a:lumMod val="75000"/>
                  </a:schemeClr>
                </a:solidFill>
              </a:rPr>
              <a:t>Rexstad</a:t>
            </a:r>
            <a:r>
              <a:rPr lang="en-US" sz="1200" dirty="0">
                <a:solidFill>
                  <a:schemeClr val="accent1">
                    <a:lumMod val="75000"/>
                  </a:schemeClr>
                </a:solidFill>
              </a:rPr>
              <a:t>, E. A., &amp; Thomas, L. (2013). Spatial models for distance sampling data: Recent developments and future directions. </a:t>
            </a:r>
            <a:r>
              <a:rPr lang="en-US" sz="1200" i="1" dirty="0">
                <a:solidFill>
                  <a:schemeClr val="accent1">
                    <a:lumMod val="75000"/>
                  </a:schemeClr>
                </a:solidFill>
              </a:rPr>
              <a:t>Methods in Ecology and Evolution</a:t>
            </a:r>
            <a:r>
              <a:rPr lang="en-US" sz="1200" dirty="0">
                <a:solidFill>
                  <a:schemeClr val="accent1">
                    <a:lumMod val="75000"/>
                  </a:schemeClr>
                </a:solidFill>
              </a:rPr>
              <a:t>, </a:t>
            </a:r>
            <a:r>
              <a:rPr lang="en-US" sz="1200" i="1" dirty="0">
                <a:solidFill>
                  <a:schemeClr val="accent1">
                    <a:lumMod val="75000"/>
                  </a:schemeClr>
                </a:solidFill>
              </a:rPr>
              <a:t>4</a:t>
            </a:r>
            <a:r>
              <a:rPr lang="en-US" sz="1200" dirty="0">
                <a:solidFill>
                  <a:schemeClr val="accent1">
                    <a:lumMod val="75000"/>
                  </a:schemeClr>
                </a:solidFill>
              </a:rPr>
              <a:t>(11), 1001–1010. https://doi.org/10.1111/2041-210X.12105</a:t>
            </a:r>
          </a:p>
        </p:txBody>
      </p:sp>
      <p:pic>
        <p:nvPicPr>
          <p:cNvPr id="10" name="Рисунок 9">
            <a:extLst>
              <a:ext uri="{FF2B5EF4-FFF2-40B4-BE49-F238E27FC236}">
                <a16:creationId xmlns:a16="http://schemas.microsoft.com/office/drawing/2014/main" id="{5182C606-2CA3-4E4E-F9A0-A95FC860FA76}"/>
              </a:ext>
            </a:extLst>
          </p:cNvPr>
          <p:cNvPicPr/>
          <p:nvPr/>
        </p:nvPicPr>
        <p:blipFill>
          <a:blip r:embed="rId4" cstate="screen">
            <a:extLst>
              <a:ext uri="{28A0092B-C50C-407E-A947-70E740481C1C}">
                <a14:useLocalDpi xmlns:a14="http://schemas.microsoft.com/office/drawing/2010/main"/>
              </a:ext>
            </a:extLst>
          </a:blip>
          <a:stretch>
            <a:fillRect/>
          </a:stretch>
        </p:blipFill>
        <p:spPr>
          <a:xfrm>
            <a:off x="3796338" y="55660"/>
            <a:ext cx="3305301" cy="2045701"/>
          </a:xfrm>
          <a:prstGeom prst="rect">
            <a:avLst/>
          </a:prstGeom>
          <a:ln>
            <a:solidFill>
              <a:schemeClr val="bg1">
                <a:lumMod val="75000"/>
              </a:schemeClr>
            </a:solidFill>
          </a:ln>
        </p:spPr>
      </p:pic>
      <p:pic>
        <p:nvPicPr>
          <p:cNvPr id="11" name="Рисунок 10">
            <a:extLst>
              <a:ext uri="{FF2B5EF4-FFF2-40B4-BE49-F238E27FC236}">
                <a16:creationId xmlns:a16="http://schemas.microsoft.com/office/drawing/2014/main" id="{64BB6DE7-0371-673E-9472-44C8B7006270}"/>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625" y="53850"/>
            <a:ext cx="3622831" cy="2041769"/>
          </a:xfrm>
          <a:prstGeom prst="rect">
            <a:avLst/>
          </a:prstGeom>
          <a:noFill/>
          <a:ln>
            <a:solidFill>
              <a:schemeClr val="bg1">
                <a:lumMod val="75000"/>
              </a:schemeClr>
            </a:solidFill>
          </a:ln>
        </p:spPr>
      </p:pic>
      <p:sp>
        <p:nvSpPr>
          <p:cNvPr id="12" name="Прямоугольник 11">
            <a:extLst>
              <a:ext uri="{FF2B5EF4-FFF2-40B4-BE49-F238E27FC236}">
                <a16:creationId xmlns:a16="http://schemas.microsoft.com/office/drawing/2014/main" id="{22156F19-3A97-C3DD-D22D-19D4ADA76728}"/>
              </a:ext>
            </a:extLst>
          </p:cNvPr>
          <p:cNvSpPr/>
          <p:nvPr/>
        </p:nvSpPr>
        <p:spPr>
          <a:xfrm>
            <a:off x="6385439" y="4681532"/>
            <a:ext cx="2808312" cy="553998"/>
          </a:xfrm>
          <a:prstGeom prst="rect">
            <a:avLst/>
          </a:prstGeom>
        </p:spPr>
        <p:txBody>
          <a:bodyPr wrap="square">
            <a:spAutoFit/>
          </a:bodyPr>
          <a:lstStyle/>
          <a:p>
            <a:r>
              <a:rPr lang="ru-RU" sz="1000" dirty="0">
                <a:solidFill>
                  <a:schemeClr val="bg1"/>
                </a:solidFill>
              </a:rPr>
              <a:t>Авиаучеты морских млекопитающих с БПЛА</a:t>
            </a:r>
          </a:p>
          <a:p>
            <a:r>
              <a:rPr lang="ru-RU" sz="1000" dirty="0">
                <a:solidFill>
                  <a:schemeClr val="bg1"/>
                </a:solidFill>
              </a:rPr>
              <a:t>большой дальности</a:t>
            </a:r>
          </a:p>
        </p:txBody>
      </p:sp>
      <p:pic>
        <p:nvPicPr>
          <p:cNvPr id="2" name="Рисунок 1">
            <a:extLst>
              <a:ext uri="{FF2B5EF4-FFF2-40B4-BE49-F238E27FC236}">
                <a16:creationId xmlns:a16="http://schemas.microsoft.com/office/drawing/2014/main" id="{D0448DBE-1454-C720-78DF-C1BF5C797F3B}"/>
              </a:ext>
            </a:extLst>
          </p:cNvPr>
          <p:cNvPicPr>
            <a:picLocks noChangeAspect="1"/>
          </p:cNvPicPr>
          <p:nvPr/>
        </p:nvPicPr>
        <p:blipFill rotWithShape="1">
          <a:blip r:embed="rId6"/>
          <a:srcRect l="3390" b="45608"/>
          <a:stretch/>
        </p:blipFill>
        <p:spPr>
          <a:xfrm>
            <a:off x="7159521" y="74048"/>
            <a:ext cx="4834658" cy="1759538"/>
          </a:xfrm>
          <a:prstGeom prst="rect">
            <a:avLst/>
          </a:prstGeom>
          <a:ln>
            <a:solidFill>
              <a:schemeClr val="bg1">
                <a:lumMod val="75000"/>
              </a:schemeClr>
            </a:solidFill>
          </a:ln>
        </p:spPr>
      </p:pic>
      <p:sp>
        <p:nvSpPr>
          <p:cNvPr id="8" name="Текстовое поле 3">
            <a:extLst>
              <a:ext uri="{FF2B5EF4-FFF2-40B4-BE49-F238E27FC236}">
                <a16:creationId xmlns:a16="http://schemas.microsoft.com/office/drawing/2014/main" id="{47D0927B-0AD9-88E7-3BD8-81763F50DE69}"/>
              </a:ext>
            </a:extLst>
          </p:cNvPr>
          <p:cNvSpPr txBox="1"/>
          <p:nvPr/>
        </p:nvSpPr>
        <p:spPr>
          <a:xfrm>
            <a:off x="8006248" y="2085944"/>
            <a:ext cx="4185752" cy="923330"/>
          </a:xfrm>
          <a:prstGeom prst="rect">
            <a:avLst/>
          </a:prstGeom>
          <a:noFill/>
        </p:spPr>
        <p:txBody>
          <a:bodyPr wrap="square" rtlCol="0" anchor="t">
            <a:spAutoFit/>
          </a:bodyPr>
          <a:lstStyle/>
          <a:p>
            <a:r>
              <a:rPr lang="ru-RU" altLang="ru-RU" sz="1350" b="1" dirty="0">
                <a:solidFill>
                  <a:srgbClr val="0B512B"/>
                </a:solidFill>
                <a:latin typeface="Verdana" panose="020B0604030504040204" pitchFamily="34" charset="0"/>
                <a:cs typeface="Yu Gothic Light" charset="0"/>
                <a:sym typeface="+mn-ea"/>
              </a:rPr>
              <a:t>Современный мониторинг биоразнообразия предполагает использование современных подходов к обработке данных</a:t>
            </a:r>
            <a:endParaRPr lang="en-US" altLang="ru-RU" sz="1350" b="1" dirty="0">
              <a:solidFill>
                <a:srgbClr val="0B512B"/>
              </a:solidFill>
              <a:latin typeface="Verdana" panose="020B0604030504040204" pitchFamily="34" charset="0"/>
              <a:cs typeface="Yu Gothic Light" charset="0"/>
              <a:sym typeface="+mn-ea"/>
            </a:endParaRPr>
          </a:p>
        </p:txBody>
      </p:sp>
      <p:sp>
        <p:nvSpPr>
          <p:cNvPr id="14" name="Текстовое поле 99">
            <a:extLst>
              <a:ext uri="{FF2B5EF4-FFF2-40B4-BE49-F238E27FC236}">
                <a16:creationId xmlns:a16="http://schemas.microsoft.com/office/drawing/2014/main" id="{806ACA15-186B-BA1C-F7C7-19D1426C83B0}"/>
              </a:ext>
            </a:extLst>
          </p:cNvPr>
          <p:cNvSpPr txBox="1"/>
          <p:nvPr/>
        </p:nvSpPr>
        <p:spPr>
          <a:xfrm>
            <a:off x="9386051" y="3931993"/>
            <a:ext cx="2637539" cy="715581"/>
          </a:xfrm>
          <a:prstGeom prst="rect">
            <a:avLst/>
          </a:prstGeom>
          <a:solidFill>
            <a:schemeClr val="bg1">
              <a:lumMod val="95000"/>
            </a:schemeClr>
          </a:solidFill>
          <a:ln w="6350">
            <a:solidFill>
              <a:schemeClr val="bg1">
                <a:lumMod val="65000"/>
              </a:schemeClr>
            </a:solidFill>
          </a:ln>
        </p:spPr>
        <p:txBody>
          <a:bodyPr wrap="square">
            <a:spAutoFit/>
          </a:bodyPr>
          <a:lstStyle/>
          <a:p>
            <a:r>
              <a:rPr lang="ru-RU" sz="1350" b="1" dirty="0">
                <a:latin typeface="Verdana" panose="020B0604030504040204" pitchFamily="34" charset="0"/>
                <a:cs typeface="游明朝" charset="0"/>
              </a:rPr>
              <a:t>Пример – обработка данных авиационных учетов</a:t>
            </a:r>
            <a:endParaRPr lang="ru-RU" altLang="en-US" sz="1350" dirty="0"/>
          </a:p>
        </p:txBody>
      </p:sp>
    </p:spTree>
    <p:extLst>
      <p:ext uri="{BB962C8B-B14F-4D97-AF65-F5344CB8AC3E}">
        <p14:creationId xmlns:p14="http://schemas.microsoft.com/office/powerpoint/2010/main" val="2875804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Группа 29">
            <a:extLst>
              <a:ext uri="{FF2B5EF4-FFF2-40B4-BE49-F238E27FC236}">
                <a16:creationId xmlns:a16="http://schemas.microsoft.com/office/drawing/2014/main" id="{884B538A-47B6-C24F-A3C7-96FBC20DAB2C}"/>
              </a:ext>
            </a:extLst>
          </p:cNvPr>
          <p:cNvGrpSpPr/>
          <p:nvPr/>
        </p:nvGrpSpPr>
        <p:grpSpPr>
          <a:xfrm>
            <a:off x="138718" y="407918"/>
            <a:ext cx="9253505" cy="5259962"/>
            <a:chOff x="1719295" y="1918976"/>
            <a:chExt cx="8682711" cy="4835678"/>
          </a:xfrm>
        </p:grpSpPr>
        <p:sp>
          <p:nvSpPr>
            <p:cNvPr id="2" name="Равнобедренный треугольник 1">
              <a:extLst>
                <a:ext uri="{FF2B5EF4-FFF2-40B4-BE49-F238E27FC236}">
                  <a16:creationId xmlns:a16="http://schemas.microsoft.com/office/drawing/2014/main" id="{4EE10E7A-C07B-A88D-8EDA-87F04A4DC099}"/>
                </a:ext>
              </a:extLst>
            </p:cNvPr>
            <p:cNvSpPr/>
            <p:nvPr/>
          </p:nvSpPr>
          <p:spPr>
            <a:xfrm>
              <a:off x="4816437" y="4086333"/>
              <a:ext cx="2306677" cy="1763202"/>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 name="Прямоугольник 2">
              <a:extLst>
                <a:ext uri="{FF2B5EF4-FFF2-40B4-BE49-F238E27FC236}">
                  <a16:creationId xmlns:a16="http://schemas.microsoft.com/office/drawing/2014/main" id="{0182C466-4946-3899-59C4-780E8FAC66A0}"/>
                </a:ext>
              </a:extLst>
            </p:cNvPr>
            <p:cNvSpPr/>
            <p:nvPr/>
          </p:nvSpPr>
          <p:spPr>
            <a:xfrm>
              <a:off x="4461510" y="1934543"/>
              <a:ext cx="5896674" cy="118499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4" name="Текстовое поле 4">
              <a:extLst>
                <a:ext uri="{FF2B5EF4-FFF2-40B4-BE49-F238E27FC236}">
                  <a16:creationId xmlns:a16="http://schemas.microsoft.com/office/drawing/2014/main" id="{F60BA100-6DC4-872A-D171-88FB8B7BF158}"/>
                </a:ext>
              </a:extLst>
            </p:cNvPr>
            <p:cNvSpPr txBox="1"/>
            <p:nvPr/>
          </p:nvSpPr>
          <p:spPr>
            <a:xfrm>
              <a:off x="4519716" y="2119468"/>
              <a:ext cx="5671504" cy="466868"/>
            </a:xfrm>
            <a:prstGeom prst="rect">
              <a:avLst/>
            </a:prstGeom>
            <a:noFill/>
          </p:spPr>
          <p:txBody>
            <a:bodyPr wrap="square" rtlCol="0" anchor="t">
              <a:spAutoFit/>
            </a:bodyPr>
            <a:lstStyle/>
            <a:p>
              <a:r>
                <a:rPr lang="ru-RU" altLang="en-US" sz="1350" b="1" dirty="0"/>
                <a:t>Индикаторные группы биоты </a:t>
              </a:r>
              <a:r>
                <a:rPr lang="ru-RU" altLang="en-US" sz="1350" dirty="0"/>
                <a:t>или</a:t>
              </a:r>
              <a:r>
                <a:rPr lang="ru-RU" altLang="en-US" sz="1350" b="1" dirty="0"/>
                <a:t> Биологические индикаторы</a:t>
              </a:r>
            </a:p>
            <a:p>
              <a:r>
                <a:rPr lang="ru-RU" altLang="en-US" sz="1350" dirty="0"/>
                <a:t>Виды и сообщества в ключевом фокусе мониторинга и менеджмента</a:t>
              </a:r>
            </a:p>
          </p:txBody>
        </p:sp>
        <p:sp>
          <p:nvSpPr>
            <p:cNvPr id="5" name="Текстовое поле 5">
              <a:extLst>
                <a:ext uri="{FF2B5EF4-FFF2-40B4-BE49-F238E27FC236}">
                  <a16:creationId xmlns:a16="http://schemas.microsoft.com/office/drawing/2014/main" id="{8E231A93-ADBA-3AC3-B60C-C451BB029FDC}"/>
                </a:ext>
              </a:extLst>
            </p:cNvPr>
            <p:cNvSpPr txBox="1"/>
            <p:nvPr/>
          </p:nvSpPr>
          <p:spPr>
            <a:xfrm>
              <a:off x="5125180" y="4696318"/>
              <a:ext cx="1681202" cy="1131079"/>
            </a:xfrm>
            <a:prstGeom prst="rect">
              <a:avLst/>
            </a:prstGeom>
            <a:noFill/>
          </p:spPr>
          <p:txBody>
            <a:bodyPr wrap="square" rtlCol="0" anchor="t">
              <a:spAutoFit/>
            </a:bodyPr>
            <a:lstStyle/>
            <a:p>
              <a:pPr algn="ctr"/>
              <a:r>
                <a:rPr lang="ru-RU" altLang="en-US" sz="1350" b="1" dirty="0"/>
                <a:t>Мульти-</a:t>
              </a:r>
            </a:p>
            <a:p>
              <a:pPr algn="ctr"/>
              <a:r>
                <a:rPr lang="ru-RU" altLang="en-US" sz="1350" b="1" dirty="0"/>
                <a:t>масштабная классификация и картографирование экосистем</a:t>
              </a:r>
              <a:endParaRPr lang="en-US" altLang="en-US" sz="1350" b="1" dirty="0"/>
            </a:p>
          </p:txBody>
        </p:sp>
        <p:sp>
          <p:nvSpPr>
            <p:cNvPr id="6" name="Текстовое поле 9">
              <a:extLst>
                <a:ext uri="{FF2B5EF4-FFF2-40B4-BE49-F238E27FC236}">
                  <a16:creationId xmlns:a16="http://schemas.microsoft.com/office/drawing/2014/main" id="{B36069ED-C339-05AB-30E2-8E3F2F3A3106}"/>
                </a:ext>
              </a:extLst>
            </p:cNvPr>
            <p:cNvSpPr txBox="1"/>
            <p:nvPr/>
          </p:nvSpPr>
          <p:spPr>
            <a:xfrm>
              <a:off x="4524437" y="1918976"/>
              <a:ext cx="2847574" cy="300082"/>
            </a:xfrm>
            <a:prstGeom prst="rect">
              <a:avLst/>
            </a:prstGeom>
            <a:noFill/>
          </p:spPr>
          <p:txBody>
            <a:bodyPr wrap="none" rtlCol="0" anchor="t">
              <a:spAutoFit/>
            </a:bodyPr>
            <a:lstStyle/>
            <a:p>
              <a:r>
                <a:rPr lang="ru-RU" altLang="ru-RU" sz="1350" b="1" dirty="0">
                  <a:solidFill>
                    <a:srgbClr val="00B0F0"/>
                  </a:solidFill>
                  <a:sym typeface="+mn-ea"/>
                </a:rPr>
                <a:t>Компоненты биоразнообразия</a:t>
              </a:r>
              <a:endParaRPr lang="en-US" altLang="ru-RU" sz="1350" b="1" dirty="0">
                <a:solidFill>
                  <a:srgbClr val="00B0F0"/>
                </a:solidFill>
                <a:sym typeface="+mn-ea"/>
              </a:endParaRPr>
            </a:p>
          </p:txBody>
        </p:sp>
        <p:sp>
          <p:nvSpPr>
            <p:cNvPr id="7" name="Текстовое поле 11">
              <a:extLst>
                <a:ext uri="{FF2B5EF4-FFF2-40B4-BE49-F238E27FC236}">
                  <a16:creationId xmlns:a16="http://schemas.microsoft.com/office/drawing/2014/main" id="{CA36408D-890E-8A44-1A43-4483BE6A1646}"/>
                </a:ext>
              </a:extLst>
            </p:cNvPr>
            <p:cNvSpPr txBox="1"/>
            <p:nvPr/>
          </p:nvSpPr>
          <p:spPr>
            <a:xfrm>
              <a:off x="4463134" y="3376039"/>
              <a:ext cx="5902388" cy="715581"/>
            </a:xfrm>
            <a:prstGeom prst="rect">
              <a:avLst/>
            </a:prstGeom>
            <a:solidFill>
              <a:schemeClr val="accent6">
                <a:lumMod val="60000"/>
                <a:lumOff val="40000"/>
              </a:schemeClr>
            </a:solidFill>
            <a:ln>
              <a:solidFill>
                <a:schemeClr val="accent1">
                  <a:lumMod val="75000"/>
                </a:schemeClr>
              </a:solidFill>
            </a:ln>
          </p:spPr>
          <p:txBody>
            <a:bodyPr wrap="square" rtlCol="0" anchor="t">
              <a:spAutoFit/>
            </a:bodyPr>
            <a:lstStyle/>
            <a:p>
              <a:r>
                <a:rPr lang="ru-RU" altLang="ru-RU" sz="1350" b="1" dirty="0">
                  <a:solidFill>
                    <a:srgbClr val="00B0F0"/>
                  </a:solidFill>
                </a:rPr>
                <a:t>Индексы состояния </a:t>
              </a:r>
              <a:r>
                <a:rPr lang="ru-RU" altLang="ru-RU" sz="1350" b="1" dirty="0" err="1">
                  <a:solidFill>
                    <a:srgbClr val="00B0F0"/>
                  </a:solidFill>
                </a:rPr>
                <a:t>биоразнобразия</a:t>
              </a:r>
              <a:endParaRPr lang="ru-RU" altLang="en-US" sz="1350" b="1" dirty="0">
                <a:solidFill>
                  <a:srgbClr val="00B0F0"/>
                </a:solidFill>
              </a:endParaRPr>
            </a:p>
            <a:p>
              <a:r>
                <a:rPr lang="ru-RU" altLang="ru-RU" sz="1350" dirty="0"/>
                <a:t>Оценка состояния биоразнообразия по результатам обработки данных наблюдений за биотой</a:t>
              </a:r>
              <a:endParaRPr lang="en-US" altLang="ru-RU" sz="1350" dirty="0"/>
            </a:p>
          </p:txBody>
        </p:sp>
        <p:sp>
          <p:nvSpPr>
            <p:cNvPr id="8" name="Текстовое поле 16">
              <a:extLst>
                <a:ext uri="{FF2B5EF4-FFF2-40B4-BE49-F238E27FC236}">
                  <a16:creationId xmlns:a16="http://schemas.microsoft.com/office/drawing/2014/main" id="{126E0ED2-2835-71B0-9D91-69B2030FA6B8}"/>
                </a:ext>
              </a:extLst>
            </p:cNvPr>
            <p:cNvSpPr txBox="1"/>
            <p:nvPr/>
          </p:nvSpPr>
          <p:spPr>
            <a:xfrm>
              <a:off x="1721201" y="3177223"/>
              <a:ext cx="2356485" cy="715581"/>
            </a:xfrm>
            <a:prstGeom prst="rect">
              <a:avLst/>
            </a:prstGeom>
            <a:solidFill>
              <a:schemeClr val="bg1">
                <a:lumMod val="85000"/>
              </a:schemeClr>
            </a:solidFill>
            <a:ln>
              <a:solidFill>
                <a:schemeClr val="accent1">
                  <a:lumMod val="75000"/>
                </a:schemeClr>
              </a:solidFill>
            </a:ln>
          </p:spPr>
          <p:txBody>
            <a:bodyPr wrap="square" rtlCol="0" anchor="t">
              <a:spAutoFit/>
            </a:bodyPr>
            <a:lstStyle/>
            <a:p>
              <a:r>
                <a:rPr lang="ru-RU" altLang="ru-RU" sz="1350" b="1" dirty="0">
                  <a:solidFill>
                    <a:srgbClr val="00B0F0"/>
                  </a:solidFill>
                </a:rPr>
                <a:t>Факторы</a:t>
              </a:r>
              <a:endParaRPr lang="en-US" altLang="ru-RU" sz="1350" b="1" dirty="0">
                <a:solidFill>
                  <a:srgbClr val="00B0F0"/>
                </a:solidFill>
              </a:endParaRPr>
            </a:p>
            <a:p>
              <a:r>
                <a:rPr lang="ru-RU" altLang="ru-RU" sz="1350" b="1" dirty="0"/>
                <a:t>Антропогенной нагрузки</a:t>
              </a:r>
            </a:p>
            <a:p>
              <a:r>
                <a:rPr lang="ru-RU" altLang="ru-RU" sz="1350" b="1" dirty="0"/>
                <a:t>Абиотических условий</a:t>
              </a:r>
              <a:endParaRPr lang="en-US" altLang="ru-RU" sz="1350" b="1" dirty="0"/>
            </a:p>
          </p:txBody>
        </p:sp>
        <p:sp>
          <p:nvSpPr>
            <p:cNvPr id="9" name="Текстовое поле 17">
              <a:extLst>
                <a:ext uri="{FF2B5EF4-FFF2-40B4-BE49-F238E27FC236}">
                  <a16:creationId xmlns:a16="http://schemas.microsoft.com/office/drawing/2014/main" id="{2A3F1D8F-DBB4-5B56-5422-B371FBAB08F0}"/>
                </a:ext>
              </a:extLst>
            </p:cNvPr>
            <p:cNvSpPr txBox="1"/>
            <p:nvPr/>
          </p:nvSpPr>
          <p:spPr>
            <a:xfrm>
              <a:off x="1719295" y="2057476"/>
              <a:ext cx="2358390" cy="92333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ru-RU" altLang="ru-RU" sz="1350" b="1" dirty="0">
                  <a:solidFill>
                    <a:srgbClr val="00B0F0"/>
                  </a:solidFill>
                </a:rPr>
                <a:t>Параметры качества</a:t>
              </a:r>
            </a:p>
            <a:p>
              <a:r>
                <a:rPr lang="ru-RU" altLang="ru-RU" sz="1350" b="1" dirty="0">
                  <a:solidFill>
                    <a:schemeClr val="tx1"/>
                  </a:solidFill>
                  <a:sym typeface="+mn-ea"/>
                </a:rPr>
                <a:t>Требования к качеству исходных данных и их обработке</a:t>
              </a:r>
              <a:endParaRPr lang="en-US" altLang="ru-RU" sz="1350" b="1" dirty="0">
                <a:solidFill>
                  <a:schemeClr val="tx1"/>
                </a:solidFill>
                <a:sym typeface="+mn-ea"/>
              </a:endParaRPr>
            </a:p>
          </p:txBody>
        </p:sp>
        <p:sp>
          <p:nvSpPr>
            <p:cNvPr id="10" name="Стрелка вниз 22">
              <a:extLst>
                <a:ext uri="{FF2B5EF4-FFF2-40B4-BE49-F238E27FC236}">
                  <a16:creationId xmlns:a16="http://schemas.microsoft.com/office/drawing/2014/main" id="{13C2703B-B584-27C2-897D-19F261BF1D59}"/>
                </a:ext>
              </a:extLst>
            </p:cNvPr>
            <p:cNvSpPr/>
            <p:nvPr/>
          </p:nvSpPr>
          <p:spPr>
            <a:xfrm>
              <a:off x="5832907" y="3147922"/>
              <a:ext cx="265748" cy="22002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11" name="Стрелка вниз 25">
              <a:extLst>
                <a:ext uri="{FF2B5EF4-FFF2-40B4-BE49-F238E27FC236}">
                  <a16:creationId xmlns:a16="http://schemas.microsoft.com/office/drawing/2014/main" id="{FE5B7379-D181-3778-449E-C6A61E21285F}"/>
                </a:ext>
              </a:extLst>
            </p:cNvPr>
            <p:cNvSpPr/>
            <p:nvPr/>
          </p:nvSpPr>
          <p:spPr>
            <a:xfrm rot="16200000">
              <a:off x="4126817" y="2586056"/>
              <a:ext cx="265748" cy="22002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12" name="Стрелка вниз 25">
              <a:extLst>
                <a:ext uri="{FF2B5EF4-FFF2-40B4-BE49-F238E27FC236}">
                  <a16:creationId xmlns:a16="http://schemas.microsoft.com/office/drawing/2014/main" id="{E7043ADE-BED2-0792-88E6-761D4D148616}"/>
                </a:ext>
              </a:extLst>
            </p:cNvPr>
            <p:cNvSpPr/>
            <p:nvPr/>
          </p:nvSpPr>
          <p:spPr>
            <a:xfrm rot="16200000">
              <a:off x="4126817" y="3523012"/>
              <a:ext cx="265748" cy="22002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13" name="Текстовое поле 5">
              <a:extLst>
                <a:ext uri="{FF2B5EF4-FFF2-40B4-BE49-F238E27FC236}">
                  <a16:creationId xmlns:a16="http://schemas.microsoft.com/office/drawing/2014/main" id="{952203E5-3A7D-ACD8-30B2-96C6CD87B51A}"/>
                </a:ext>
              </a:extLst>
            </p:cNvPr>
            <p:cNvSpPr txBox="1"/>
            <p:nvPr/>
          </p:nvSpPr>
          <p:spPr>
            <a:xfrm>
              <a:off x="4456864" y="2665214"/>
              <a:ext cx="5671504" cy="507831"/>
            </a:xfrm>
            <a:prstGeom prst="rect">
              <a:avLst/>
            </a:prstGeom>
            <a:noFill/>
          </p:spPr>
          <p:txBody>
            <a:bodyPr wrap="square" rtlCol="0" anchor="t">
              <a:spAutoFit/>
            </a:bodyPr>
            <a:lstStyle/>
            <a:p>
              <a:r>
                <a:rPr lang="ru-RU" altLang="en-US" sz="1350" b="1" dirty="0"/>
                <a:t>Параметры </a:t>
              </a:r>
              <a:r>
                <a:rPr lang="ru-RU" altLang="en-US" sz="1350" dirty="0"/>
                <a:t>                             </a:t>
              </a:r>
              <a:r>
                <a:rPr lang="ru-RU" altLang="en-US" sz="1350" b="1" dirty="0"/>
                <a:t>Переменные</a:t>
              </a:r>
            </a:p>
            <a:p>
              <a:r>
                <a:rPr lang="ru-RU" altLang="en-US" sz="1350" dirty="0"/>
                <a:t>Свойства индикаторов          Измерения параметров индикаторов</a:t>
              </a:r>
            </a:p>
          </p:txBody>
        </p:sp>
        <p:sp>
          <p:nvSpPr>
            <p:cNvPr id="14" name="Полилиния: фигура 13">
              <a:extLst>
                <a:ext uri="{FF2B5EF4-FFF2-40B4-BE49-F238E27FC236}">
                  <a16:creationId xmlns:a16="http://schemas.microsoft.com/office/drawing/2014/main" id="{E1C9FCA4-064A-1C7A-D201-C057581EDF4E}"/>
                </a:ext>
              </a:extLst>
            </p:cNvPr>
            <p:cNvSpPr/>
            <p:nvPr/>
          </p:nvSpPr>
          <p:spPr>
            <a:xfrm flipH="1">
              <a:off x="3378057" y="4340289"/>
              <a:ext cx="2289723" cy="2073555"/>
            </a:xfrm>
            <a:custGeom>
              <a:avLst/>
              <a:gdLst>
                <a:gd name="connsiteX0" fmla="*/ 0 w 4197096"/>
                <a:gd name="connsiteY0" fmla="*/ 0 h 3145536"/>
                <a:gd name="connsiteX1" fmla="*/ 2103120 w 4197096"/>
                <a:gd name="connsiteY1" fmla="*/ 3127248 h 3145536"/>
                <a:gd name="connsiteX2" fmla="*/ 4197096 w 4197096"/>
                <a:gd name="connsiteY2" fmla="*/ 3145536 h 3145536"/>
                <a:gd name="connsiteX3" fmla="*/ 4197096 w 4197096"/>
                <a:gd name="connsiteY3" fmla="*/ 27432 h 3145536"/>
                <a:gd name="connsiteX4" fmla="*/ 0 w 4197096"/>
                <a:gd name="connsiteY4" fmla="*/ 0 h 3145536"/>
                <a:gd name="connsiteX0" fmla="*/ 0 w 4197096"/>
                <a:gd name="connsiteY0" fmla="*/ 9144 h 3154680"/>
                <a:gd name="connsiteX1" fmla="*/ 2103120 w 4197096"/>
                <a:gd name="connsiteY1" fmla="*/ 3136392 h 3154680"/>
                <a:gd name="connsiteX2" fmla="*/ 4197096 w 4197096"/>
                <a:gd name="connsiteY2" fmla="*/ 3154680 h 3154680"/>
                <a:gd name="connsiteX3" fmla="*/ 4197096 w 4197096"/>
                <a:gd name="connsiteY3" fmla="*/ 0 h 3154680"/>
                <a:gd name="connsiteX4" fmla="*/ 0 w 4197096"/>
                <a:gd name="connsiteY4" fmla="*/ 9144 h 3154680"/>
                <a:gd name="connsiteX0" fmla="*/ 0 w 4197096"/>
                <a:gd name="connsiteY0" fmla="*/ 9144 h 3166872"/>
                <a:gd name="connsiteX1" fmla="*/ 2090928 w 4197096"/>
                <a:gd name="connsiteY1" fmla="*/ 3166872 h 3166872"/>
                <a:gd name="connsiteX2" fmla="*/ 4197096 w 4197096"/>
                <a:gd name="connsiteY2" fmla="*/ 3154680 h 3166872"/>
                <a:gd name="connsiteX3" fmla="*/ 4197096 w 4197096"/>
                <a:gd name="connsiteY3" fmla="*/ 0 h 3166872"/>
                <a:gd name="connsiteX4" fmla="*/ 0 w 4197096"/>
                <a:gd name="connsiteY4" fmla="*/ 9144 h 3166872"/>
                <a:gd name="connsiteX0" fmla="*/ 0 w 4197096"/>
                <a:gd name="connsiteY0" fmla="*/ 0 h 3157728"/>
                <a:gd name="connsiteX1" fmla="*/ 2090928 w 4197096"/>
                <a:gd name="connsiteY1" fmla="*/ 3157728 h 3157728"/>
                <a:gd name="connsiteX2" fmla="*/ 4197096 w 4197096"/>
                <a:gd name="connsiteY2" fmla="*/ 3145536 h 3157728"/>
                <a:gd name="connsiteX3" fmla="*/ 3486921 w 4197096"/>
                <a:gd name="connsiteY3" fmla="*/ 1300 h 3157728"/>
                <a:gd name="connsiteX4" fmla="*/ 0 w 4197096"/>
                <a:gd name="connsiteY4" fmla="*/ 0 h 3157728"/>
                <a:gd name="connsiteX0" fmla="*/ 0 w 3486921"/>
                <a:gd name="connsiteY0" fmla="*/ 0 h 3157728"/>
                <a:gd name="connsiteX1" fmla="*/ 2090928 w 3486921"/>
                <a:gd name="connsiteY1" fmla="*/ 3157728 h 3157728"/>
                <a:gd name="connsiteX2" fmla="*/ 3486921 w 3486921"/>
                <a:gd name="connsiteY2" fmla="*/ 3155979 h 3157728"/>
                <a:gd name="connsiteX3" fmla="*/ 3486921 w 3486921"/>
                <a:gd name="connsiteY3" fmla="*/ 1300 h 3157728"/>
                <a:gd name="connsiteX4" fmla="*/ 0 w 3486921"/>
                <a:gd name="connsiteY4" fmla="*/ 0 h 315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921" h="3157728">
                  <a:moveTo>
                    <a:pt x="0" y="0"/>
                  </a:moveTo>
                  <a:lnTo>
                    <a:pt x="2090928" y="3157728"/>
                  </a:lnTo>
                  <a:lnTo>
                    <a:pt x="3486921" y="3155979"/>
                  </a:lnTo>
                  <a:lnTo>
                    <a:pt x="3486921" y="1300"/>
                  </a:lnTo>
                  <a:lnTo>
                    <a:pt x="0" y="0"/>
                  </a:lnTo>
                  <a:close/>
                </a:path>
              </a:pathLst>
            </a:cu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5" name="Полилиния: фигура 14">
              <a:extLst>
                <a:ext uri="{FF2B5EF4-FFF2-40B4-BE49-F238E27FC236}">
                  <a16:creationId xmlns:a16="http://schemas.microsoft.com/office/drawing/2014/main" id="{F9170F19-7946-A9DB-247F-84BA755F3697}"/>
                </a:ext>
              </a:extLst>
            </p:cNvPr>
            <p:cNvSpPr/>
            <p:nvPr/>
          </p:nvSpPr>
          <p:spPr>
            <a:xfrm>
              <a:off x="4278266" y="5947906"/>
              <a:ext cx="3393701" cy="791999"/>
            </a:xfrm>
            <a:custGeom>
              <a:avLst/>
              <a:gdLst>
                <a:gd name="connsiteX0" fmla="*/ 448056 w 4041648"/>
                <a:gd name="connsiteY0" fmla="*/ 0 h 694944"/>
                <a:gd name="connsiteX1" fmla="*/ 3593592 w 4041648"/>
                <a:gd name="connsiteY1" fmla="*/ 27432 h 694944"/>
                <a:gd name="connsiteX2" fmla="*/ 4041648 w 4041648"/>
                <a:gd name="connsiteY2" fmla="*/ 676656 h 694944"/>
                <a:gd name="connsiteX3" fmla="*/ 3931920 w 4041648"/>
                <a:gd name="connsiteY3" fmla="*/ 676656 h 694944"/>
                <a:gd name="connsiteX4" fmla="*/ 0 w 4041648"/>
                <a:gd name="connsiteY4" fmla="*/ 694944 h 694944"/>
                <a:gd name="connsiteX5" fmla="*/ 448056 w 4041648"/>
                <a:gd name="connsiteY5" fmla="*/ 0 h 694944"/>
                <a:gd name="connsiteX0" fmla="*/ 448056 w 4041648"/>
                <a:gd name="connsiteY0" fmla="*/ 0 h 694944"/>
                <a:gd name="connsiteX1" fmla="*/ 3599688 w 4041648"/>
                <a:gd name="connsiteY1" fmla="*/ 9144 h 694944"/>
                <a:gd name="connsiteX2" fmla="*/ 4041648 w 4041648"/>
                <a:gd name="connsiteY2" fmla="*/ 676656 h 694944"/>
                <a:gd name="connsiteX3" fmla="*/ 3931920 w 4041648"/>
                <a:gd name="connsiteY3" fmla="*/ 676656 h 694944"/>
                <a:gd name="connsiteX4" fmla="*/ 0 w 4041648"/>
                <a:gd name="connsiteY4" fmla="*/ 694944 h 694944"/>
                <a:gd name="connsiteX5" fmla="*/ 448056 w 4041648"/>
                <a:gd name="connsiteY5" fmla="*/ 0 h 694944"/>
                <a:gd name="connsiteX0" fmla="*/ 448056 w 4041648"/>
                <a:gd name="connsiteY0" fmla="*/ 0 h 694944"/>
                <a:gd name="connsiteX1" fmla="*/ 3624072 w 4041648"/>
                <a:gd name="connsiteY1" fmla="*/ 9144 h 694944"/>
                <a:gd name="connsiteX2" fmla="*/ 4041648 w 4041648"/>
                <a:gd name="connsiteY2" fmla="*/ 676656 h 694944"/>
                <a:gd name="connsiteX3" fmla="*/ 3931920 w 4041648"/>
                <a:gd name="connsiteY3" fmla="*/ 676656 h 694944"/>
                <a:gd name="connsiteX4" fmla="*/ 0 w 4041648"/>
                <a:gd name="connsiteY4" fmla="*/ 694944 h 694944"/>
                <a:gd name="connsiteX5" fmla="*/ 448056 w 4041648"/>
                <a:gd name="connsiteY5" fmla="*/ 0 h 694944"/>
                <a:gd name="connsiteX0" fmla="*/ 448056 w 4059936"/>
                <a:gd name="connsiteY0" fmla="*/ 0 h 694944"/>
                <a:gd name="connsiteX1" fmla="*/ 3624072 w 4059936"/>
                <a:gd name="connsiteY1" fmla="*/ 9144 h 694944"/>
                <a:gd name="connsiteX2" fmla="*/ 4059936 w 4059936"/>
                <a:gd name="connsiteY2" fmla="*/ 676656 h 694944"/>
                <a:gd name="connsiteX3" fmla="*/ 3931920 w 4059936"/>
                <a:gd name="connsiteY3" fmla="*/ 676656 h 694944"/>
                <a:gd name="connsiteX4" fmla="*/ 0 w 4059936"/>
                <a:gd name="connsiteY4" fmla="*/ 694944 h 694944"/>
                <a:gd name="connsiteX5" fmla="*/ 448056 w 4059936"/>
                <a:gd name="connsiteY5" fmla="*/ 0 h 694944"/>
                <a:gd name="connsiteX0" fmla="*/ 563781 w 4175661"/>
                <a:gd name="connsiteY0" fmla="*/ 0 h 698560"/>
                <a:gd name="connsiteX1" fmla="*/ 3739797 w 4175661"/>
                <a:gd name="connsiteY1" fmla="*/ 9144 h 698560"/>
                <a:gd name="connsiteX2" fmla="*/ 4175661 w 4175661"/>
                <a:gd name="connsiteY2" fmla="*/ 676656 h 698560"/>
                <a:gd name="connsiteX3" fmla="*/ 4047645 w 4175661"/>
                <a:gd name="connsiteY3" fmla="*/ 676656 h 698560"/>
                <a:gd name="connsiteX4" fmla="*/ 0 w 4175661"/>
                <a:gd name="connsiteY4" fmla="*/ 698560 h 698560"/>
                <a:gd name="connsiteX5" fmla="*/ 563781 w 4175661"/>
                <a:gd name="connsiteY5" fmla="*/ 0 h 698560"/>
                <a:gd name="connsiteX0" fmla="*/ 650574 w 4175661"/>
                <a:gd name="connsiteY0" fmla="*/ 0 h 1002337"/>
                <a:gd name="connsiteX1" fmla="*/ 3739797 w 4175661"/>
                <a:gd name="connsiteY1" fmla="*/ 312921 h 1002337"/>
                <a:gd name="connsiteX2" fmla="*/ 4175661 w 4175661"/>
                <a:gd name="connsiteY2" fmla="*/ 980433 h 1002337"/>
                <a:gd name="connsiteX3" fmla="*/ 4047645 w 4175661"/>
                <a:gd name="connsiteY3" fmla="*/ 980433 h 1002337"/>
                <a:gd name="connsiteX4" fmla="*/ 0 w 4175661"/>
                <a:gd name="connsiteY4" fmla="*/ 1002337 h 1002337"/>
                <a:gd name="connsiteX5" fmla="*/ 650574 w 4175661"/>
                <a:gd name="connsiteY5" fmla="*/ 0 h 1002337"/>
                <a:gd name="connsiteX0" fmla="*/ 650574 w 4175661"/>
                <a:gd name="connsiteY0" fmla="*/ 0 h 1002337"/>
                <a:gd name="connsiteX1" fmla="*/ 3663853 w 4175661"/>
                <a:gd name="connsiteY1" fmla="*/ 5528 h 1002337"/>
                <a:gd name="connsiteX2" fmla="*/ 4175661 w 4175661"/>
                <a:gd name="connsiteY2" fmla="*/ 980433 h 1002337"/>
                <a:gd name="connsiteX3" fmla="*/ 4047645 w 4175661"/>
                <a:gd name="connsiteY3" fmla="*/ 980433 h 1002337"/>
                <a:gd name="connsiteX4" fmla="*/ 0 w 4175661"/>
                <a:gd name="connsiteY4" fmla="*/ 1002337 h 1002337"/>
                <a:gd name="connsiteX5" fmla="*/ 650574 w 4175661"/>
                <a:gd name="connsiteY5" fmla="*/ 0 h 1002337"/>
                <a:gd name="connsiteX0" fmla="*/ 650574 w 4291386"/>
                <a:gd name="connsiteY0" fmla="*/ 0 h 1002337"/>
                <a:gd name="connsiteX1" fmla="*/ 3663853 w 4291386"/>
                <a:gd name="connsiteY1" fmla="*/ 5528 h 1002337"/>
                <a:gd name="connsiteX2" fmla="*/ 4291386 w 4291386"/>
                <a:gd name="connsiteY2" fmla="*/ 969583 h 1002337"/>
                <a:gd name="connsiteX3" fmla="*/ 4047645 w 4291386"/>
                <a:gd name="connsiteY3" fmla="*/ 980433 h 1002337"/>
                <a:gd name="connsiteX4" fmla="*/ 0 w 4291386"/>
                <a:gd name="connsiteY4" fmla="*/ 1002337 h 1002337"/>
                <a:gd name="connsiteX5" fmla="*/ 650574 w 4291386"/>
                <a:gd name="connsiteY5" fmla="*/ 0 h 1002337"/>
                <a:gd name="connsiteX0" fmla="*/ 650574 w 4302235"/>
                <a:gd name="connsiteY0" fmla="*/ 0 h 1002337"/>
                <a:gd name="connsiteX1" fmla="*/ 3663853 w 4302235"/>
                <a:gd name="connsiteY1" fmla="*/ 5528 h 1002337"/>
                <a:gd name="connsiteX2" fmla="*/ 4302235 w 4302235"/>
                <a:gd name="connsiteY2" fmla="*/ 987665 h 1002337"/>
                <a:gd name="connsiteX3" fmla="*/ 4047645 w 4302235"/>
                <a:gd name="connsiteY3" fmla="*/ 980433 h 1002337"/>
                <a:gd name="connsiteX4" fmla="*/ 0 w 4302235"/>
                <a:gd name="connsiteY4" fmla="*/ 1002337 h 1002337"/>
                <a:gd name="connsiteX5" fmla="*/ 650574 w 4302235"/>
                <a:gd name="connsiteY5" fmla="*/ 0 h 1002337"/>
                <a:gd name="connsiteX0" fmla="*/ 650574 w 4295002"/>
                <a:gd name="connsiteY0" fmla="*/ 0 h 1002337"/>
                <a:gd name="connsiteX1" fmla="*/ 3663853 w 4295002"/>
                <a:gd name="connsiteY1" fmla="*/ 5528 h 1002337"/>
                <a:gd name="connsiteX2" fmla="*/ 4295002 w 4295002"/>
                <a:gd name="connsiteY2" fmla="*/ 976816 h 1002337"/>
                <a:gd name="connsiteX3" fmla="*/ 4047645 w 4295002"/>
                <a:gd name="connsiteY3" fmla="*/ 980433 h 1002337"/>
                <a:gd name="connsiteX4" fmla="*/ 0 w 4295002"/>
                <a:gd name="connsiteY4" fmla="*/ 1002337 h 1002337"/>
                <a:gd name="connsiteX5" fmla="*/ 650574 w 4295002"/>
                <a:gd name="connsiteY5" fmla="*/ 0 h 100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5002" h="1002337">
                  <a:moveTo>
                    <a:pt x="650574" y="0"/>
                  </a:moveTo>
                  <a:lnTo>
                    <a:pt x="3663853" y="5528"/>
                  </a:lnTo>
                  <a:lnTo>
                    <a:pt x="4295002" y="976816"/>
                  </a:lnTo>
                  <a:lnTo>
                    <a:pt x="4047645" y="980433"/>
                  </a:lnTo>
                  <a:lnTo>
                    <a:pt x="0" y="1002337"/>
                  </a:lnTo>
                  <a:lnTo>
                    <a:pt x="650574" y="0"/>
                  </a:ln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6" name="Стрелка вниз 22">
              <a:extLst>
                <a:ext uri="{FF2B5EF4-FFF2-40B4-BE49-F238E27FC236}">
                  <a16:creationId xmlns:a16="http://schemas.microsoft.com/office/drawing/2014/main" id="{B5D8E784-3C67-C0FA-C694-7EEE8D38D383}"/>
                </a:ext>
              </a:extLst>
            </p:cNvPr>
            <p:cNvSpPr/>
            <p:nvPr/>
          </p:nvSpPr>
          <p:spPr>
            <a:xfrm>
              <a:off x="4884568" y="4102569"/>
              <a:ext cx="265748" cy="22002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17" name="Стрелка вниз 22">
              <a:extLst>
                <a:ext uri="{FF2B5EF4-FFF2-40B4-BE49-F238E27FC236}">
                  <a16:creationId xmlns:a16="http://schemas.microsoft.com/office/drawing/2014/main" id="{1676907F-3658-20A9-6F03-334F28496653}"/>
                </a:ext>
              </a:extLst>
            </p:cNvPr>
            <p:cNvSpPr/>
            <p:nvPr/>
          </p:nvSpPr>
          <p:spPr>
            <a:xfrm>
              <a:off x="6808882" y="4093901"/>
              <a:ext cx="265748" cy="22002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dirty="0"/>
            </a:p>
          </p:txBody>
        </p:sp>
        <p:sp>
          <p:nvSpPr>
            <p:cNvPr id="18" name="Прямоугольник 17">
              <a:extLst>
                <a:ext uri="{FF2B5EF4-FFF2-40B4-BE49-F238E27FC236}">
                  <a16:creationId xmlns:a16="http://schemas.microsoft.com/office/drawing/2014/main" id="{C53E9018-B949-4F4C-52A2-2F4BBC3AD8CA}"/>
                </a:ext>
              </a:extLst>
            </p:cNvPr>
            <p:cNvSpPr/>
            <p:nvPr/>
          </p:nvSpPr>
          <p:spPr>
            <a:xfrm>
              <a:off x="1789995" y="4342965"/>
              <a:ext cx="1486012" cy="23967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19" name="Прямоугольник 18">
              <a:extLst>
                <a:ext uri="{FF2B5EF4-FFF2-40B4-BE49-F238E27FC236}">
                  <a16:creationId xmlns:a16="http://schemas.microsoft.com/office/drawing/2014/main" id="{CE687452-6E54-53CB-F9B0-43357514FCB4}"/>
                </a:ext>
              </a:extLst>
            </p:cNvPr>
            <p:cNvSpPr/>
            <p:nvPr/>
          </p:nvSpPr>
          <p:spPr>
            <a:xfrm>
              <a:off x="8646246" y="4328577"/>
              <a:ext cx="1755760" cy="24111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20" name="Полилиния: фигура 19">
              <a:extLst>
                <a:ext uri="{FF2B5EF4-FFF2-40B4-BE49-F238E27FC236}">
                  <a16:creationId xmlns:a16="http://schemas.microsoft.com/office/drawing/2014/main" id="{807A75E1-AC4B-098B-9A58-6B134DF1C4FA}"/>
                </a:ext>
              </a:extLst>
            </p:cNvPr>
            <p:cNvSpPr/>
            <p:nvPr/>
          </p:nvSpPr>
          <p:spPr>
            <a:xfrm>
              <a:off x="6248128" y="4316391"/>
              <a:ext cx="2289723" cy="2073555"/>
            </a:xfrm>
            <a:custGeom>
              <a:avLst/>
              <a:gdLst>
                <a:gd name="connsiteX0" fmla="*/ 0 w 4197096"/>
                <a:gd name="connsiteY0" fmla="*/ 0 h 3145536"/>
                <a:gd name="connsiteX1" fmla="*/ 2103120 w 4197096"/>
                <a:gd name="connsiteY1" fmla="*/ 3127248 h 3145536"/>
                <a:gd name="connsiteX2" fmla="*/ 4197096 w 4197096"/>
                <a:gd name="connsiteY2" fmla="*/ 3145536 h 3145536"/>
                <a:gd name="connsiteX3" fmla="*/ 4197096 w 4197096"/>
                <a:gd name="connsiteY3" fmla="*/ 27432 h 3145536"/>
                <a:gd name="connsiteX4" fmla="*/ 0 w 4197096"/>
                <a:gd name="connsiteY4" fmla="*/ 0 h 3145536"/>
                <a:gd name="connsiteX0" fmla="*/ 0 w 4197096"/>
                <a:gd name="connsiteY0" fmla="*/ 9144 h 3154680"/>
                <a:gd name="connsiteX1" fmla="*/ 2103120 w 4197096"/>
                <a:gd name="connsiteY1" fmla="*/ 3136392 h 3154680"/>
                <a:gd name="connsiteX2" fmla="*/ 4197096 w 4197096"/>
                <a:gd name="connsiteY2" fmla="*/ 3154680 h 3154680"/>
                <a:gd name="connsiteX3" fmla="*/ 4197096 w 4197096"/>
                <a:gd name="connsiteY3" fmla="*/ 0 h 3154680"/>
                <a:gd name="connsiteX4" fmla="*/ 0 w 4197096"/>
                <a:gd name="connsiteY4" fmla="*/ 9144 h 3154680"/>
                <a:gd name="connsiteX0" fmla="*/ 0 w 4197096"/>
                <a:gd name="connsiteY0" fmla="*/ 9144 h 3166872"/>
                <a:gd name="connsiteX1" fmla="*/ 2090928 w 4197096"/>
                <a:gd name="connsiteY1" fmla="*/ 3166872 h 3166872"/>
                <a:gd name="connsiteX2" fmla="*/ 4197096 w 4197096"/>
                <a:gd name="connsiteY2" fmla="*/ 3154680 h 3166872"/>
                <a:gd name="connsiteX3" fmla="*/ 4197096 w 4197096"/>
                <a:gd name="connsiteY3" fmla="*/ 0 h 3166872"/>
                <a:gd name="connsiteX4" fmla="*/ 0 w 4197096"/>
                <a:gd name="connsiteY4" fmla="*/ 9144 h 3166872"/>
                <a:gd name="connsiteX0" fmla="*/ 0 w 4197096"/>
                <a:gd name="connsiteY0" fmla="*/ 0 h 3157728"/>
                <a:gd name="connsiteX1" fmla="*/ 2090928 w 4197096"/>
                <a:gd name="connsiteY1" fmla="*/ 3157728 h 3157728"/>
                <a:gd name="connsiteX2" fmla="*/ 4197096 w 4197096"/>
                <a:gd name="connsiteY2" fmla="*/ 3145536 h 3157728"/>
                <a:gd name="connsiteX3" fmla="*/ 3486921 w 4197096"/>
                <a:gd name="connsiteY3" fmla="*/ 1300 h 3157728"/>
                <a:gd name="connsiteX4" fmla="*/ 0 w 4197096"/>
                <a:gd name="connsiteY4" fmla="*/ 0 h 3157728"/>
                <a:gd name="connsiteX0" fmla="*/ 0 w 3486921"/>
                <a:gd name="connsiteY0" fmla="*/ 0 h 3157728"/>
                <a:gd name="connsiteX1" fmla="*/ 2090928 w 3486921"/>
                <a:gd name="connsiteY1" fmla="*/ 3157728 h 3157728"/>
                <a:gd name="connsiteX2" fmla="*/ 3486921 w 3486921"/>
                <a:gd name="connsiteY2" fmla="*/ 3155979 h 3157728"/>
                <a:gd name="connsiteX3" fmla="*/ 3486921 w 3486921"/>
                <a:gd name="connsiteY3" fmla="*/ 1300 h 3157728"/>
                <a:gd name="connsiteX4" fmla="*/ 0 w 3486921"/>
                <a:gd name="connsiteY4" fmla="*/ 0 h 315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921" h="3157728">
                  <a:moveTo>
                    <a:pt x="0" y="0"/>
                  </a:moveTo>
                  <a:lnTo>
                    <a:pt x="2090928" y="3157728"/>
                  </a:lnTo>
                  <a:lnTo>
                    <a:pt x="3486921" y="3155979"/>
                  </a:lnTo>
                  <a:lnTo>
                    <a:pt x="3486921" y="1300"/>
                  </a:lnTo>
                  <a:lnTo>
                    <a:pt x="0" y="0"/>
                  </a:lnTo>
                  <a:close/>
                </a:path>
              </a:pathLst>
            </a:cu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1" name="TextBox 20">
              <a:extLst>
                <a:ext uri="{FF2B5EF4-FFF2-40B4-BE49-F238E27FC236}">
                  <a16:creationId xmlns:a16="http://schemas.microsoft.com/office/drawing/2014/main" id="{81AC399C-51F8-1058-4F30-C2AB7DFD77D2}"/>
                </a:ext>
              </a:extLst>
            </p:cNvPr>
            <p:cNvSpPr txBox="1"/>
            <p:nvPr/>
          </p:nvSpPr>
          <p:spPr>
            <a:xfrm>
              <a:off x="3533223" y="4455291"/>
              <a:ext cx="1484221" cy="1131079"/>
            </a:xfrm>
            <a:prstGeom prst="rect">
              <a:avLst/>
            </a:prstGeom>
            <a:noFill/>
          </p:spPr>
          <p:txBody>
            <a:bodyPr wrap="square">
              <a:spAutoFit/>
            </a:bodyPr>
            <a:lstStyle/>
            <a:p>
              <a:r>
                <a:rPr lang="ru-RU" altLang="en-US" sz="1350" b="1" dirty="0"/>
                <a:t>Рассчитанные потери на основе экосистемного подхода</a:t>
              </a:r>
            </a:p>
          </p:txBody>
        </p:sp>
        <p:sp>
          <p:nvSpPr>
            <p:cNvPr id="22" name="TextBox 21">
              <a:extLst>
                <a:ext uri="{FF2B5EF4-FFF2-40B4-BE49-F238E27FC236}">
                  <a16:creationId xmlns:a16="http://schemas.microsoft.com/office/drawing/2014/main" id="{61D4868D-44E3-EE57-3C85-5E12E6C18265}"/>
                </a:ext>
              </a:extLst>
            </p:cNvPr>
            <p:cNvSpPr txBox="1"/>
            <p:nvPr/>
          </p:nvSpPr>
          <p:spPr>
            <a:xfrm>
              <a:off x="6899951" y="4398326"/>
              <a:ext cx="1484221" cy="1131079"/>
            </a:xfrm>
            <a:prstGeom prst="rect">
              <a:avLst/>
            </a:prstGeom>
            <a:noFill/>
          </p:spPr>
          <p:txBody>
            <a:bodyPr wrap="square">
              <a:spAutoFit/>
            </a:bodyPr>
            <a:lstStyle/>
            <a:p>
              <a:pPr algn="r"/>
              <a:r>
                <a:rPr lang="ru-RU" altLang="en-US" sz="1350" b="1" dirty="0"/>
                <a:t>Наблюдаемое</a:t>
              </a:r>
            </a:p>
            <a:p>
              <a:pPr algn="r"/>
              <a:r>
                <a:rPr lang="ru-RU" altLang="en-US" sz="1350" b="1" dirty="0"/>
                <a:t>состояние экосистем по данным мониторинга</a:t>
              </a:r>
            </a:p>
          </p:txBody>
        </p:sp>
        <p:sp>
          <p:nvSpPr>
            <p:cNvPr id="23" name="TextBox 22">
              <a:extLst>
                <a:ext uri="{FF2B5EF4-FFF2-40B4-BE49-F238E27FC236}">
                  <a16:creationId xmlns:a16="http://schemas.microsoft.com/office/drawing/2014/main" id="{1F52BDCA-4BCF-EB40-0AC8-5E602ACB80A4}"/>
                </a:ext>
              </a:extLst>
            </p:cNvPr>
            <p:cNvSpPr txBox="1"/>
            <p:nvPr/>
          </p:nvSpPr>
          <p:spPr>
            <a:xfrm>
              <a:off x="8663542" y="4322598"/>
              <a:ext cx="1701823" cy="2377574"/>
            </a:xfrm>
            <a:prstGeom prst="rect">
              <a:avLst/>
            </a:prstGeom>
            <a:noFill/>
          </p:spPr>
          <p:txBody>
            <a:bodyPr wrap="square">
              <a:spAutoFit/>
            </a:bodyPr>
            <a:lstStyle/>
            <a:p>
              <a:r>
                <a:rPr lang="ru-RU" altLang="ru-RU" sz="1350" b="1" dirty="0">
                  <a:solidFill>
                    <a:srgbClr val="00B0F0"/>
                  </a:solidFill>
                </a:rPr>
                <a:t>Ключевые индикаторы эффективности (</a:t>
              </a:r>
              <a:r>
                <a:rPr lang="en-US" altLang="ru-RU" sz="1350" b="1" dirty="0">
                  <a:solidFill>
                    <a:srgbClr val="00B0F0"/>
                  </a:solidFill>
                </a:rPr>
                <a:t>KPI</a:t>
              </a:r>
              <a:r>
                <a:rPr lang="ru-RU" altLang="ru-RU" sz="1350" b="1" dirty="0">
                  <a:solidFill>
                    <a:srgbClr val="00B0F0"/>
                  </a:solidFill>
                </a:rPr>
                <a:t>)</a:t>
              </a:r>
              <a:endParaRPr lang="en-US" altLang="ru-RU" sz="1350" b="1" dirty="0">
                <a:solidFill>
                  <a:srgbClr val="00B0F0"/>
                </a:solidFill>
              </a:endParaRPr>
            </a:p>
            <a:p>
              <a:r>
                <a:rPr lang="ru-RU" altLang="ru-RU" sz="1350" b="1" dirty="0"/>
                <a:t>Достижения суммарного исключения потерь </a:t>
              </a:r>
              <a:r>
                <a:rPr lang="ru-RU" altLang="ru-RU" sz="1350" b="1" dirty="0" err="1"/>
                <a:t>биоразноборазия</a:t>
              </a:r>
              <a:r>
                <a:rPr lang="ru-RU" altLang="ru-RU" sz="1350" b="1" dirty="0"/>
                <a:t> и прироста </a:t>
              </a:r>
              <a:r>
                <a:rPr lang="ru-RU" altLang="ru-RU" sz="1350" b="1" dirty="0" err="1"/>
                <a:t>биоразнобразия</a:t>
              </a:r>
              <a:endParaRPr lang="en-US" altLang="ru-RU" sz="1350" b="1" dirty="0"/>
            </a:p>
          </p:txBody>
        </p:sp>
        <p:sp>
          <p:nvSpPr>
            <p:cNvPr id="24" name="TextBox 23">
              <a:extLst>
                <a:ext uri="{FF2B5EF4-FFF2-40B4-BE49-F238E27FC236}">
                  <a16:creationId xmlns:a16="http://schemas.microsoft.com/office/drawing/2014/main" id="{0F77FED5-B01F-97D7-4821-F29EDBDCD093}"/>
                </a:ext>
              </a:extLst>
            </p:cNvPr>
            <p:cNvSpPr txBox="1"/>
            <p:nvPr/>
          </p:nvSpPr>
          <p:spPr>
            <a:xfrm>
              <a:off x="1826636" y="4379705"/>
              <a:ext cx="1468625" cy="2169825"/>
            </a:xfrm>
            <a:prstGeom prst="rect">
              <a:avLst/>
            </a:prstGeom>
            <a:noFill/>
          </p:spPr>
          <p:txBody>
            <a:bodyPr wrap="square">
              <a:spAutoFit/>
            </a:bodyPr>
            <a:lstStyle/>
            <a:p>
              <a:r>
                <a:rPr lang="ru-RU" altLang="ru-RU" sz="1350" b="1" dirty="0">
                  <a:solidFill>
                    <a:srgbClr val="00B0F0"/>
                  </a:solidFill>
                </a:rPr>
                <a:t>Потребности в компенсации воздействия</a:t>
              </a:r>
              <a:endParaRPr lang="en-US" altLang="ru-RU" sz="1350" b="1" dirty="0">
                <a:solidFill>
                  <a:srgbClr val="00B0F0"/>
                </a:solidFill>
              </a:endParaRPr>
            </a:p>
            <a:p>
              <a:r>
                <a:rPr lang="ru-RU" altLang="ru-RU" sz="1350" dirty="0"/>
                <a:t>Региональные потребности в компенсации</a:t>
              </a:r>
            </a:p>
            <a:p>
              <a:r>
                <a:rPr lang="ru-RU" altLang="ru-RU" sz="1350" dirty="0"/>
                <a:t>Региональные / национальные природоохранные цели</a:t>
              </a:r>
            </a:p>
          </p:txBody>
        </p:sp>
        <p:sp>
          <p:nvSpPr>
            <p:cNvPr id="25" name="Стрелка вниз 25">
              <a:extLst>
                <a:ext uri="{FF2B5EF4-FFF2-40B4-BE49-F238E27FC236}">
                  <a16:creationId xmlns:a16="http://schemas.microsoft.com/office/drawing/2014/main" id="{E140D59E-97BA-B316-5BDE-236C89339B64}"/>
                </a:ext>
              </a:extLst>
            </p:cNvPr>
            <p:cNvSpPr/>
            <p:nvPr/>
          </p:nvSpPr>
          <p:spPr>
            <a:xfrm rot="16200000">
              <a:off x="3677639" y="6249721"/>
              <a:ext cx="301044" cy="708821"/>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26" name="Стрелка вниз 25">
              <a:extLst>
                <a:ext uri="{FF2B5EF4-FFF2-40B4-BE49-F238E27FC236}">
                  <a16:creationId xmlns:a16="http://schemas.microsoft.com/office/drawing/2014/main" id="{32847B7F-682C-F7DF-AE18-5E42D4DBEA70}"/>
                </a:ext>
              </a:extLst>
            </p:cNvPr>
            <p:cNvSpPr/>
            <p:nvPr/>
          </p:nvSpPr>
          <p:spPr>
            <a:xfrm rot="16200000">
              <a:off x="8001616" y="6224870"/>
              <a:ext cx="301044" cy="708821"/>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27" name="Текстовое поле 5">
              <a:extLst>
                <a:ext uri="{FF2B5EF4-FFF2-40B4-BE49-F238E27FC236}">
                  <a16:creationId xmlns:a16="http://schemas.microsoft.com/office/drawing/2014/main" id="{AE69C0E3-0317-983C-8BD6-A9302B04EE03}"/>
                </a:ext>
              </a:extLst>
            </p:cNvPr>
            <p:cNvSpPr txBox="1"/>
            <p:nvPr/>
          </p:nvSpPr>
          <p:spPr>
            <a:xfrm>
              <a:off x="4816437" y="6005987"/>
              <a:ext cx="2367585" cy="715581"/>
            </a:xfrm>
            <a:prstGeom prst="rect">
              <a:avLst/>
            </a:prstGeom>
            <a:noFill/>
          </p:spPr>
          <p:txBody>
            <a:bodyPr wrap="square" rtlCol="0" anchor="t">
              <a:spAutoFit/>
            </a:bodyPr>
            <a:lstStyle/>
            <a:p>
              <a:r>
                <a:rPr lang="ru-RU" altLang="en-US" sz="1350" b="1" dirty="0"/>
                <a:t>Эффективность мер по </a:t>
              </a:r>
            </a:p>
            <a:p>
              <a:r>
                <a:rPr lang="ru-RU" altLang="en-US" sz="1350" b="1" dirty="0"/>
                <a:t>сохранению </a:t>
              </a:r>
              <a:r>
                <a:rPr lang="ru-RU" altLang="en-US" sz="1350" b="1" dirty="0" err="1"/>
                <a:t>биоразнобразия</a:t>
              </a:r>
              <a:endParaRPr lang="en-US" altLang="en-US" sz="1350" b="1" dirty="0"/>
            </a:p>
          </p:txBody>
        </p:sp>
      </p:grpSp>
      <p:sp>
        <p:nvSpPr>
          <p:cNvPr id="28" name="TextBox 27">
            <a:extLst>
              <a:ext uri="{FF2B5EF4-FFF2-40B4-BE49-F238E27FC236}">
                <a16:creationId xmlns:a16="http://schemas.microsoft.com/office/drawing/2014/main" id="{A06C0B9C-D0A9-C555-0ED2-45451B22F48B}"/>
              </a:ext>
            </a:extLst>
          </p:cNvPr>
          <p:cNvSpPr txBox="1"/>
          <p:nvPr/>
        </p:nvSpPr>
        <p:spPr>
          <a:xfrm>
            <a:off x="253116" y="6138240"/>
            <a:ext cx="8043328" cy="369332"/>
          </a:xfrm>
          <a:prstGeom prst="rect">
            <a:avLst/>
          </a:prstGeom>
          <a:solidFill>
            <a:schemeClr val="bg1">
              <a:lumMod val="95000"/>
            </a:schemeClr>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b="1" dirty="0">
                <a:solidFill>
                  <a:schemeClr val="tx1">
                    <a:lumMod val="85000"/>
                    <a:lumOff val="15000"/>
                  </a:schemeClr>
                </a:solidFill>
                <a:latin typeface="Calibri" panose="020F0502020204030204" pitchFamily="34" charset="0"/>
                <a:cs typeface="Calibri" panose="020F0502020204030204" pitchFamily="34" charset="0"/>
              </a:rPr>
              <a:t>Мониторинг ради мониторинга</a:t>
            </a:r>
            <a:r>
              <a:rPr lang="en-US" b="1" dirty="0">
                <a:solidFill>
                  <a:schemeClr val="tx1">
                    <a:lumMod val="85000"/>
                    <a:lumOff val="15000"/>
                  </a:schemeClr>
                </a:solidFill>
                <a:latin typeface="Calibri" panose="020F0502020204030204" pitchFamily="34" charset="0"/>
                <a:cs typeface="Calibri" panose="020F0502020204030204" pitchFamily="34" charset="0"/>
              </a:rPr>
              <a:t> </a:t>
            </a:r>
            <a:r>
              <a:rPr lang="en-US" dirty="0">
                <a:solidFill>
                  <a:schemeClr val="tx1">
                    <a:lumMod val="85000"/>
                    <a:lumOff val="15000"/>
                  </a:schemeClr>
                </a:solidFill>
                <a:latin typeface="Calibri" panose="020F0502020204030204" pitchFamily="34" charset="0"/>
                <a:cs typeface="Calibri" panose="020F0502020204030204" pitchFamily="34" charset="0"/>
              </a:rPr>
              <a:t>vs</a:t>
            </a:r>
            <a:r>
              <a:rPr lang="ru-RU" dirty="0">
                <a:solidFill>
                  <a:schemeClr val="tx1">
                    <a:lumMod val="85000"/>
                    <a:lumOff val="15000"/>
                  </a:schemeClr>
                </a:solidFill>
                <a:latin typeface="Calibri" panose="020F0502020204030204" pitchFamily="34" charset="0"/>
                <a:cs typeface="Calibri" panose="020F0502020204030204" pitchFamily="34" charset="0"/>
              </a:rPr>
              <a:t> </a:t>
            </a:r>
            <a:r>
              <a:rPr lang="ru-RU" b="1" dirty="0">
                <a:solidFill>
                  <a:schemeClr val="tx1">
                    <a:lumMod val="85000"/>
                    <a:lumOff val="15000"/>
                  </a:schemeClr>
                </a:solidFill>
                <a:latin typeface="Calibri" panose="020F0502020204030204" pitchFamily="34" charset="0"/>
                <a:cs typeface="Calibri" panose="020F0502020204030204" pitchFamily="34" charset="0"/>
              </a:rPr>
              <a:t>Мониторинг для адаптивного управления?</a:t>
            </a:r>
          </a:p>
        </p:txBody>
      </p:sp>
      <p:sp>
        <p:nvSpPr>
          <p:cNvPr id="29" name="TextBox 28">
            <a:extLst>
              <a:ext uri="{FF2B5EF4-FFF2-40B4-BE49-F238E27FC236}">
                <a16:creationId xmlns:a16="http://schemas.microsoft.com/office/drawing/2014/main" id="{8B768BF9-633E-B6B1-9918-A66DDFD5B4DF}"/>
              </a:ext>
            </a:extLst>
          </p:cNvPr>
          <p:cNvSpPr txBox="1"/>
          <p:nvPr/>
        </p:nvSpPr>
        <p:spPr>
          <a:xfrm>
            <a:off x="138718" y="-53747"/>
            <a:ext cx="10609439" cy="461665"/>
          </a:xfrm>
          <a:prstGeom prst="rect">
            <a:avLst/>
          </a:prstGeom>
          <a:noFill/>
        </p:spPr>
        <p:txBody>
          <a:bodyPr wrap="square">
            <a:spAutoFit/>
          </a:bodyPr>
          <a:lstStyle/>
          <a:p>
            <a:r>
              <a:rPr lang="ru-RU" sz="2400" b="1" dirty="0">
                <a:solidFill>
                  <a:srgbClr val="0B512B"/>
                </a:solidFill>
              </a:rPr>
              <a:t>Индексы состояния биоразнообразия</a:t>
            </a:r>
          </a:p>
        </p:txBody>
      </p:sp>
      <p:sp>
        <p:nvSpPr>
          <p:cNvPr id="31" name="TextBox 30">
            <a:extLst>
              <a:ext uri="{FF2B5EF4-FFF2-40B4-BE49-F238E27FC236}">
                <a16:creationId xmlns:a16="http://schemas.microsoft.com/office/drawing/2014/main" id="{76C3AFEB-47E1-0A2C-3F48-623CDDAF70AC}"/>
              </a:ext>
            </a:extLst>
          </p:cNvPr>
          <p:cNvSpPr txBox="1"/>
          <p:nvPr/>
        </p:nvSpPr>
        <p:spPr>
          <a:xfrm>
            <a:off x="9754577" y="1053846"/>
            <a:ext cx="2292987" cy="646331"/>
          </a:xfrm>
          <a:prstGeom prst="rect">
            <a:avLst/>
          </a:prstGeom>
          <a:solidFill>
            <a:schemeClr val="bg1">
              <a:lumMod val="95000"/>
            </a:schemeClr>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b="1" dirty="0">
                <a:solidFill>
                  <a:schemeClr val="tx1">
                    <a:lumMod val="85000"/>
                    <a:lumOff val="15000"/>
                  </a:schemeClr>
                </a:solidFill>
                <a:latin typeface="Calibri" panose="020F0502020204030204" pitchFamily="34" charset="0"/>
                <a:cs typeface="Calibri" panose="020F0502020204030204" pitchFamily="34" charset="0"/>
              </a:rPr>
              <a:t>Интенсивность воздействия</a:t>
            </a:r>
          </a:p>
        </p:txBody>
      </p:sp>
      <p:sp>
        <p:nvSpPr>
          <p:cNvPr id="32" name="TextBox 31">
            <a:extLst>
              <a:ext uri="{FF2B5EF4-FFF2-40B4-BE49-F238E27FC236}">
                <a16:creationId xmlns:a16="http://schemas.microsoft.com/office/drawing/2014/main" id="{4BA5FBE4-341C-68E0-3759-3FEC695D5DA6}"/>
              </a:ext>
            </a:extLst>
          </p:cNvPr>
          <p:cNvSpPr txBox="1"/>
          <p:nvPr/>
        </p:nvSpPr>
        <p:spPr>
          <a:xfrm>
            <a:off x="9674558" y="3134798"/>
            <a:ext cx="2292987" cy="1200329"/>
          </a:xfrm>
          <a:prstGeom prst="rect">
            <a:avLst/>
          </a:prstGeom>
          <a:solidFill>
            <a:schemeClr val="bg1">
              <a:lumMod val="95000"/>
            </a:schemeClr>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b="1" dirty="0">
                <a:solidFill>
                  <a:schemeClr val="tx1">
                    <a:lumMod val="85000"/>
                    <a:lumOff val="15000"/>
                  </a:schemeClr>
                </a:solidFill>
                <a:latin typeface="Calibri" panose="020F0502020204030204" pitchFamily="34" charset="0"/>
                <a:cs typeface="Calibri" panose="020F0502020204030204" pitchFamily="34" charset="0"/>
              </a:rPr>
              <a:t>Результативность мер по минимизации воздействия</a:t>
            </a:r>
          </a:p>
        </p:txBody>
      </p:sp>
      <p:cxnSp>
        <p:nvCxnSpPr>
          <p:cNvPr id="34" name="Прямая соединительная линия 33">
            <a:extLst>
              <a:ext uri="{FF2B5EF4-FFF2-40B4-BE49-F238E27FC236}">
                <a16:creationId xmlns:a16="http://schemas.microsoft.com/office/drawing/2014/main" id="{6261F2EC-1A6E-4333-0026-2A8A0ECE8BC2}"/>
              </a:ext>
            </a:extLst>
          </p:cNvPr>
          <p:cNvCxnSpPr>
            <a:cxnSpLocks/>
            <a:stCxn id="31" idx="2"/>
          </p:cNvCxnSpPr>
          <p:nvPr/>
        </p:nvCxnSpPr>
        <p:spPr>
          <a:xfrm flipH="1">
            <a:off x="9443360" y="1700177"/>
            <a:ext cx="1457711" cy="681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id="{2D5EBD42-A5A6-349B-9147-1CD55C45677C}"/>
              </a:ext>
            </a:extLst>
          </p:cNvPr>
          <p:cNvCxnSpPr>
            <a:cxnSpLocks/>
          </p:cNvCxnSpPr>
          <p:nvPr/>
        </p:nvCxnSpPr>
        <p:spPr>
          <a:xfrm flipH="1" flipV="1">
            <a:off x="9425951" y="2416892"/>
            <a:ext cx="1569086" cy="7179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427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ое поле 1">
            <a:extLst>
              <a:ext uri="{FF2B5EF4-FFF2-40B4-BE49-F238E27FC236}">
                <a16:creationId xmlns:a16="http://schemas.microsoft.com/office/drawing/2014/main" id="{F859F3A1-A593-6728-99C9-B8EA50325FD0}"/>
              </a:ext>
            </a:extLst>
          </p:cNvPr>
          <p:cNvSpPr txBox="1"/>
          <p:nvPr/>
        </p:nvSpPr>
        <p:spPr>
          <a:xfrm>
            <a:off x="3773346" y="-34725"/>
            <a:ext cx="8706036" cy="830997"/>
          </a:xfrm>
          <a:prstGeom prst="rect">
            <a:avLst/>
          </a:prstGeom>
          <a:noFill/>
        </p:spPr>
        <p:txBody>
          <a:bodyPr wrap="square" rtlCol="0" anchor="t">
            <a:spAutoFit/>
          </a:bodyPr>
          <a:lstStyle/>
          <a:p>
            <a:r>
              <a:rPr lang="ru-RU" altLang="ru-RU" sz="2400" b="1" dirty="0">
                <a:solidFill>
                  <a:srgbClr val="0B512B"/>
                </a:solidFill>
                <a:sym typeface="+mn-ea"/>
              </a:rPr>
              <a:t>Комбинированные балльные оценки состояния различных индикаторных групп биоразнообразия</a:t>
            </a:r>
            <a:endParaRPr lang="ru-RU" altLang="en-US" sz="2400" b="1" dirty="0">
              <a:solidFill>
                <a:srgbClr val="0B512B"/>
              </a:solidFill>
              <a:sym typeface="+mn-ea"/>
            </a:endParaRPr>
          </a:p>
        </p:txBody>
      </p:sp>
      <p:graphicFrame>
        <p:nvGraphicFramePr>
          <p:cNvPr id="2" name="Таблица 1">
            <a:extLst>
              <a:ext uri="{FF2B5EF4-FFF2-40B4-BE49-F238E27FC236}">
                <a16:creationId xmlns:a16="http://schemas.microsoft.com/office/drawing/2014/main" id="{F059F3B0-093C-BD5C-73C0-0010960706E8}"/>
              </a:ext>
            </a:extLst>
          </p:cNvPr>
          <p:cNvGraphicFramePr>
            <a:graphicFrameLocks noGrp="1"/>
          </p:cNvGraphicFramePr>
          <p:nvPr>
            <p:extLst>
              <p:ext uri="{D42A27DB-BD31-4B8C-83A1-F6EECF244321}">
                <p14:modId xmlns:p14="http://schemas.microsoft.com/office/powerpoint/2010/main" val="1040627071"/>
              </p:ext>
            </p:extLst>
          </p:nvPr>
        </p:nvGraphicFramePr>
        <p:xfrm>
          <a:off x="81633" y="796272"/>
          <a:ext cx="11631947" cy="5890778"/>
        </p:xfrm>
        <a:graphic>
          <a:graphicData uri="http://schemas.openxmlformats.org/drawingml/2006/table">
            <a:tbl>
              <a:tblPr firstRow="1" firstCol="1" bandRow="1">
                <a:tableStyleId>{2D5ABB26-0587-4C30-8999-92F81FD0307C}</a:tableStyleId>
              </a:tblPr>
              <a:tblGrid>
                <a:gridCol w="3672374">
                  <a:extLst>
                    <a:ext uri="{9D8B030D-6E8A-4147-A177-3AD203B41FA5}">
                      <a16:colId xmlns:a16="http://schemas.microsoft.com/office/drawing/2014/main" val="1304810194"/>
                    </a:ext>
                  </a:extLst>
                </a:gridCol>
                <a:gridCol w="2605402">
                  <a:extLst>
                    <a:ext uri="{9D8B030D-6E8A-4147-A177-3AD203B41FA5}">
                      <a16:colId xmlns:a16="http://schemas.microsoft.com/office/drawing/2014/main" val="913872031"/>
                    </a:ext>
                  </a:extLst>
                </a:gridCol>
                <a:gridCol w="2575075">
                  <a:extLst>
                    <a:ext uri="{9D8B030D-6E8A-4147-A177-3AD203B41FA5}">
                      <a16:colId xmlns:a16="http://schemas.microsoft.com/office/drawing/2014/main" val="388236627"/>
                    </a:ext>
                  </a:extLst>
                </a:gridCol>
                <a:gridCol w="204021">
                  <a:extLst>
                    <a:ext uri="{9D8B030D-6E8A-4147-A177-3AD203B41FA5}">
                      <a16:colId xmlns:a16="http://schemas.microsoft.com/office/drawing/2014/main" val="29921365"/>
                    </a:ext>
                  </a:extLst>
                </a:gridCol>
                <a:gridCol w="2575075">
                  <a:extLst>
                    <a:ext uri="{9D8B030D-6E8A-4147-A177-3AD203B41FA5}">
                      <a16:colId xmlns:a16="http://schemas.microsoft.com/office/drawing/2014/main" val="1867027671"/>
                    </a:ext>
                  </a:extLst>
                </a:gridCol>
              </a:tblGrid>
              <a:tr h="0">
                <a:tc rowSpan="2">
                  <a:txBody>
                    <a:bodyPr/>
                    <a:lstStyle/>
                    <a:p>
                      <a:pPr algn="just">
                        <a:lnSpc>
                          <a:spcPts val="1300"/>
                        </a:lnSpc>
                        <a:spcAft>
                          <a:spcPts val="600"/>
                        </a:spcAft>
                      </a:pPr>
                      <a:r>
                        <a:rPr lang="ru-RU" sz="1600" b="1" dirty="0">
                          <a:solidFill>
                            <a:schemeClr val="tx1">
                              <a:lumMod val="85000"/>
                              <a:lumOff val="15000"/>
                            </a:schemeClr>
                          </a:solidFill>
                          <a:effectLst/>
                          <a:latin typeface="Calibri" panose="020F0502020204030204" pitchFamily="34" charset="0"/>
                          <a:cs typeface="Calibri" panose="020F0502020204030204" pitchFamily="34" charset="0"/>
                        </a:rPr>
                        <a:t>Количественные показатели</a:t>
                      </a:r>
                      <a:endParaRPr lang="ru-RU" sz="1600"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4">
                  <a:txBody>
                    <a:bodyPr/>
                    <a:lstStyle/>
                    <a:p>
                      <a:pPr algn="just">
                        <a:lnSpc>
                          <a:spcPts val="1300"/>
                        </a:lnSpc>
                        <a:spcAft>
                          <a:spcPts val="600"/>
                        </a:spcAft>
                      </a:pPr>
                      <a:r>
                        <a:rPr lang="ru-RU" sz="1600" b="1" dirty="0">
                          <a:solidFill>
                            <a:schemeClr val="tx1">
                              <a:lumMod val="85000"/>
                              <a:lumOff val="15000"/>
                            </a:schemeClr>
                          </a:solidFill>
                          <a:effectLst/>
                          <a:latin typeface="Calibri" panose="020F0502020204030204" pitchFamily="34" charset="0"/>
                          <a:cs typeface="Calibri" panose="020F0502020204030204" pitchFamily="34" charset="0"/>
                        </a:rPr>
                        <a:t>Балльная оценка</a:t>
                      </a:r>
                      <a:endParaRPr lang="ru-RU" sz="1600"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817808046"/>
                  </a:ext>
                </a:extLst>
              </a:tr>
              <a:tr h="128531">
                <a:tc vMerge="1">
                  <a:txBody>
                    <a:bodyPr/>
                    <a:lstStyle/>
                    <a:p>
                      <a:endParaRPr lang="ru-RU"/>
                    </a:p>
                  </a:txBody>
                  <a:tcPr/>
                </a:tc>
                <a:tc>
                  <a:txBody>
                    <a:bodyPr/>
                    <a:lstStyle/>
                    <a:p>
                      <a:pPr algn="just">
                        <a:lnSpc>
                          <a:spcPts val="1300"/>
                        </a:lnSpc>
                        <a:spcAft>
                          <a:spcPts val="600"/>
                        </a:spcAft>
                      </a:pPr>
                      <a:r>
                        <a:rPr lang="ru-RU" sz="1600" b="1" dirty="0">
                          <a:solidFill>
                            <a:schemeClr val="tx1">
                              <a:lumMod val="85000"/>
                              <a:lumOff val="15000"/>
                            </a:schemeClr>
                          </a:solidFill>
                          <a:effectLst/>
                          <a:latin typeface="Calibri" panose="020F0502020204030204" pitchFamily="34" charset="0"/>
                          <a:cs typeface="Calibri" panose="020F0502020204030204" pitchFamily="34" charset="0"/>
                        </a:rPr>
                        <a:t>5</a:t>
                      </a:r>
                      <a:endParaRPr lang="ru-RU" sz="1600"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pPr algn="just">
                        <a:lnSpc>
                          <a:spcPts val="1300"/>
                        </a:lnSpc>
                        <a:spcAft>
                          <a:spcPts val="600"/>
                        </a:spcAft>
                      </a:pPr>
                      <a:r>
                        <a:rPr lang="ru-RU" sz="1600" b="1" dirty="0">
                          <a:solidFill>
                            <a:schemeClr val="tx1">
                              <a:lumMod val="85000"/>
                              <a:lumOff val="15000"/>
                            </a:schemeClr>
                          </a:solidFill>
                          <a:effectLst/>
                          <a:latin typeface="Calibri" panose="020F0502020204030204" pitchFamily="34" charset="0"/>
                          <a:cs typeface="Calibri" panose="020F0502020204030204" pitchFamily="34" charset="0"/>
                        </a:rPr>
                        <a:t>3</a:t>
                      </a:r>
                      <a:endParaRPr lang="ru-RU" sz="1600"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a:txBody>
                    <a:bodyPr/>
                    <a:lstStyle/>
                    <a:p>
                      <a:pPr algn="just">
                        <a:lnSpc>
                          <a:spcPts val="1300"/>
                        </a:lnSpc>
                        <a:spcAft>
                          <a:spcPts val="600"/>
                        </a:spcAft>
                      </a:pPr>
                      <a:r>
                        <a:rPr lang="ru-RU" sz="1600" b="1" dirty="0">
                          <a:solidFill>
                            <a:schemeClr val="tx1">
                              <a:lumMod val="85000"/>
                              <a:lumOff val="15000"/>
                            </a:schemeClr>
                          </a:solidFill>
                          <a:effectLst/>
                          <a:latin typeface="Calibri" panose="020F0502020204030204" pitchFamily="34" charset="0"/>
                          <a:cs typeface="Calibri" panose="020F0502020204030204" pitchFamily="34" charset="0"/>
                        </a:rPr>
                        <a:t>1</a:t>
                      </a:r>
                      <a:endParaRPr lang="ru-RU" sz="1600"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16937254"/>
                  </a:ext>
                </a:extLst>
              </a:tr>
              <a:tr h="128531">
                <a:tc gridSpan="5">
                  <a:txBody>
                    <a:bodyPr/>
                    <a:lstStyle/>
                    <a:p>
                      <a:pPr algn="just">
                        <a:lnSpc>
                          <a:spcPts val="1300"/>
                        </a:lnSpc>
                        <a:spcAft>
                          <a:spcPts val="600"/>
                        </a:spcAft>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Флора</a:t>
                      </a:r>
                      <a:endParaRPr lang="ru-RU" sz="14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477914073"/>
                  </a:ext>
                </a:extLst>
              </a:tr>
              <a:tr h="274973">
                <a:tc>
                  <a:txBody>
                    <a:bodyPr/>
                    <a:lstStyle/>
                    <a:p>
                      <a:pPr marL="0" lvl="0" indent="0" algn="just">
                        <a:lnSpc>
                          <a:spcPts val="1300"/>
                        </a:lnSpc>
                        <a:spcAft>
                          <a:spcPts val="600"/>
                        </a:spcAft>
                        <a:buFont typeface="+mj-lt"/>
                        <a:buNone/>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Присутствие чужеродных видов в естественных местообитаниях</a:t>
                      </a:r>
                      <a:endParaRPr lang="ru-RU" sz="14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 </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отсутствие</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присутствие</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2138235"/>
                  </a:ext>
                </a:extLst>
              </a:tr>
              <a:tr h="342561">
                <a:tc>
                  <a:txBody>
                    <a:bodyPr/>
                    <a:lstStyle/>
                    <a:p>
                      <a:pPr marL="0" lvl="0" indent="0" algn="just">
                        <a:lnSpc>
                          <a:spcPts val="1300"/>
                        </a:lnSpc>
                        <a:spcAft>
                          <a:spcPts val="600"/>
                        </a:spcAft>
                        <a:buFont typeface="+mj-lt"/>
                        <a:buNone/>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Соотношение чужеродных / местных видов в растительных сообществах</a:t>
                      </a:r>
                      <a:endParaRPr lang="ru-RU" sz="14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 10</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&gt; 10</a:t>
                      </a:r>
                    </a:p>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 25</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&gt; 25</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6792029"/>
                  </a:ext>
                </a:extLst>
              </a:tr>
              <a:tr h="128531">
                <a:tc gridSpan="5">
                  <a:txBody>
                    <a:bodyPr/>
                    <a:lstStyle/>
                    <a:p>
                      <a:pPr algn="just">
                        <a:lnSpc>
                          <a:spcPts val="1300"/>
                        </a:lnSpc>
                        <a:spcAft>
                          <a:spcPts val="600"/>
                        </a:spcAft>
                      </a:pPr>
                      <a:r>
                        <a:rPr lang="ru-RU" sz="1400" b="1" dirty="0">
                          <a:solidFill>
                            <a:schemeClr val="tx1">
                              <a:lumMod val="85000"/>
                              <a:lumOff val="15000"/>
                            </a:schemeClr>
                          </a:solidFill>
                          <a:effectLst/>
                          <a:latin typeface="Calibri" panose="020F0502020204030204" pitchFamily="34" charset="0"/>
                          <a:cs typeface="Calibri" panose="020F0502020204030204" pitchFamily="34" charset="0"/>
                        </a:rPr>
                        <a:t>Растительные сообщества</a:t>
                      </a:r>
                      <a:endParaRPr lang="ru-RU" sz="1400"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952909670"/>
                  </a:ext>
                </a:extLst>
              </a:tr>
              <a:tr h="128531">
                <a:tc>
                  <a:txBody>
                    <a:bodyPr/>
                    <a:lstStyle/>
                    <a:p>
                      <a:pPr marL="0" lvl="0" indent="0" algn="just">
                        <a:lnSpc>
                          <a:spcPts val="1300"/>
                        </a:lnSpc>
                        <a:spcAft>
                          <a:spcPts val="600"/>
                        </a:spcAft>
                        <a:buFont typeface="+mj-lt"/>
                        <a:buNone/>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Разнообразие (видовое богатство и состав сообществ)</a:t>
                      </a:r>
                      <a:endParaRPr lang="ru-RU" sz="14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300"/>
                        </a:lnSpc>
                        <a:spcAft>
                          <a:spcPts val="600"/>
                        </a:spcAft>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сходство ≥ 0,9 от T</a:t>
                      </a:r>
                      <a:endParaRPr lang="ru-RU" sz="14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сходство &lt; 0,9 от T и сходство ≥ 0,6 от T</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сходство ≥ 0,6</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6823098"/>
                  </a:ext>
                </a:extLst>
              </a:tr>
              <a:tr h="128531">
                <a:tc>
                  <a:txBody>
                    <a:bodyPr/>
                    <a:lstStyle/>
                    <a:p>
                      <a:pPr marL="0" lvl="0" indent="0" algn="just">
                        <a:lnSpc>
                          <a:spcPts val="1300"/>
                        </a:lnSpc>
                        <a:spcAft>
                          <a:spcPts val="600"/>
                        </a:spcAft>
                        <a:buFont typeface="+mj-lt"/>
                        <a:buNone/>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Численность</a:t>
                      </a:r>
                      <a:endParaRPr lang="ru-RU" sz="14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300"/>
                        </a:lnSpc>
                        <a:spcAft>
                          <a:spcPts val="600"/>
                        </a:spcAft>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сходство ≥ 0,9 от T</a:t>
                      </a:r>
                      <a:endParaRPr lang="ru-RU" sz="14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300"/>
                        </a:lnSpc>
                        <a:spcAft>
                          <a:spcPts val="600"/>
                        </a:spcAft>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сходство &lt; 0,9 от T и сходство ≥ 0,6 от T</a:t>
                      </a:r>
                      <a:endParaRPr lang="ru-RU" sz="14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сходство ≥ 0,6</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5853798"/>
                  </a:ext>
                </a:extLst>
              </a:tr>
              <a:tr h="128531">
                <a:tc>
                  <a:txBody>
                    <a:bodyPr/>
                    <a:lstStyle/>
                    <a:p>
                      <a:pPr marL="0" lvl="0" indent="0" algn="just">
                        <a:lnSpc>
                          <a:spcPts val="1300"/>
                        </a:lnSpc>
                        <a:spcAft>
                          <a:spcPts val="600"/>
                        </a:spcAft>
                        <a:buFont typeface="+mj-lt"/>
                        <a:buNone/>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Вертикальная структура</a:t>
                      </a:r>
                      <a:endParaRPr lang="ru-RU" sz="14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300"/>
                        </a:lnSpc>
                        <a:spcAft>
                          <a:spcPts val="600"/>
                        </a:spcAft>
                      </a:pPr>
                      <a:r>
                        <a:rPr lang="en-US" sz="1400">
                          <a:solidFill>
                            <a:schemeClr val="tx1">
                              <a:lumMod val="85000"/>
                              <a:lumOff val="15000"/>
                            </a:schemeClr>
                          </a:solidFill>
                          <a:effectLst/>
                          <a:latin typeface="Calibri" panose="020F0502020204030204" pitchFamily="34" charset="0"/>
                          <a:cs typeface="Calibri" panose="020F0502020204030204" pitchFamily="34" charset="0"/>
                        </a:rPr>
                        <a:t> </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стабильная</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упрощенная</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0104896"/>
                  </a:ext>
                </a:extLst>
              </a:tr>
              <a:tr h="128531">
                <a:tc>
                  <a:txBody>
                    <a:bodyPr/>
                    <a:lstStyle/>
                    <a:p>
                      <a:pPr marL="0" lvl="0" indent="0" algn="just">
                        <a:lnSpc>
                          <a:spcPts val="1300"/>
                        </a:lnSpc>
                        <a:spcAft>
                          <a:spcPts val="600"/>
                        </a:spcAft>
                        <a:buFont typeface="+mj-lt"/>
                        <a:buNone/>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Фрагментация покрытия</a:t>
                      </a:r>
                      <a:endParaRPr lang="ru-RU" sz="14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 5% площади сообщества</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300"/>
                        </a:lnSpc>
                        <a:spcAft>
                          <a:spcPts val="600"/>
                        </a:spcAft>
                      </a:pPr>
                      <a:r>
                        <a:rPr lang="en-US" sz="1400">
                          <a:solidFill>
                            <a:schemeClr val="tx1">
                              <a:lumMod val="85000"/>
                              <a:lumOff val="15000"/>
                            </a:schemeClr>
                          </a:solidFill>
                          <a:effectLst/>
                          <a:latin typeface="Calibri" panose="020F0502020204030204" pitchFamily="34" charset="0"/>
                          <a:cs typeface="Calibri" panose="020F0502020204030204" pitchFamily="34" charset="0"/>
                        </a:rPr>
                        <a:t> </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just">
                        <a:lnSpc>
                          <a:spcPts val="1300"/>
                        </a:lnSpc>
                        <a:spcAft>
                          <a:spcPts val="600"/>
                        </a:spcAft>
                      </a:pPr>
                      <a:r>
                        <a:rPr lang="en-US" sz="1400">
                          <a:solidFill>
                            <a:schemeClr val="tx1">
                              <a:lumMod val="85000"/>
                              <a:lumOff val="15000"/>
                            </a:schemeClr>
                          </a:solidFill>
                          <a:effectLst/>
                          <a:latin typeface="Calibri" panose="020F0502020204030204" pitchFamily="34" charset="0"/>
                          <a:cs typeface="Calibri" panose="020F0502020204030204" pitchFamily="34" charset="0"/>
                        </a:rPr>
                        <a:t> </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4054766"/>
                  </a:ext>
                </a:extLst>
              </a:tr>
              <a:tr h="128531">
                <a:tc>
                  <a:txBody>
                    <a:bodyPr/>
                    <a:lstStyle/>
                    <a:p>
                      <a:pPr marL="0" lvl="0" indent="0" algn="just">
                        <a:lnSpc>
                          <a:spcPts val="1300"/>
                        </a:lnSpc>
                        <a:spcAft>
                          <a:spcPts val="600"/>
                        </a:spcAft>
                        <a:buFont typeface="+mj-lt"/>
                        <a:buNone/>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Покрытие слоя</a:t>
                      </a:r>
                      <a:endParaRPr lang="ru-RU" sz="14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сходство ≥ 0,9 от T</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&lt; 0,9 T и ≥ 0,6 T</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&lt; 0,6 T</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7513212"/>
                  </a:ext>
                </a:extLst>
              </a:tr>
              <a:tr h="128531">
                <a:tc>
                  <a:txBody>
                    <a:bodyPr/>
                    <a:lstStyle/>
                    <a:p>
                      <a:pPr marL="0" lvl="0" indent="0" algn="just">
                        <a:lnSpc>
                          <a:spcPts val="1300"/>
                        </a:lnSpc>
                        <a:spcAft>
                          <a:spcPts val="600"/>
                        </a:spcAft>
                        <a:buFont typeface="+mj-lt"/>
                        <a:buNone/>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Проективное покрытие чужеродных видов</a:t>
                      </a:r>
                      <a:endParaRPr lang="ru-RU" sz="14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300"/>
                        </a:lnSpc>
                        <a:spcAft>
                          <a:spcPts val="600"/>
                        </a:spcAft>
                      </a:pPr>
                      <a:r>
                        <a:rPr lang="en-US" sz="1400">
                          <a:solidFill>
                            <a:schemeClr val="tx1">
                              <a:lumMod val="85000"/>
                              <a:lumOff val="15000"/>
                            </a:schemeClr>
                          </a:solidFill>
                          <a:effectLst/>
                          <a:latin typeface="Calibri" panose="020F0502020204030204" pitchFamily="34" charset="0"/>
                          <a:cs typeface="Calibri" panose="020F0502020204030204" pitchFamily="34" charset="0"/>
                        </a:rPr>
                        <a:t> </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&lt; 5 %</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 5 %</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6578328"/>
                  </a:ext>
                </a:extLst>
              </a:tr>
              <a:tr h="128531">
                <a:tc>
                  <a:txBody>
                    <a:bodyPr/>
                    <a:lstStyle/>
                    <a:p>
                      <a:pPr marL="0" lvl="0" indent="0" algn="just">
                        <a:lnSpc>
                          <a:spcPts val="1300"/>
                        </a:lnSpc>
                        <a:spcAft>
                          <a:spcPts val="600"/>
                        </a:spcAft>
                        <a:buFont typeface="+mj-lt"/>
                        <a:buNone/>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Соотношение чужеродных/местных видов</a:t>
                      </a:r>
                      <a:endParaRPr lang="ru-RU" sz="14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 10</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&gt; 10 и ≤ 25</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&gt; 25</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2840628"/>
                  </a:ext>
                </a:extLst>
              </a:tr>
              <a:tr h="128531">
                <a:tc>
                  <a:txBody>
                    <a:bodyPr/>
                    <a:lstStyle/>
                    <a:p>
                      <a:pPr marL="0" lvl="0" indent="0" algn="just">
                        <a:lnSpc>
                          <a:spcPts val="1300"/>
                        </a:lnSpc>
                        <a:spcAft>
                          <a:spcPts val="600"/>
                        </a:spcAft>
                        <a:buFont typeface="+mj-lt"/>
                        <a:buNone/>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Сокращение площадей растительных сообществ</a:t>
                      </a:r>
                      <a:endParaRPr lang="ru-RU" sz="14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 5</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&gt; 5 и ≤ 15</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&gt; 15</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9304593"/>
                  </a:ext>
                </a:extLst>
              </a:tr>
              <a:tr h="128531">
                <a:tc>
                  <a:txBody>
                    <a:bodyPr/>
                    <a:lstStyle/>
                    <a:p>
                      <a:pPr algn="just">
                        <a:lnSpc>
                          <a:spcPts val="1300"/>
                        </a:lnSpc>
                        <a:spcAft>
                          <a:spcPts val="600"/>
                        </a:spcAft>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Популяция видов</a:t>
                      </a:r>
                      <a:endParaRPr lang="ru-RU" sz="14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300"/>
                        </a:lnSpc>
                        <a:spcAft>
                          <a:spcPts val="600"/>
                        </a:spcAft>
                      </a:pPr>
                      <a:r>
                        <a:rPr lang="en-US" sz="1400">
                          <a:solidFill>
                            <a:schemeClr val="tx1">
                              <a:lumMod val="85000"/>
                              <a:lumOff val="15000"/>
                            </a:schemeClr>
                          </a:solidFill>
                          <a:effectLst/>
                          <a:latin typeface="Calibri" panose="020F0502020204030204" pitchFamily="34" charset="0"/>
                          <a:cs typeface="Calibri" panose="020F0502020204030204" pitchFamily="34" charset="0"/>
                        </a:rPr>
                        <a:t> </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300"/>
                        </a:lnSpc>
                        <a:spcAft>
                          <a:spcPts val="600"/>
                        </a:spcAft>
                      </a:pPr>
                      <a:r>
                        <a:rPr lang="en-US" sz="1400">
                          <a:solidFill>
                            <a:schemeClr val="tx1">
                              <a:lumMod val="85000"/>
                              <a:lumOff val="15000"/>
                            </a:schemeClr>
                          </a:solidFill>
                          <a:effectLst/>
                          <a:latin typeface="Calibri" panose="020F0502020204030204" pitchFamily="34" charset="0"/>
                          <a:cs typeface="Calibri" panose="020F0502020204030204" pitchFamily="34" charset="0"/>
                        </a:rPr>
                        <a:t> </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just">
                        <a:lnSpc>
                          <a:spcPts val="1300"/>
                        </a:lnSpc>
                        <a:spcAft>
                          <a:spcPts val="600"/>
                        </a:spcAft>
                      </a:pPr>
                      <a:r>
                        <a:rPr lang="en-US" sz="1400">
                          <a:solidFill>
                            <a:schemeClr val="tx1">
                              <a:lumMod val="85000"/>
                              <a:lumOff val="15000"/>
                            </a:schemeClr>
                          </a:solidFill>
                          <a:effectLst/>
                          <a:latin typeface="Calibri" panose="020F0502020204030204" pitchFamily="34" charset="0"/>
                          <a:cs typeface="Calibri" panose="020F0502020204030204" pitchFamily="34" charset="0"/>
                        </a:rPr>
                        <a:t> </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7521641"/>
                  </a:ext>
                </a:extLst>
              </a:tr>
              <a:tr h="128531">
                <a:tc>
                  <a:txBody>
                    <a:bodyPr/>
                    <a:lstStyle/>
                    <a:p>
                      <a:pPr marL="0" lvl="0" indent="0" algn="just">
                        <a:lnSpc>
                          <a:spcPts val="1300"/>
                        </a:lnSpc>
                        <a:spcAft>
                          <a:spcPts val="600"/>
                        </a:spcAft>
                        <a:buFont typeface="+mj-lt"/>
                        <a:buNone/>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Популяция охраняемых видов</a:t>
                      </a:r>
                      <a:endParaRPr lang="ru-RU" sz="14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сходство ≥ 0,5 от T</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сходство &lt; 0,9 от T и сходство ≥ 0,6 от T</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сходство ≥ 0,6</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3360600"/>
                  </a:ext>
                </a:extLst>
              </a:tr>
              <a:tr h="274973">
                <a:tc>
                  <a:txBody>
                    <a:bodyPr/>
                    <a:lstStyle/>
                    <a:p>
                      <a:pPr marL="0" lvl="0" indent="0" algn="just">
                        <a:lnSpc>
                          <a:spcPts val="1300"/>
                        </a:lnSpc>
                        <a:spcAft>
                          <a:spcPts val="600"/>
                        </a:spcAft>
                        <a:buFont typeface="+mj-lt"/>
                        <a:buNone/>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Популяция видов, обеспечивающих экосистемные услуги</a:t>
                      </a:r>
                      <a:endParaRPr lang="ru-RU" sz="14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сходство ≥ 0,5 от T</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сходство &lt; 0,9 от T и сходство ≥ 0,6 от T</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сходство ≥ 0,6</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1689520"/>
                  </a:ext>
                </a:extLst>
              </a:tr>
              <a:tr h="128531">
                <a:tc>
                  <a:txBody>
                    <a:bodyPr/>
                    <a:lstStyle/>
                    <a:p>
                      <a:pPr algn="just">
                        <a:lnSpc>
                          <a:spcPts val="1300"/>
                        </a:lnSpc>
                        <a:spcAft>
                          <a:spcPts val="600"/>
                        </a:spcAft>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Система балльной оценки / Категории состояния</a:t>
                      </a:r>
                      <a:endParaRPr lang="ru-RU" sz="14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300"/>
                        </a:lnSpc>
                        <a:spcAft>
                          <a:spcPts val="600"/>
                        </a:spcAft>
                      </a:pPr>
                      <a:r>
                        <a:rPr lang="ru-RU" sz="1400" b="1" dirty="0">
                          <a:solidFill>
                            <a:schemeClr val="tx1">
                              <a:lumMod val="85000"/>
                              <a:lumOff val="15000"/>
                            </a:schemeClr>
                          </a:solidFill>
                          <a:effectLst/>
                          <a:latin typeface="Calibri" panose="020F0502020204030204" pitchFamily="34" charset="0"/>
                          <a:cs typeface="Calibri" panose="020F0502020204030204" pitchFamily="34" charset="0"/>
                        </a:rPr>
                        <a:t>Рейтинг</a:t>
                      </a:r>
                      <a:endParaRPr lang="ru-RU" sz="1400"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gridSpan="2">
                  <a:txBody>
                    <a:bodyPr/>
                    <a:lstStyle/>
                    <a:p>
                      <a:pPr algn="just">
                        <a:lnSpc>
                          <a:spcPts val="1300"/>
                        </a:lnSpc>
                        <a:spcAft>
                          <a:spcPts val="600"/>
                        </a:spcAft>
                      </a:pPr>
                      <a:r>
                        <a:rPr lang="ru-RU" sz="1400" b="1" dirty="0">
                          <a:solidFill>
                            <a:schemeClr val="tx1">
                              <a:lumMod val="85000"/>
                              <a:lumOff val="15000"/>
                            </a:schemeClr>
                          </a:solidFill>
                          <a:effectLst/>
                          <a:latin typeface="Calibri" panose="020F0502020204030204" pitchFamily="34" charset="0"/>
                          <a:cs typeface="Calibri" panose="020F0502020204030204" pitchFamily="34" charset="0"/>
                        </a:rPr>
                        <a:t>Итоговая оценка</a:t>
                      </a:r>
                      <a:endParaRPr lang="ru-RU" sz="1400"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extLst>
                  <a:ext uri="{0D108BD9-81ED-4DB2-BD59-A6C34878D82A}">
                    <a16:rowId xmlns:a16="http://schemas.microsoft.com/office/drawing/2014/main" val="136005746"/>
                  </a:ext>
                </a:extLst>
              </a:tr>
              <a:tr h="342561">
                <a:tc>
                  <a:txBody>
                    <a:bodyPr/>
                    <a:lstStyle/>
                    <a:p>
                      <a:pPr algn="just">
                        <a:lnSpc>
                          <a:spcPts val="1300"/>
                        </a:lnSpc>
                        <a:spcAft>
                          <a:spcPts val="600"/>
                        </a:spcAft>
                      </a:pPr>
                      <a:r>
                        <a:rPr lang="ru-RU" sz="1400" b="1" dirty="0">
                          <a:solidFill>
                            <a:schemeClr val="tx1">
                              <a:lumMod val="85000"/>
                              <a:lumOff val="15000"/>
                            </a:schemeClr>
                          </a:solidFill>
                          <a:effectLst/>
                          <a:latin typeface="Calibri" panose="020F0502020204030204" pitchFamily="34" charset="0"/>
                          <a:cs typeface="Calibri" panose="020F0502020204030204" pitchFamily="34" charset="0"/>
                        </a:rPr>
                        <a:t>Оптимальное состояние</a:t>
                      </a:r>
                      <a:endParaRPr lang="ru-RU" sz="1400"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pPr algn="just">
                        <a:lnSpc>
                          <a:spcPts val="1300"/>
                        </a:lnSpc>
                        <a:spcAft>
                          <a:spcPts val="600"/>
                        </a:spcAft>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0,8*Σ макс. баллов-</a:t>
                      </a:r>
                    </a:p>
                    <a:p>
                      <a:pPr algn="just">
                        <a:lnSpc>
                          <a:spcPts val="1300"/>
                        </a:lnSpc>
                        <a:spcAft>
                          <a:spcPts val="600"/>
                        </a:spcAft>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1*Σ макс. баллов</a:t>
                      </a:r>
                      <a:endParaRPr lang="ru-RU" sz="14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lnSpc>
                          <a:spcPts val="1300"/>
                        </a:lnSpc>
                        <a:spcAft>
                          <a:spcPts val="600"/>
                        </a:spcAft>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8</a:t>
                      </a:r>
                      <a:endParaRPr lang="ru-RU" sz="14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84509008"/>
                  </a:ext>
                </a:extLst>
              </a:tr>
              <a:tr h="342561">
                <a:tc>
                  <a:txBody>
                    <a:bodyPr/>
                    <a:lstStyle/>
                    <a:p>
                      <a:pPr algn="just">
                        <a:lnSpc>
                          <a:spcPts val="1300"/>
                        </a:lnSpc>
                        <a:spcAft>
                          <a:spcPts val="600"/>
                        </a:spcAft>
                      </a:pPr>
                      <a:r>
                        <a:rPr lang="ru-RU" sz="1400" b="1" dirty="0">
                          <a:solidFill>
                            <a:schemeClr val="tx1">
                              <a:lumMod val="85000"/>
                              <a:lumOff val="15000"/>
                            </a:schemeClr>
                          </a:solidFill>
                          <a:effectLst/>
                          <a:latin typeface="Calibri" panose="020F0502020204030204" pitchFamily="34" charset="0"/>
                          <a:cs typeface="Calibri" panose="020F0502020204030204" pitchFamily="34" charset="0"/>
                        </a:rPr>
                        <a:t>Хорошее состояние</a:t>
                      </a:r>
                      <a:endParaRPr lang="ru-RU" sz="1400"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0,6*Σ макс. баллов-</a:t>
                      </a:r>
                    </a:p>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0,8*Σ макс. баллов</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lnSpc>
                          <a:spcPts val="1300"/>
                        </a:lnSpc>
                        <a:spcAft>
                          <a:spcPts val="600"/>
                        </a:spcAft>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4</a:t>
                      </a:r>
                      <a:endParaRPr lang="ru-RU" sz="14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4263667857"/>
                  </a:ext>
                </a:extLst>
              </a:tr>
              <a:tr h="342561">
                <a:tc>
                  <a:txBody>
                    <a:bodyPr/>
                    <a:lstStyle/>
                    <a:p>
                      <a:pPr algn="just">
                        <a:lnSpc>
                          <a:spcPts val="1300"/>
                        </a:lnSpc>
                        <a:spcAft>
                          <a:spcPts val="600"/>
                        </a:spcAft>
                      </a:pPr>
                      <a:r>
                        <a:rPr lang="ru-RU" sz="1400" b="1" dirty="0">
                          <a:solidFill>
                            <a:schemeClr val="tx1">
                              <a:lumMod val="85000"/>
                              <a:lumOff val="15000"/>
                            </a:schemeClr>
                          </a:solidFill>
                          <a:effectLst/>
                          <a:latin typeface="Calibri" panose="020F0502020204030204" pitchFamily="34" charset="0"/>
                          <a:cs typeface="Calibri" panose="020F0502020204030204" pitchFamily="34" charset="0"/>
                        </a:rPr>
                        <a:t>Среднее состояние</a:t>
                      </a:r>
                      <a:endParaRPr lang="ru-RU" sz="1400"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0,6*Σ макс. баллов-</a:t>
                      </a:r>
                    </a:p>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0,3*Σ макс. баллов</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lnSpc>
                          <a:spcPts val="1300"/>
                        </a:lnSpc>
                        <a:spcAft>
                          <a:spcPts val="600"/>
                        </a:spcAft>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2</a:t>
                      </a:r>
                      <a:endParaRPr lang="ru-RU" sz="14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748701099"/>
                  </a:ext>
                </a:extLst>
              </a:tr>
              <a:tr h="128531">
                <a:tc>
                  <a:txBody>
                    <a:bodyPr/>
                    <a:lstStyle/>
                    <a:p>
                      <a:pPr algn="just">
                        <a:lnSpc>
                          <a:spcPts val="1300"/>
                        </a:lnSpc>
                        <a:spcAft>
                          <a:spcPts val="600"/>
                        </a:spcAft>
                      </a:pPr>
                      <a:r>
                        <a:rPr lang="ru-RU" sz="1400" b="1" dirty="0">
                          <a:solidFill>
                            <a:schemeClr val="tx1">
                              <a:lumMod val="85000"/>
                              <a:lumOff val="15000"/>
                            </a:schemeClr>
                          </a:solidFill>
                          <a:effectLst/>
                          <a:latin typeface="Calibri" panose="020F0502020204030204" pitchFamily="34" charset="0"/>
                          <a:cs typeface="Calibri" panose="020F0502020204030204" pitchFamily="34" charset="0"/>
                        </a:rPr>
                        <a:t>Плохое состояние</a:t>
                      </a:r>
                      <a:endParaRPr lang="ru-RU" sz="1400"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pPr algn="just">
                        <a:lnSpc>
                          <a:spcPts val="1300"/>
                        </a:lnSpc>
                        <a:spcAft>
                          <a:spcPts val="600"/>
                        </a:spcAft>
                      </a:pPr>
                      <a:r>
                        <a:rPr lang="ru-RU" sz="1400">
                          <a:solidFill>
                            <a:schemeClr val="tx1">
                              <a:lumMod val="85000"/>
                              <a:lumOff val="15000"/>
                            </a:schemeClr>
                          </a:solidFill>
                          <a:effectLst/>
                          <a:latin typeface="Calibri" panose="020F0502020204030204" pitchFamily="34" charset="0"/>
                          <a:cs typeface="Calibri" panose="020F0502020204030204" pitchFamily="34" charset="0"/>
                        </a:rPr>
                        <a:t>0 -0,3*Σ макс. баллов</a:t>
                      </a:r>
                      <a:endParaRPr lang="ru-RU" sz="14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lnSpc>
                          <a:spcPts val="1300"/>
                        </a:lnSpc>
                        <a:spcAft>
                          <a:spcPts val="600"/>
                        </a:spcAft>
                      </a:pPr>
                      <a:r>
                        <a:rPr lang="ru-RU" sz="1400" dirty="0">
                          <a:solidFill>
                            <a:schemeClr val="tx1">
                              <a:lumMod val="85000"/>
                              <a:lumOff val="15000"/>
                            </a:schemeClr>
                          </a:solidFill>
                          <a:effectLst/>
                          <a:latin typeface="Calibri" panose="020F0502020204030204" pitchFamily="34" charset="0"/>
                          <a:cs typeface="Calibri" panose="020F0502020204030204" pitchFamily="34" charset="0"/>
                        </a:rPr>
                        <a:t>0</a:t>
                      </a:r>
                      <a:endParaRPr lang="ru-RU" sz="14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0830" marR="60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2077542799"/>
                  </a:ext>
                </a:extLst>
              </a:tr>
            </a:tbl>
          </a:graphicData>
        </a:graphic>
      </p:graphicFrame>
      <p:sp>
        <p:nvSpPr>
          <p:cNvPr id="5" name="TextBox 4">
            <a:extLst>
              <a:ext uri="{FF2B5EF4-FFF2-40B4-BE49-F238E27FC236}">
                <a16:creationId xmlns:a16="http://schemas.microsoft.com/office/drawing/2014/main" id="{78881559-93F2-7BD9-42BE-862ADAC35977}"/>
              </a:ext>
            </a:extLst>
          </p:cNvPr>
          <p:cNvSpPr txBox="1"/>
          <p:nvPr/>
        </p:nvSpPr>
        <p:spPr>
          <a:xfrm>
            <a:off x="1860642" y="170950"/>
            <a:ext cx="1414993" cy="369332"/>
          </a:xfrm>
          <a:prstGeom prst="rect">
            <a:avLst/>
          </a:prstGeom>
          <a:solidFill>
            <a:schemeClr val="bg1">
              <a:lumMod val="95000"/>
            </a:schemeClr>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b="1" dirty="0">
                <a:solidFill>
                  <a:schemeClr val="tx1">
                    <a:lumMod val="85000"/>
                    <a:lumOff val="15000"/>
                  </a:schemeClr>
                </a:solidFill>
                <a:latin typeface="Calibri" panose="020F0502020204030204" pitchFamily="34" charset="0"/>
                <a:cs typeface="Calibri" panose="020F0502020204030204" pitchFamily="34" charset="0"/>
              </a:rPr>
              <a:t>Например</a:t>
            </a:r>
          </a:p>
        </p:txBody>
      </p:sp>
    </p:spTree>
    <p:extLst>
      <p:ext uri="{BB962C8B-B14F-4D97-AF65-F5344CB8AC3E}">
        <p14:creationId xmlns:p14="http://schemas.microsoft.com/office/powerpoint/2010/main" val="1345846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6774B22-3572-E84B-F06D-9BE5583357E4}"/>
              </a:ext>
            </a:extLst>
          </p:cNvPr>
          <p:cNvSpPr txBox="1"/>
          <p:nvPr/>
        </p:nvSpPr>
        <p:spPr>
          <a:xfrm>
            <a:off x="8692463" y="3021400"/>
            <a:ext cx="2621131" cy="923330"/>
          </a:xfrm>
          <a:prstGeom prst="rect">
            <a:avLst/>
          </a:prstGeom>
          <a:noFill/>
        </p:spPr>
        <p:txBody>
          <a:bodyPr wrap="square">
            <a:spAutoFit/>
          </a:bodyPr>
          <a:lstStyle/>
          <a:p>
            <a:r>
              <a:rPr lang="ru-RU" b="1" dirty="0">
                <a:latin typeface="Calibri" panose="020F0502020204030204" pitchFamily="34" charset="0"/>
                <a:cs typeface="Calibri" panose="020F0502020204030204" pitchFamily="34" charset="0"/>
              </a:rPr>
              <a:t>Относительная ценность </a:t>
            </a:r>
          </a:p>
          <a:p>
            <a:r>
              <a:rPr lang="ru-RU" b="1" dirty="0">
                <a:latin typeface="Calibri" panose="020F0502020204030204" pitchFamily="34" charset="0"/>
                <a:cs typeface="Calibri" panose="020F0502020204030204" pitchFamily="34" charset="0"/>
              </a:rPr>
              <a:t>местообитания</a:t>
            </a:r>
            <a:endParaRPr lang="ru-RU"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A58C5C8-C049-F94F-EADF-D43F5C50B298}"/>
              </a:ext>
            </a:extLst>
          </p:cNvPr>
          <p:cNvSpPr txBox="1"/>
          <p:nvPr/>
        </p:nvSpPr>
        <p:spPr>
          <a:xfrm>
            <a:off x="8692463" y="4099435"/>
            <a:ext cx="2515237" cy="646331"/>
          </a:xfrm>
          <a:prstGeom prst="rect">
            <a:avLst/>
          </a:prstGeom>
          <a:noFill/>
        </p:spPr>
        <p:txBody>
          <a:bodyPr wrap="square">
            <a:spAutoFit/>
          </a:bodyPr>
          <a:lstStyle/>
          <a:p>
            <a:r>
              <a:rPr lang="ru-RU" b="1" dirty="0">
                <a:latin typeface="Calibri" panose="020F0502020204030204" pitchFamily="34" charset="0"/>
                <a:ea typeface="Calibri" panose="020F0502020204030204" pitchFamily="34" charset="0"/>
                <a:cs typeface="Calibri" panose="020F0502020204030204" pitchFamily="34" charset="0"/>
              </a:rPr>
              <a:t>Состояние местообитания</a:t>
            </a:r>
            <a:endParaRPr lang="ru-RU"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1A6A9BD-B00D-09FF-1846-5EB8318F3381}"/>
              </a:ext>
            </a:extLst>
          </p:cNvPr>
          <p:cNvSpPr txBox="1"/>
          <p:nvPr/>
        </p:nvSpPr>
        <p:spPr>
          <a:xfrm>
            <a:off x="8692463" y="4900472"/>
            <a:ext cx="2515237" cy="923330"/>
          </a:xfrm>
          <a:prstGeom prst="rect">
            <a:avLst/>
          </a:prstGeom>
          <a:noFill/>
        </p:spPr>
        <p:txBody>
          <a:bodyPr wrap="square">
            <a:spAutoFit/>
          </a:bodyPr>
          <a:lstStyle/>
          <a:p>
            <a:r>
              <a:rPr lang="ru-RU" b="1" dirty="0">
                <a:latin typeface="Calibri" panose="020F0502020204030204" pitchFamily="34" charset="0"/>
                <a:ea typeface="Calibri" panose="020F0502020204030204" pitchFamily="34" charset="0"/>
                <a:cs typeface="Calibri" panose="020F0502020204030204" pitchFamily="34" charset="0"/>
              </a:rPr>
              <a:t>Стратегическая значимость местообитания</a:t>
            </a:r>
            <a:endParaRPr lang="ru-RU" dirty="0">
              <a:latin typeface="Calibri" panose="020F0502020204030204" pitchFamily="34" charset="0"/>
              <a:cs typeface="Calibri" panose="020F0502020204030204" pitchFamily="34" charset="0"/>
            </a:endParaRPr>
          </a:p>
        </p:txBody>
      </p:sp>
      <p:sp>
        <p:nvSpPr>
          <p:cNvPr id="2" name="Текстовое поле 1">
            <a:extLst>
              <a:ext uri="{FF2B5EF4-FFF2-40B4-BE49-F238E27FC236}">
                <a16:creationId xmlns:a16="http://schemas.microsoft.com/office/drawing/2014/main" id="{CB8722AF-26EA-9099-8AF1-98DD7150C42F}"/>
              </a:ext>
            </a:extLst>
          </p:cNvPr>
          <p:cNvSpPr txBox="1"/>
          <p:nvPr/>
        </p:nvSpPr>
        <p:spPr>
          <a:xfrm>
            <a:off x="7978440" y="2019533"/>
            <a:ext cx="4369956" cy="838692"/>
          </a:xfrm>
          <a:prstGeom prst="rect">
            <a:avLst/>
          </a:prstGeom>
          <a:noFill/>
        </p:spPr>
        <p:txBody>
          <a:bodyPr wrap="square" rtlCol="0" anchor="t">
            <a:spAutoFit/>
          </a:bodyPr>
          <a:lstStyle/>
          <a:p>
            <a:r>
              <a:rPr lang="ru-RU" altLang="en-US" sz="2400" b="1" dirty="0">
                <a:solidFill>
                  <a:srgbClr val="0B512B"/>
                </a:solidFill>
                <a:sym typeface="+mn-ea"/>
              </a:rPr>
              <a:t>Ключевой термин «местообитание»</a:t>
            </a:r>
          </a:p>
        </p:txBody>
      </p:sp>
      <p:pic>
        <p:nvPicPr>
          <p:cNvPr id="5" name="Рисунок 4">
            <a:extLst>
              <a:ext uri="{FF2B5EF4-FFF2-40B4-BE49-F238E27FC236}">
                <a16:creationId xmlns:a16="http://schemas.microsoft.com/office/drawing/2014/main" id="{5EF623A8-9027-D699-1880-AA2C1051EF10}"/>
              </a:ext>
            </a:extLst>
          </p:cNvPr>
          <p:cNvPicPr>
            <a:picLocks noChangeAspect="1"/>
          </p:cNvPicPr>
          <p:nvPr/>
        </p:nvPicPr>
        <p:blipFill>
          <a:blip r:embed="rId2"/>
          <a:stretch>
            <a:fillRect/>
          </a:stretch>
        </p:blipFill>
        <p:spPr>
          <a:xfrm>
            <a:off x="-1" y="75940"/>
            <a:ext cx="7870785" cy="6782060"/>
          </a:xfrm>
          <a:prstGeom prst="rect">
            <a:avLst/>
          </a:prstGeom>
        </p:spPr>
      </p:pic>
      <p:cxnSp>
        <p:nvCxnSpPr>
          <p:cNvPr id="7" name="Прямая соединительная линия 6">
            <a:extLst>
              <a:ext uri="{FF2B5EF4-FFF2-40B4-BE49-F238E27FC236}">
                <a16:creationId xmlns:a16="http://schemas.microsoft.com/office/drawing/2014/main" id="{028DC06F-DFB6-4BD2-AF19-69CBB4D6D24A}"/>
              </a:ext>
            </a:extLst>
          </p:cNvPr>
          <p:cNvCxnSpPr/>
          <p:nvPr/>
        </p:nvCxnSpPr>
        <p:spPr>
          <a:xfrm>
            <a:off x="8290957" y="2858225"/>
            <a:ext cx="0" cy="250881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31B4D6C2-8A4E-DD09-9ADA-53738C3B2AFE}"/>
              </a:ext>
            </a:extLst>
          </p:cNvPr>
          <p:cNvCxnSpPr>
            <a:cxnSpLocks/>
          </p:cNvCxnSpPr>
          <p:nvPr/>
        </p:nvCxnSpPr>
        <p:spPr>
          <a:xfrm flipH="1">
            <a:off x="8284544" y="3389550"/>
            <a:ext cx="40791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068DD22E-24C3-8C43-3609-F0BC4EC02460}"/>
              </a:ext>
            </a:extLst>
          </p:cNvPr>
          <p:cNvCxnSpPr>
            <a:cxnSpLocks/>
          </p:cNvCxnSpPr>
          <p:nvPr/>
        </p:nvCxnSpPr>
        <p:spPr>
          <a:xfrm flipH="1">
            <a:off x="8284544" y="4425870"/>
            <a:ext cx="40791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C8D81BBD-FC60-DC7E-8137-2E1DA2686CCB}"/>
              </a:ext>
            </a:extLst>
          </p:cNvPr>
          <p:cNvCxnSpPr>
            <a:cxnSpLocks/>
          </p:cNvCxnSpPr>
          <p:nvPr/>
        </p:nvCxnSpPr>
        <p:spPr>
          <a:xfrm flipH="1">
            <a:off x="8284544" y="5367038"/>
            <a:ext cx="40791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2" name="Группа 21">
            <a:extLst>
              <a:ext uri="{FF2B5EF4-FFF2-40B4-BE49-F238E27FC236}">
                <a16:creationId xmlns:a16="http://schemas.microsoft.com/office/drawing/2014/main" id="{95BA56B8-6879-CBBF-79E5-4DAB0A344AA7}"/>
              </a:ext>
            </a:extLst>
          </p:cNvPr>
          <p:cNvGrpSpPr/>
          <p:nvPr/>
        </p:nvGrpSpPr>
        <p:grpSpPr>
          <a:xfrm>
            <a:off x="8924700" y="117923"/>
            <a:ext cx="2917920" cy="1809480"/>
            <a:chOff x="8070540" y="858041"/>
            <a:chExt cx="3516699" cy="2180799"/>
          </a:xfrm>
        </p:grpSpPr>
        <p:sp>
          <p:nvSpPr>
            <p:cNvPr id="23" name="Равнобедренный треугольник 22">
              <a:extLst>
                <a:ext uri="{FF2B5EF4-FFF2-40B4-BE49-F238E27FC236}">
                  <a16:creationId xmlns:a16="http://schemas.microsoft.com/office/drawing/2014/main" id="{D3665BB4-1FC4-1FBF-C99F-FC8C29889ECF}"/>
                </a:ext>
              </a:extLst>
            </p:cNvPr>
            <p:cNvSpPr/>
            <p:nvPr/>
          </p:nvSpPr>
          <p:spPr>
            <a:xfrm>
              <a:off x="9318500" y="1799532"/>
              <a:ext cx="936923" cy="818925"/>
            </a:xfrm>
            <a:prstGeom prst="triangle">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a:extLst>
                <a:ext uri="{FF2B5EF4-FFF2-40B4-BE49-F238E27FC236}">
                  <a16:creationId xmlns:a16="http://schemas.microsoft.com/office/drawing/2014/main" id="{18B6C5B2-CE7A-3196-CDEE-D2A22297FEC2}"/>
                </a:ext>
              </a:extLst>
            </p:cNvPr>
            <p:cNvSpPr/>
            <p:nvPr/>
          </p:nvSpPr>
          <p:spPr>
            <a:xfrm>
              <a:off x="9174337" y="858041"/>
              <a:ext cx="2395102" cy="550374"/>
            </a:xfrm>
            <a:prstGeom prst="rect">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a:p>
          </p:txBody>
        </p:sp>
        <p:sp>
          <p:nvSpPr>
            <p:cNvPr id="25" name="Текстовое поле 11">
              <a:extLst>
                <a:ext uri="{FF2B5EF4-FFF2-40B4-BE49-F238E27FC236}">
                  <a16:creationId xmlns:a16="http://schemas.microsoft.com/office/drawing/2014/main" id="{37A1C2C0-65DA-6643-0F8C-38296744ED8B}"/>
                </a:ext>
              </a:extLst>
            </p:cNvPr>
            <p:cNvSpPr txBox="1"/>
            <p:nvPr/>
          </p:nvSpPr>
          <p:spPr>
            <a:xfrm>
              <a:off x="9174997" y="1542027"/>
              <a:ext cx="2397423" cy="225143"/>
            </a:xfrm>
            <a:prstGeom prst="rect">
              <a:avLst/>
            </a:prstGeom>
            <a:solidFill>
              <a:schemeClr val="bg1">
                <a:lumMod val="95000"/>
              </a:schemeClr>
            </a:solidFill>
            <a:ln w="6350">
              <a:solidFill>
                <a:schemeClr val="accent1">
                  <a:lumMod val="75000"/>
                </a:schemeClr>
              </a:solidFill>
            </a:ln>
          </p:spPr>
          <p:txBody>
            <a:bodyPr wrap="square" rtlCol="0" anchor="t">
              <a:spAutoFit/>
            </a:bodyPr>
            <a:lstStyle/>
            <a:p>
              <a:endParaRPr lang="en-US" altLang="ru-RU" dirty="0"/>
            </a:p>
            <a:p>
              <a:endParaRPr lang="en-US" altLang="ru-RU" dirty="0"/>
            </a:p>
          </p:txBody>
        </p:sp>
        <p:sp>
          <p:nvSpPr>
            <p:cNvPr id="26" name="Текстовое поле 16">
              <a:extLst>
                <a:ext uri="{FF2B5EF4-FFF2-40B4-BE49-F238E27FC236}">
                  <a16:creationId xmlns:a16="http://schemas.microsoft.com/office/drawing/2014/main" id="{3CE70916-F85B-70E7-43FA-26A4E1FEFE49}"/>
                </a:ext>
              </a:extLst>
            </p:cNvPr>
            <p:cNvSpPr txBox="1"/>
            <p:nvPr/>
          </p:nvSpPr>
          <p:spPr>
            <a:xfrm>
              <a:off x="8085359" y="1522318"/>
              <a:ext cx="957154" cy="225143"/>
            </a:xfrm>
            <a:prstGeom prst="rect">
              <a:avLst/>
            </a:prstGeom>
            <a:solidFill>
              <a:schemeClr val="bg1">
                <a:lumMod val="95000"/>
              </a:schemeClr>
            </a:solidFill>
            <a:ln w="6350">
              <a:solidFill>
                <a:schemeClr val="accent1">
                  <a:lumMod val="75000"/>
                </a:schemeClr>
              </a:solidFill>
            </a:ln>
          </p:spPr>
          <p:txBody>
            <a:bodyPr wrap="square" rtlCol="0" anchor="t">
              <a:spAutoFit/>
            </a:bodyPr>
            <a:lstStyle/>
            <a:p>
              <a:endParaRPr lang="en-US" altLang="ru-RU" b="1" dirty="0">
                <a:solidFill>
                  <a:srgbClr val="00B0F0"/>
                </a:solidFill>
              </a:endParaRPr>
            </a:p>
            <a:p>
              <a:endParaRPr lang="en-US" altLang="ru-RU" b="1" dirty="0">
                <a:solidFill>
                  <a:srgbClr val="00B0F0"/>
                </a:solidFill>
              </a:endParaRPr>
            </a:p>
          </p:txBody>
        </p:sp>
        <p:sp>
          <p:nvSpPr>
            <p:cNvPr id="27" name="Текстовое поле 17">
              <a:extLst>
                <a:ext uri="{FF2B5EF4-FFF2-40B4-BE49-F238E27FC236}">
                  <a16:creationId xmlns:a16="http://schemas.microsoft.com/office/drawing/2014/main" id="{5F0507C3-64CD-0616-5A3D-29A1EAC61704}"/>
                </a:ext>
              </a:extLst>
            </p:cNvPr>
            <p:cNvSpPr txBox="1"/>
            <p:nvPr/>
          </p:nvSpPr>
          <p:spPr>
            <a:xfrm>
              <a:off x="8070540" y="1099163"/>
              <a:ext cx="957927" cy="225143"/>
            </a:xfrm>
            <a:prstGeom prst="rect">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endParaRPr lang="en-US" altLang="ru-RU" b="1" dirty="0">
                <a:solidFill>
                  <a:srgbClr val="00B0F0"/>
                </a:solidFill>
              </a:endParaRPr>
            </a:p>
            <a:p>
              <a:endParaRPr lang="en-US" altLang="ru-RU" b="1" dirty="0">
                <a:solidFill>
                  <a:srgbClr val="00B0F0"/>
                </a:solidFill>
              </a:endParaRPr>
            </a:p>
          </p:txBody>
        </p:sp>
        <p:sp>
          <p:nvSpPr>
            <p:cNvPr id="28" name="Стрелка вниз 22">
              <a:extLst>
                <a:ext uri="{FF2B5EF4-FFF2-40B4-BE49-F238E27FC236}">
                  <a16:creationId xmlns:a16="http://schemas.microsoft.com/office/drawing/2014/main" id="{CEDD342E-8505-5DE1-A86C-40CE0E744078}"/>
                </a:ext>
              </a:extLst>
            </p:cNvPr>
            <p:cNvSpPr/>
            <p:nvPr/>
          </p:nvSpPr>
          <p:spPr>
            <a:xfrm>
              <a:off x="9731369" y="1421599"/>
              <a:ext cx="107941" cy="102192"/>
            </a:xfrm>
            <a:prstGeom prst="downArrow">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a:p>
          </p:txBody>
        </p:sp>
        <p:sp>
          <p:nvSpPr>
            <p:cNvPr id="29" name="Стрелка вниз 25">
              <a:extLst>
                <a:ext uri="{FF2B5EF4-FFF2-40B4-BE49-F238E27FC236}">
                  <a16:creationId xmlns:a16="http://schemas.microsoft.com/office/drawing/2014/main" id="{7C5DD3CF-737E-DE44-B75B-714A2359FC4A}"/>
                </a:ext>
              </a:extLst>
            </p:cNvPr>
            <p:cNvSpPr/>
            <p:nvPr/>
          </p:nvSpPr>
          <p:spPr>
            <a:xfrm rot="16200000">
              <a:off x="9030649" y="1167050"/>
              <a:ext cx="123427" cy="89370"/>
            </a:xfrm>
            <a:prstGeom prst="downArrow">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a:p>
          </p:txBody>
        </p:sp>
        <p:sp>
          <p:nvSpPr>
            <p:cNvPr id="30" name="Стрелка вниз 25">
              <a:extLst>
                <a:ext uri="{FF2B5EF4-FFF2-40B4-BE49-F238E27FC236}">
                  <a16:creationId xmlns:a16="http://schemas.microsoft.com/office/drawing/2014/main" id="{19B76641-8705-5F6E-D33A-1C9FAD4F7B0E}"/>
                </a:ext>
              </a:extLst>
            </p:cNvPr>
            <p:cNvSpPr/>
            <p:nvPr/>
          </p:nvSpPr>
          <p:spPr>
            <a:xfrm rot="16200000">
              <a:off x="9030649" y="1602222"/>
              <a:ext cx="123427" cy="89370"/>
            </a:xfrm>
            <a:prstGeom prst="downArrow">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a:p>
          </p:txBody>
        </p:sp>
        <p:sp>
          <p:nvSpPr>
            <p:cNvPr id="31" name="Полилиния: фигура 30">
              <a:extLst>
                <a:ext uri="{FF2B5EF4-FFF2-40B4-BE49-F238E27FC236}">
                  <a16:creationId xmlns:a16="http://schemas.microsoft.com/office/drawing/2014/main" id="{8A898A22-FACE-6118-33A0-F72652D90336}"/>
                </a:ext>
              </a:extLst>
            </p:cNvPr>
            <p:cNvSpPr/>
            <p:nvPr/>
          </p:nvSpPr>
          <p:spPr>
            <a:xfrm flipH="1">
              <a:off x="8734262" y="1917482"/>
              <a:ext cx="930036" cy="963069"/>
            </a:xfrm>
            <a:custGeom>
              <a:avLst/>
              <a:gdLst>
                <a:gd name="connsiteX0" fmla="*/ 0 w 4197096"/>
                <a:gd name="connsiteY0" fmla="*/ 0 h 3145536"/>
                <a:gd name="connsiteX1" fmla="*/ 2103120 w 4197096"/>
                <a:gd name="connsiteY1" fmla="*/ 3127248 h 3145536"/>
                <a:gd name="connsiteX2" fmla="*/ 4197096 w 4197096"/>
                <a:gd name="connsiteY2" fmla="*/ 3145536 h 3145536"/>
                <a:gd name="connsiteX3" fmla="*/ 4197096 w 4197096"/>
                <a:gd name="connsiteY3" fmla="*/ 27432 h 3145536"/>
                <a:gd name="connsiteX4" fmla="*/ 0 w 4197096"/>
                <a:gd name="connsiteY4" fmla="*/ 0 h 3145536"/>
                <a:gd name="connsiteX0" fmla="*/ 0 w 4197096"/>
                <a:gd name="connsiteY0" fmla="*/ 9144 h 3154680"/>
                <a:gd name="connsiteX1" fmla="*/ 2103120 w 4197096"/>
                <a:gd name="connsiteY1" fmla="*/ 3136392 h 3154680"/>
                <a:gd name="connsiteX2" fmla="*/ 4197096 w 4197096"/>
                <a:gd name="connsiteY2" fmla="*/ 3154680 h 3154680"/>
                <a:gd name="connsiteX3" fmla="*/ 4197096 w 4197096"/>
                <a:gd name="connsiteY3" fmla="*/ 0 h 3154680"/>
                <a:gd name="connsiteX4" fmla="*/ 0 w 4197096"/>
                <a:gd name="connsiteY4" fmla="*/ 9144 h 3154680"/>
                <a:gd name="connsiteX0" fmla="*/ 0 w 4197096"/>
                <a:gd name="connsiteY0" fmla="*/ 9144 h 3166872"/>
                <a:gd name="connsiteX1" fmla="*/ 2090928 w 4197096"/>
                <a:gd name="connsiteY1" fmla="*/ 3166872 h 3166872"/>
                <a:gd name="connsiteX2" fmla="*/ 4197096 w 4197096"/>
                <a:gd name="connsiteY2" fmla="*/ 3154680 h 3166872"/>
                <a:gd name="connsiteX3" fmla="*/ 4197096 w 4197096"/>
                <a:gd name="connsiteY3" fmla="*/ 0 h 3166872"/>
                <a:gd name="connsiteX4" fmla="*/ 0 w 4197096"/>
                <a:gd name="connsiteY4" fmla="*/ 9144 h 3166872"/>
                <a:gd name="connsiteX0" fmla="*/ 0 w 4197096"/>
                <a:gd name="connsiteY0" fmla="*/ 0 h 3157728"/>
                <a:gd name="connsiteX1" fmla="*/ 2090928 w 4197096"/>
                <a:gd name="connsiteY1" fmla="*/ 3157728 h 3157728"/>
                <a:gd name="connsiteX2" fmla="*/ 4197096 w 4197096"/>
                <a:gd name="connsiteY2" fmla="*/ 3145536 h 3157728"/>
                <a:gd name="connsiteX3" fmla="*/ 3486921 w 4197096"/>
                <a:gd name="connsiteY3" fmla="*/ 1300 h 3157728"/>
                <a:gd name="connsiteX4" fmla="*/ 0 w 4197096"/>
                <a:gd name="connsiteY4" fmla="*/ 0 h 3157728"/>
                <a:gd name="connsiteX0" fmla="*/ 0 w 3486921"/>
                <a:gd name="connsiteY0" fmla="*/ 0 h 3157728"/>
                <a:gd name="connsiteX1" fmla="*/ 2090928 w 3486921"/>
                <a:gd name="connsiteY1" fmla="*/ 3157728 h 3157728"/>
                <a:gd name="connsiteX2" fmla="*/ 3486921 w 3486921"/>
                <a:gd name="connsiteY2" fmla="*/ 3155979 h 3157728"/>
                <a:gd name="connsiteX3" fmla="*/ 3486921 w 3486921"/>
                <a:gd name="connsiteY3" fmla="*/ 1300 h 3157728"/>
                <a:gd name="connsiteX4" fmla="*/ 0 w 3486921"/>
                <a:gd name="connsiteY4" fmla="*/ 0 h 315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921" h="3157728">
                  <a:moveTo>
                    <a:pt x="0" y="0"/>
                  </a:moveTo>
                  <a:lnTo>
                    <a:pt x="2090928" y="3157728"/>
                  </a:lnTo>
                  <a:lnTo>
                    <a:pt x="3486921" y="3155979"/>
                  </a:lnTo>
                  <a:lnTo>
                    <a:pt x="3486921" y="1300"/>
                  </a:lnTo>
                  <a:lnTo>
                    <a:pt x="0" y="0"/>
                  </a:lnTo>
                  <a:close/>
                </a:path>
              </a:pathLst>
            </a:custGeom>
            <a:solidFill>
              <a:schemeClr val="bg1">
                <a:lumMod val="9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олилиния: фигура 31">
              <a:extLst>
                <a:ext uri="{FF2B5EF4-FFF2-40B4-BE49-F238E27FC236}">
                  <a16:creationId xmlns:a16="http://schemas.microsoft.com/office/drawing/2014/main" id="{08D442F9-5B9A-549F-B620-89F33220901C}"/>
                </a:ext>
              </a:extLst>
            </p:cNvPr>
            <p:cNvSpPr/>
            <p:nvPr/>
          </p:nvSpPr>
          <p:spPr>
            <a:xfrm>
              <a:off x="9099907" y="2664145"/>
              <a:ext cx="1378449" cy="367846"/>
            </a:xfrm>
            <a:custGeom>
              <a:avLst/>
              <a:gdLst>
                <a:gd name="connsiteX0" fmla="*/ 448056 w 4041648"/>
                <a:gd name="connsiteY0" fmla="*/ 0 h 694944"/>
                <a:gd name="connsiteX1" fmla="*/ 3593592 w 4041648"/>
                <a:gd name="connsiteY1" fmla="*/ 27432 h 694944"/>
                <a:gd name="connsiteX2" fmla="*/ 4041648 w 4041648"/>
                <a:gd name="connsiteY2" fmla="*/ 676656 h 694944"/>
                <a:gd name="connsiteX3" fmla="*/ 3931920 w 4041648"/>
                <a:gd name="connsiteY3" fmla="*/ 676656 h 694944"/>
                <a:gd name="connsiteX4" fmla="*/ 0 w 4041648"/>
                <a:gd name="connsiteY4" fmla="*/ 694944 h 694944"/>
                <a:gd name="connsiteX5" fmla="*/ 448056 w 4041648"/>
                <a:gd name="connsiteY5" fmla="*/ 0 h 694944"/>
                <a:gd name="connsiteX0" fmla="*/ 448056 w 4041648"/>
                <a:gd name="connsiteY0" fmla="*/ 0 h 694944"/>
                <a:gd name="connsiteX1" fmla="*/ 3599688 w 4041648"/>
                <a:gd name="connsiteY1" fmla="*/ 9144 h 694944"/>
                <a:gd name="connsiteX2" fmla="*/ 4041648 w 4041648"/>
                <a:gd name="connsiteY2" fmla="*/ 676656 h 694944"/>
                <a:gd name="connsiteX3" fmla="*/ 3931920 w 4041648"/>
                <a:gd name="connsiteY3" fmla="*/ 676656 h 694944"/>
                <a:gd name="connsiteX4" fmla="*/ 0 w 4041648"/>
                <a:gd name="connsiteY4" fmla="*/ 694944 h 694944"/>
                <a:gd name="connsiteX5" fmla="*/ 448056 w 4041648"/>
                <a:gd name="connsiteY5" fmla="*/ 0 h 694944"/>
                <a:gd name="connsiteX0" fmla="*/ 448056 w 4041648"/>
                <a:gd name="connsiteY0" fmla="*/ 0 h 694944"/>
                <a:gd name="connsiteX1" fmla="*/ 3624072 w 4041648"/>
                <a:gd name="connsiteY1" fmla="*/ 9144 h 694944"/>
                <a:gd name="connsiteX2" fmla="*/ 4041648 w 4041648"/>
                <a:gd name="connsiteY2" fmla="*/ 676656 h 694944"/>
                <a:gd name="connsiteX3" fmla="*/ 3931920 w 4041648"/>
                <a:gd name="connsiteY3" fmla="*/ 676656 h 694944"/>
                <a:gd name="connsiteX4" fmla="*/ 0 w 4041648"/>
                <a:gd name="connsiteY4" fmla="*/ 694944 h 694944"/>
                <a:gd name="connsiteX5" fmla="*/ 448056 w 4041648"/>
                <a:gd name="connsiteY5" fmla="*/ 0 h 694944"/>
                <a:gd name="connsiteX0" fmla="*/ 448056 w 4059936"/>
                <a:gd name="connsiteY0" fmla="*/ 0 h 694944"/>
                <a:gd name="connsiteX1" fmla="*/ 3624072 w 4059936"/>
                <a:gd name="connsiteY1" fmla="*/ 9144 h 694944"/>
                <a:gd name="connsiteX2" fmla="*/ 4059936 w 4059936"/>
                <a:gd name="connsiteY2" fmla="*/ 676656 h 694944"/>
                <a:gd name="connsiteX3" fmla="*/ 3931920 w 4059936"/>
                <a:gd name="connsiteY3" fmla="*/ 676656 h 694944"/>
                <a:gd name="connsiteX4" fmla="*/ 0 w 4059936"/>
                <a:gd name="connsiteY4" fmla="*/ 694944 h 694944"/>
                <a:gd name="connsiteX5" fmla="*/ 448056 w 4059936"/>
                <a:gd name="connsiteY5" fmla="*/ 0 h 694944"/>
                <a:gd name="connsiteX0" fmla="*/ 563781 w 4175661"/>
                <a:gd name="connsiteY0" fmla="*/ 0 h 698560"/>
                <a:gd name="connsiteX1" fmla="*/ 3739797 w 4175661"/>
                <a:gd name="connsiteY1" fmla="*/ 9144 h 698560"/>
                <a:gd name="connsiteX2" fmla="*/ 4175661 w 4175661"/>
                <a:gd name="connsiteY2" fmla="*/ 676656 h 698560"/>
                <a:gd name="connsiteX3" fmla="*/ 4047645 w 4175661"/>
                <a:gd name="connsiteY3" fmla="*/ 676656 h 698560"/>
                <a:gd name="connsiteX4" fmla="*/ 0 w 4175661"/>
                <a:gd name="connsiteY4" fmla="*/ 698560 h 698560"/>
                <a:gd name="connsiteX5" fmla="*/ 563781 w 4175661"/>
                <a:gd name="connsiteY5" fmla="*/ 0 h 698560"/>
                <a:gd name="connsiteX0" fmla="*/ 650574 w 4175661"/>
                <a:gd name="connsiteY0" fmla="*/ 0 h 1002337"/>
                <a:gd name="connsiteX1" fmla="*/ 3739797 w 4175661"/>
                <a:gd name="connsiteY1" fmla="*/ 312921 h 1002337"/>
                <a:gd name="connsiteX2" fmla="*/ 4175661 w 4175661"/>
                <a:gd name="connsiteY2" fmla="*/ 980433 h 1002337"/>
                <a:gd name="connsiteX3" fmla="*/ 4047645 w 4175661"/>
                <a:gd name="connsiteY3" fmla="*/ 980433 h 1002337"/>
                <a:gd name="connsiteX4" fmla="*/ 0 w 4175661"/>
                <a:gd name="connsiteY4" fmla="*/ 1002337 h 1002337"/>
                <a:gd name="connsiteX5" fmla="*/ 650574 w 4175661"/>
                <a:gd name="connsiteY5" fmla="*/ 0 h 1002337"/>
                <a:gd name="connsiteX0" fmla="*/ 650574 w 4175661"/>
                <a:gd name="connsiteY0" fmla="*/ 0 h 1002337"/>
                <a:gd name="connsiteX1" fmla="*/ 3663853 w 4175661"/>
                <a:gd name="connsiteY1" fmla="*/ 5528 h 1002337"/>
                <a:gd name="connsiteX2" fmla="*/ 4175661 w 4175661"/>
                <a:gd name="connsiteY2" fmla="*/ 980433 h 1002337"/>
                <a:gd name="connsiteX3" fmla="*/ 4047645 w 4175661"/>
                <a:gd name="connsiteY3" fmla="*/ 980433 h 1002337"/>
                <a:gd name="connsiteX4" fmla="*/ 0 w 4175661"/>
                <a:gd name="connsiteY4" fmla="*/ 1002337 h 1002337"/>
                <a:gd name="connsiteX5" fmla="*/ 650574 w 4175661"/>
                <a:gd name="connsiteY5" fmla="*/ 0 h 1002337"/>
                <a:gd name="connsiteX0" fmla="*/ 650574 w 4291386"/>
                <a:gd name="connsiteY0" fmla="*/ 0 h 1002337"/>
                <a:gd name="connsiteX1" fmla="*/ 3663853 w 4291386"/>
                <a:gd name="connsiteY1" fmla="*/ 5528 h 1002337"/>
                <a:gd name="connsiteX2" fmla="*/ 4291386 w 4291386"/>
                <a:gd name="connsiteY2" fmla="*/ 969583 h 1002337"/>
                <a:gd name="connsiteX3" fmla="*/ 4047645 w 4291386"/>
                <a:gd name="connsiteY3" fmla="*/ 980433 h 1002337"/>
                <a:gd name="connsiteX4" fmla="*/ 0 w 4291386"/>
                <a:gd name="connsiteY4" fmla="*/ 1002337 h 1002337"/>
                <a:gd name="connsiteX5" fmla="*/ 650574 w 4291386"/>
                <a:gd name="connsiteY5" fmla="*/ 0 h 1002337"/>
                <a:gd name="connsiteX0" fmla="*/ 650574 w 4302235"/>
                <a:gd name="connsiteY0" fmla="*/ 0 h 1002337"/>
                <a:gd name="connsiteX1" fmla="*/ 3663853 w 4302235"/>
                <a:gd name="connsiteY1" fmla="*/ 5528 h 1002337"/>
                <a:gd name="connsiteX2" fmla="*/ 4302235 w 4302235"/>
                <a:gd name="connsiteY2" fmla="*/ 987665 h 1002337"/>
                <a:gd name="connsiteX3" fmla="*/ 4047645 w 4302235"/>
                <a:gd name="connsiteY3" fmla="*/ 980433 h 1002337"/>
                <a:gd name="connsiteX4" fmla="*/ 0 w 4302235"/>
                <a:gd name="connsiteY4" fmla="*/ 1002337 h 1002337"/>
                <a:gd name="connsiteX5" fmla="*/ 650574 w 4302235"/>
                <a:gd name="connsiteY5" fmla="*/ 0 h 1002337"/>
                <a:gd name="connsiteX0" fmla="*/ 650574 w 4295002"/>
                <a:gd name="connsiteY0" fmla="*/ 0 h 1002337"/>
                <a:gd name="connsiteX1" fmla="*/ 3663853 w 4295002"/>
                <a:gd name="connsiteY1" fmla="*/ 5528 h 1002337"/>
                <a:gd name="connsiteX2" fmla="*/ 4295002 w 4295002"/>
                <a:gd name="connsiteY2" fmla="*/ 976816 h 1002337"/>
                <a:gd name="connsiteX3" fmla="*/ 4047645 w 4295002"/>
                <a:gd name="connsiteY3" fmla="*/ 980433 h 1002337"/>
                <a:gd name="connsiteX4" fmla="*/ 0 w 4295002"/>
                <a:gd name="connsiteY4" fmla="*/ 1002337 h 1002337"/>
                <a:gd name="connsiteX5" fmla="*/ 650574 w 4295002"/>
                <a:gd name="connsiteY5" fmla="*/ 0 h 100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5002" h="1002337">
                  <a:moveTo>
                    <a:pt x="650574" y="0"/>
                  </a:moveTo>
                  <a:lnTo>
                    <a:pt x="3663853" y="5528"/>
                  </a:lnTo>
                  <a:lnTo>
                    <a:pt x="4295002" y="976816"/>
                  </a:lnTo>
                  <a:lnTo>
                    <a:pt x="4047645" y="980433"/>
                  </a:lnTo>
                  <a:lnTo>
                    <a:pt x="0" y="1002337"/>
                  </a:lnTo>
                  <a:lnTo>
                    <a:pt x="650574" y="0"/>
                  </a:lnTo>
                  <a:close/>
                </a:path>
              </a:pathLst>
            </a:cu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Стрелка вниз 22">
              <a:extLst>
                <a:ext uri="{FF2B5EF4-FFF2-40B4-BE49-F238E27FC236}">
                  <a16:creationId xmlns:a16="http://schemas.microsoft.com/office/drawing/2014/main" id="{722E6B5B-A458-FDB1-6729-73D2D9AFAB6B}"/>
                </a:ext>
              </a:extLst>
            </p:cNvPr>
            <p:cNvSpPr/>
            <p:nvPr/>
          </p:nvSpPr>
          <p:spPr>
            <a:xfrm>
              <a:off x="9340568" y="1796820"/>
              <a:ext cx="107941" cy="102192"/>
            </a:xfrm>
            <a:prstGeom prst="downArrow">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a:p>
          </p:txBody>
        </p:sp>
        <p:sp>
          <p:nvSpPr>
            <p:cNvPr id="34" name="Стрелка вниз 22">
              <a:extLst>
                <a:ext uri="{FF2B5EF4-FFF2-40B4-BE49-F238E27FC236}">
                  <a16:creationId xmlns:a16="http://schemas.microsoft.com/office/drawing/2014/main" id="{C622918B-0E0A-DF19-C5D1-B6911607DB84}"/>
                </a:ext>
              </a:extLst>
            </p:cNvPr>
            <p:cNvSpPr/>
            <p:nvPr/>
          </p:nvSpPr>
          <p:spPr>
            <a:xfrm>
              <a:off x="10089709" y="1796557"/>
              <a:ext cx="107941" cy="102192"/>
            </a:xfrm>
            <a:prstGeom prst="downArrow">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a:p>
          </p:txBody>
        </p:sp>
        <p:sp>
          <p:nvSpPr>
            <p:cNvPr id="35" name="Прямоугольник 34">
              <a:extLst>
                <a:ext uri="{FF2B5EF4-FFF2-40B4-BE49-F238E27FC236}">
                  <a16:creationId xmlns:a16="http://schemas.microsoft.com/office/drawing/2014/main" id="{A4F48F71-9C0E-C33F-C8CC-610C502F3281}"/>
                </a:ext>
              </a:extLst>
            </p:cNvPr>
            <p:cNvSpPr/>
            <p:nvPr/>
          </p:nvSpPr>
          <p:spPr>
            <a:xfrm>
              <a:off x="8089225" y="1918725"/>
              <a:ext cx="603586" cy="1113200"/>
            </a:xfrm>
            <a:prstGeom prst="rect">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a:p>
          </p:txBody>
        </p:sp>
        <p:sp>
          <p:nvSpPr>
            <p:cNvPr id="36" name="Прямоугольник 35">
              <a:extLst>
                <a:ext uri="{FF2B5EF4-FFF2-40B4-BE49-F238E27FC236}">
                  <a16:creationId xmlns:a16="http://schemas.microsoft.com/office/drawing/2014/main" id="{2ABC68BF-DD2C-0CCE-937C-3EC2A7C8C63E}"/>
                </a:ext>
              </a:extLst>
            </p:cNvPr>
            <p:cNvSpPr/>
            <p:nvPr/>
          </p:nvSpPr>
          <p:spPr>
            <a:xfrm>
              <a:off x="10874087" y="1912043"/>
              <a:ext cx="713152" cy="1119882"/>
            </a:xfrm>
            <a:prstGeom prst="rect">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a:p>
          </p:txBody>
        </p:sp>
        <p:sp>
          <p:nvSpPr>
            <p:cNvPr id="37" name="Полилиния: фигура 36">
              <a:extLst>
                <a:ext uri="{FF2B5EF4-FFF2-40B4-BE49-F238E27FC236}">
                  <a16:creationId xmlns:a16="http://schemas.microsoft.com/office/drawing/2014/main" id="{926310B8-24F5-D0AF-F55F-E14D41143B4E}"/>
                </a:ext>
              </a:extLst>
            </p:cNvPr>
            <p:cNvSpPr/>
            <p:nvPr/>
          </p:nvSpPr>
          <p:spPr>
            <a:xfrm>
              <a:off x="9900023" y="1906383"/>
              <a:ext cx="930036" cy="963069"/>
            </a:xfrm>
            <a:custGeom>
              <a:avLst/>
              <a:gdLst>
                <a:gd name="connsiteX0" fmla="*/ 0 w 4197096"/>
                <a:gd name="connsiteY0" fmla="*/ 0 h 3145536"/>
                <a:gd name="connsiteX1" fmla="*/ 2103120 w 4197096"/>
                <a:gd name="connsiteY1" fmla="*/ 3127248 h 3145536"/>
                <a:gd name="connsiteX2" fmla="*/ 4197096 w 4197096"/>
                <a:gd name="connsiteY2" fmla="*/ 3145536 h 3145536"/>
                <a:gd name="connsiteX3" fmla="*/ 4197096 w 4197096"/>
                <a:gd name="connsiteY3" fmla="*/ 27432 h 3145536"/>
                <a:gd name="connsiteX4" fmla="*/ 0 w 4197096"/>
                <a:gd name="connsiteY4" fmla="*/ 0 h 3145536"/>
                <a:gd name="connsiteX0" fmla="*/ 0 w 4197096"/>
                <a:gd name="connsiteY0" fmla="*/ 9144 h 3154680"/>
                <a:gd name="connsiteX1" fmla="*/ 2103120 w 4197096"/>
                <a:gd name="connsiteY1" fmla="*/ 3136392 h 3154680"/>
                <a:gd name="connsiteX2" fmla="*/ 4197096 w 4197096"/>
                <a:gd name="connsiteY2" fmla="*/ 3154680 h 3154680"/>
                <a:gd name="connsiteX3" fmla="*/ 4197096 w 4197096"/>
                <a:gd name="connsiteY3" fmla="*/ 0 h 3154680"/>
                <a:gd name="connsiteX4" fmla="*/ 0 w 4197096"/>
                <a:gd name="connsiteY4" fmla="*/ 9144 h 3154680"/>
                <a:gd name="connsiteX0" fmla="*/ 0 w 4197096"/>
                <a:gd name="connsiteY0" fmla="*/ 9144 h 3166872"/>
                <a:gd name="connsiteX1" fmla="*/ 2090928 w 4197096"/>
                <a:gd name="connsiteY1" fmla="*/ 3166872 h 3166872"/>
                <a:gd name="connsiteX2" fmla="*/ 4197096 w 4197096"/>
                <a:gd name="connsiteY2" fmla="*/ 3154680 h 3166872"/>
                <a:gd name="connsiteX3" fmla="*/ 4197096 w 4197096"/>
                <a:gd name="connsiteY3" fmla="*/ 0 h 3166872"/>
                <a:gd name="connsiteX4" fmla="*/ 0 w 4197096"/>
                <a:gd name="connsiteY4" fmla="*/ 9144 h 3166872"/>
                <a:gd name="connsiteX0" fmla="*/ 0 w 4197096"/>
                <a:gd name="connsiteY0" fmla="*/ 0 h 3157728"/>
                <a:gd name="connsiteX1" fmla="*/ 2090928 w 4197096"/>
                <a:gd name="connsiteY1" fmla="*/ 3157728 h 3157728"/>
                <a:gd name="connsiteX2" fmla="*/ 4197096 w 4197096"/>
                <a:gd name="connsiteY2" fmla="*/ 3145536 h 3157728"/>
                <a:gd name="connsiteX3" fmla="*/ 3486921 w 4197096"/>
                <a:gd name="connsiteY3" fmla="*/ 1300 h 3157728"/>
                <a:gd name="connsiteX4" fmla="*/ 0 w 4197096"/>
                <a:gd name="connsiteY4" fmla="*/ 0 h 3157728"/>
                <a:gd name="connsiteX0" fmla="*/ 0 w 3486921"/>
                <a:gd name="connsiteY0" fmla="*/ 0 h 3157728"/>
                <a:gd name="connsiteX1" fmla="*/ 2090928 w 3486921"/>
                <a:gd name="connsiteY1" fmla="*/ 3157728 h 3157728"/>
                <a:gd name="connsiteX2" fmla="*/ 3486921 w 3486921"/>
                <a:gd name="connsiteY2" fmla="*/ 3155979 h 3157728"/>
                <a:gd name="connsiteX3" fmla="*/ 3486921 w 3486921"/>
                <a:gd name="connsiteY3" fmla="*/ 1300 h 3157728"/>
                <a:gd name="connsiteX4" fmla="*/ 0 w 3486921"/>
                <a:gd name="connsiteY4" fmla="*/ 0 h 315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921" h="3157728">
                  <a:moveTo>
                    <a:pt x="0" y="0"/>
                  </a:moveTo>
                  <a:lnTo>
                    <a:pt x="2090928" y="3157728"/>
                  </a:lnTo>
                  <a:lnTo>
                    <a:pt x="3486921" y="3155979"/>
                  </a:lnTo>
                  <a:lnTo>
                    <a:pt x="3486921" y="1300"/>
                  </a:lnTo>
                  <a:lnTo>
                    <a:pt x="0" y="0"/>
                  </a:lnTo>
                  <a:close/>
                </a:path>
              </a:pathLst>
            </a:custGeom>
            <a:solidFill>
              <a:schemeClr val="bg1">
                <a:lumMod val="9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трелка вниз 25">
              <a:extLst>
                <a:ext uri="{FF2B5EF4-FFF2-40B4-BE49-F238E27FC236}">
                  <a16:creationId xmlns:a16="http://schemas.microsoft.com/office/drawing/2014/main" id="{B8F0F6FA-3634-BA0F-65FF-AA77ADC99D50}"/>
                </a:ext>
              </a:extLst>
            </p:cNvPr>
            <p:cNvSpPr/>
            <p:nvPr/>
          </p:nvSpPr>
          <p:spPr>
            <a:xfrm rot="16200000">
              <a:off x="8847174" y="2824976"/>
              <a:ext cx="139821" cy="287908"/>
            </a:xfrm>
            <a:prstGeom prst="downArrow">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a:p>
          </p:txBody>
        </p:sp>
        <p:sp>
          <p:nvSpPr>
            <p:cNvPr id="39" name="Стрелка вниз 25">
              <a:extLst>
                <a:ext uri="{FF2B5EF4-FFF2-40B4-BE49-F238E27FC236}">
                  <a16:creationId xmlns:a16="http://schemas.microsoft.com/office/drawing/2014/main" id="{FE6538F5-C16D-DC37-EA2A-8D60AF1B28A5}"/>
                </a:ext>
              </a:extLst>
            </p:cNvPr>
            <p:cNvSpPr/>
            <p:nvPr/>
          </p:nvSpPr>
          <p:spPr>
            <a:xfrm rot="16200000">
              <a:off x="10603481" y="2822122"/>
              <a:ext cx="139821" cy="287908"/>
            </a:xfrm>
            <a:prstGeom prst="downArrow">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a:p>
          </p:txBody>
        </p:sp>
      </p:grpSp>
      <p:sp>
        <p:nvSpPr>
          <p:cNvPr id="40" name="Текстовое поле 99">
            <a:extLst>
              <a:ext uri="{FF2B5EF4-FFF2-40B4-BE49-F238E27FC236}">
                <a16:creationId xmlns:a16="http://schemas.microsoft.com/office/drawing/2014/main" id="{39B77AE8-F44D-A430-C554-08861130E508}"/>
              </a:ext>
            </a:extLst>
          </p:cNvPr>
          <p:cNvSpPr txBox="1"/>
          <p:nvPr/>
        </p:nvSpPr>
        <p:spPr>
          <a:xfrm>
            <a:off x="8400753" y="5978508"/>
            <a:ext cx="3427097" cy="507831"/>
          </a:xfrm>
          <a:prstGeom prst="rect">
            <a:avLst/>
          </a:prstGeom>
          <a:solidFill>
            <a:schemeClr val="bg1">
              <a:lumMod val="95000"/>
            </a:schemeClr>
          </a:solidFill>
          <a:ln w="6350">
            <a:solidFill>
              <a:schemeClr val="bg1">
                <a:lumMod val="65000"/>
              </a:schemeClr>
            </a:solidFill>
          </a:ln>
        </p:spPr>
        <p:txBody>
          <a:bodyPr wrap="square">
            <a:spAutoFit/>
          </a:bodyPr>
          <a:lstStyle/>
          <a:p>
            <a:r>
              <a:rPr lang="ru-RU" sz="1350" b="1" dirty="0">
                <a:latin typeface="Verdana" panose="020B0604030504040204" pitchFamily="34" charset="0"/>
                <a:cs typeface="游明朝" charset="0"/>
              </a:rPr>
              <a:t>Расчет потенциальных потерь и подтверждение выводов</a:t>
            </a:r>
            <a:endParaRPr lang="ru-RU" altLang="en-US" sz="1350" dirty="0"/>
          </a:p>
        </p:txBody>
      </p:sp>
    </p:spTree>
    <p:extLst>
      <p:ext uri="{BB962C8B-B14F-4D97-AF65-F5344CB8AC3E}">
        <p14:creationId xmlns:p14="http://schemas.microsoft.com/office/powerpoint/2010/main" val="4075183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4622E9-3334-F62D-79E6-ADEAADBA9F2A}"/>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6E6F560-4E43-225E-8475-6EC1676B4728}"/>
              </a:ext>
            </a:extLst>
          </p:cNvPr>
          <p:cNvSpPr>
            <a:spLocks noGrp="1"/>
          </p:cNvSpPr>
          <p:nvPr>
            <p:ph idx="1"/>
          </p:nvPr>
        </p:nvSpPr>
        <p:spPr/>
        <p:txBody>
          <a:bodyPr/>
          <a:lstStyle/>
          <a:p>
            <a:endParaRPr lang="ru-RU"/>
          </a:p>
        </p:txBody>
      </p:sp>
      <p:cxnSp>
        <p:nvCxnSpPr>
          <p:cNvPr id="4" name="Прямая со стрелкой 3">
            <a:extLst>
              <a:ext uri="{FF2B5EF4-FFF2-40B4-BE49-F238E27FC236}">
                <a16:creationId xmlns:a16="http://schemas.microsoft.com/office/drawing/2014/main" id="{2A4610A1-C59A-6207-86E2-E7DA78ECBFFC}"/>
              </a:ext>
            </a:extLst>
          </p:cNvPr>
          <p:cNvCxnSpPr>
            <a:cxnSpLocks/>
          </p:cNvCxnSpPr>
          <p:nvPr/>
        </p:nvCxnSpPr>
        <p:spPr>
          <a:xfrm flipV="1">
            <a:off x="2113472" y="0"/>
            <a:ext cx="0" cy="5451894"/>
          </a:xfrm>
          <a:prstGeom prst="straightConnector1">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a:extLst>
              <a:ext uri="{FF2B5EF4-FFF2-40B4-BE49-F238E27FC236}">
                <a16:creationId xmlns:a16="http://schemas.microsoft.com/office/drawing/2014/main" id="{FEDFAA58-C998-7BCF-AD55-4520E607A4E7}"/>
              </a:ext>
            </a:extLst>
          </p:cNvPr>
          <p:cNvCxnSpPr>
            <a:cxnSpLocks/>
          </p:cNvCxnSpPr>
          <p:nvPr/>
        </p:nvCxnSpPr>
        <p:spPr>
          <a:xfrm>
            <a:off x="2113472" y="5451894"/>
            <a:ext cx="9342407" cy="0"/>
          </a:xfrm>
          <a:prstGeom prst="straightConnector1">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0175B-F947-7F44-04CE-A82A5ABD4C1B}"/>
              </a:ext>
            </a:extLst>
          </p:cNvPr>
          <p:cNvSpPr txBox="1"/>
          <p:nvPr/>
        </p:nvSpPr>
        <p:spPr>
          <a:xfrm rot="16200000">
            <a:off x="-2498228" y="2973601"/>
            <a:ext cx="5442692" cy="584775"/>
          </a:xfrm>
          <a:prstGeom prst="rect">
            <a:avLst/>
          </a:prstGeom>
          <a:noFill/>
        </p:spPr>
        <p:txBody>
          <a:bodyPr wrap="square" rtlCol="0">
            <a:spAutoFit/>
          </a:bodyPr>
          <a:lstStyle/>
          <a:p>
            <a:pPr algn="r"/>
            <a:r>
              <a:rPr lang="ru-RU" sz="1600" b="1" dirty="0"/>
              <a:t>Масштаб наблюдений за биологическими индикаторами, м</a:t>
            </a:r>
          </a:p>
        </p:txBody>
      </p:sp>
      <p:sp>
        <p:nvSpPr>
          <p:cNvPr id="7" name="TextBox 6">
            <a:extLst>
              <a:ext uri="{FF2B5EF4-FFF2-40B4-BE49-F238E27FC236}">
                <a16:creationId xmlns:a16="http://schemas.microsoft.com/office/drawing/2014/main" id="{675B8B2A-0DDA-A7AA-47AA-D5761936A863}"/>
              </a:ext>
            </a:extLst>
          </p:cNvPr>
          <p:cNvSpPr txBox="1"/>
          <p:nvPr/>
        </p:nvSpPr>
        <p:spPr>
          <a:xfrm>
            <a:off x="9738548" y="5469955"/>
            <a:ext cx="2061783" cy="338554"/>
          </a:xfrm>
          <a:prstGeom prst="rect">
            <a:avLst/>
          </a:prstGeom>
          <a:noFill/>
        </p:spPr>
        <p:txBody>
          <a:bodyPr wrap="none" rtlCol="0">
            <a:spAutoFit/>
          </a:bodyPr>
          <a:lstStyle/>
          <a:p>
            <a:pPr algn="r"/>
            <a:r>
              <a:rPr lang="ru-RU" sz="1600" b="1" dirty="0"/>
              <a:t>Масштаб эффекта, м</a:t>
            </a:r>
            <a:endParaRPr lang="en-US" sz="1600" b="1" dirty="0"/>
          </a:p>
        </p:txBody>
      </p:sp>
      <p:sp>
        <p:nvSpPr>
          <p:cNvPr id="8" name="Прямоугольник: скругленные углы 7">
            <a:extLst>
              <a:ext uri="{FF2B5EF4-FFF2-40B4-BE49-F238E27FC236}">
                <a16:creationId xmlns:a16="http://schemas.microsoft.com/office/drawing/2014/main" id="{F1A9B143-3EDF-07C3-779D-005E87E1FF9D}"/>
              </a:ext>
            </a:extLst>
          </p:cNvPr>
          <p:cNvSpPr/>
          <p:nvPr/>
        </p:nvSpPr>
        <p:spPr>
          <a:xfrm>
            <a:off x="4501326" y="1988318"/>
            <a:ext cx="3009405" cy="1440682"/>
          </a:xfrm>
          <a:prstGeom prst="roundRect">
            <a:avLst/>
          </a:prstGeom>
          <a:noFill/>
          <a:ln w="28575">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9" name="Прямая соединительная линия 8">
            <a:extLst>
              <a:ext uri="{FF2B5EF4-FFF2-40B4-BE49-F238E27FC236}">
                <a16:creationId xmlns:a16="http://schemas.microsoft.com/office/drawing/2014/main" id="{44B4AB89-7556-0367-9BD7-3C0C33787225}"/>
              </a:ext>
            </a:extLst>
          </p:cNvPr>
          <p:cNvCxnSpPr/>
          <p:nvPr/>
        </p:nvCxnSpPr>
        <p:spPr>
          <a:xfrm>
            <a:off x="1972571" y="4839419"/>
            <a:ext cx="138023"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E54870B9-F1B0-8EA0-AD12-3820A540F50C}"/>
              </a:ext>
            </a:extLst>
          </p:cNvPr>
          <p:cNvCxnSpPr/>
          <p:nvPr/>
        </p:nvCxnSpPr>
        <p:spPr>
          <a:xfrm>
            <a:off x="1975449" y="4133460"/>
            <a:ext cx="138023"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95D73D35-1B08-7982-1349-7DA79541531B}"/>
              </a:ext>
            </a:extLst>
          </p:cNvPr>
          <p:cNvCxnSpPr>
            <a:cxnSpLocks/>
          </p:cNvCxnSpPr>
          <p:nvPr/>
        </p:nvCxnSpPr>
        <p:spPr>
          <a:xfrm>
            <a:off x="1989285" y="3105509"/>
            <a:ext cx="138023"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EBE473E5-1874-706E-5EA9-E47AAFD1CFE0}"/>
              </a:ext>
            </a:extLst>
          </p:cNvPr>
          <p:cNvCxnSpPr>
            <a:cxnSpLocks/>
          </p:cNvCxnSpPr>
          <p:nvPr/>
        </p:nvCxnSpPr>
        <p:spPr>
          <a:xfrm>
            <a:off x="1972571" y="1988318"/>
            <a:ext cx="138023"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CD434338-CE56-36A4-1EF5-9AC00F57ADB3}"/>
              </a:ext>
            </a:extLst>
          </p:cNvPr>
          <p:cNvCxnSpPr/>
          <p:nvPr/>
        </p:nvCxnSpPr>
        <p:spPr>
          <a:xfrm>
            <a:off x="3191773" y="5451894"/>
            <a:ext cx="0" cy="13802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DE98BF54-4A8E-5C31-C8E7-4365C91D308D}"/>
              </a:ext>
            </a:extLst>
          </p:cNvPr>
          <p:cNvCxnSpPr/>
          <p:nvPr/>
        </p:nvCxnSpPr>
        <p:spPr>
          <a:xfrm>
            <a:off x="4638136" y="5451894"/>
            <a:ext cx="0" cy="13802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3EB9ABF4-1957-D0B9-0D89-E79145C56E86}"/>
              </a:ext>
            </a:extLst>
          </p:cNvPr>
          <p:cNvCxnSpPr/>
          <p:nvPr/>
        </p:nvCxnSpPr>
        <p:spPr>
          <a:xfrm>
            <a:off x="6072996" y="5451894"/>
            <a:ext cx="0" cy="13802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D27BBD16-3D95-7090-D4F9-3F71B50F112A}"/>
              </a:ext>
            </a:extLst>
          </p:cNvPr>
          <p:cNvCxnSpPr/>
          <p:nvPr/>
        </p:nvCxnSpPr>
        <p:spPr>
          <a:xfrm>
            <a:off x="7510732" y="5451894"/>
            <a:ext cx="0" cy="13802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ACBFFFD7-D488-26AA-8508-B74CA7444DA0}"/>
              </a:ext>
            </a:extLst>
          </p:cNvPr>
          <p:cNvCxnSpPr/>
          <p:nvPr/>
        </p:nvCxnSpPr>
        <p:spPr>
          <a:xfrm>
            <a:off x="8965721" y="5451894"/>
            <a:ext cx="0" cy="13802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214D00F-2BA4-4BA6-DAE2-DF3BBC6B8A88}"/>
              </a:ext>
            </a:extLst>
          </p:cNvPr>
          <p:cNvSpPr txBox="1"/>
          <p:nvPr/>
        </p:nvSpPr>
        <p:spPr>
          <a:xfrm>
            <a:off x="1674775" y="4600740"/>
            <a:ext cx="314510" cy="400110"/>
          </a:xfrm>
          <a:prstGeom prst="rect">
            <a:avLst/>
          </a:prstGeom>
          <a:noFill/>
        </p:spPr>
        <p:txBody>
          <a:bodyPr wrap="none" rtlCol="0">
            <a:spAutoFit/>
          </a:bodyPr>
          <a:lstStyle/>
          <a:p>
            <a:r>
              <a:rPr lang="en-US" sz="2000" dirty="0">
                <a:solidFill>
                  <a:schemeClr val="tx1">
                    <a:lumMod val="85000"/>
                    <a:lumOff val="15000"/>
                  </a:schemeClr>
                </a:solidFill>
              </a:rPr>
              <a:t>1</a:t>
            </a:r>
            <a:endParaRPr lang="ru-RU" sz="2000" dirty="0">
              <a:solidFill>
                <a:schemeClr val="tx1">
                  <a:lumMod val="85000"/>
                  <a:lumOff val="15000"/>
                </a:schemeClr>
              </a:solidFill>
            </a:endParaRPr>
          </a:p>
        </p:txBody>
      </p:sp>
      <p:sp>
        <p:nvSpPr>
          <p:cNvPr id="19" name="TextBox 18">
            <a:extLst>
              <a:ext uri="{FF2B5EF4-FFF2-40B4-BE49-F238E27FC236}">
                <a16:creationId xmlns:a16="http://schemas.microsoft.com/office/drawing/2014/main" id="{231EB2E4-8ED7-D202-2195-1E92F035351A}"/>
              </a:ext>
            </a:extLst>
          </p:cNvPr>
          <p:cNvSpPr txBox="1"/>
          <p:nvPr/>
        </p:nvSpPr>
        <p:spPr>
          <a:xfrm>
            <a:off x="1597230" y="3966991"/>
            <a:ext cx="444352" cy="400110"/>
          </a:xfrm>
          <a:prstGeom prst="rect">
            <a:avLst/>
          </a:prstGeom>
          <a:noFill/>
        </p:spPr>
        <p:txBody>
          <a:bodyPr wrap="none" rtlCol="0">
            <a:spAutoFit/>
          </a:bodyPr>
          <a:lstStyle/>
          <a:p>
            <a:r>
              <a:rPr lang="en-US" sz="2000" dirty="0">
                <a:solidFill>
                  <a:schemeClr val="tx1">
                    <a:lumMod val="85000"/>
                    <a:lumOff val="15000"/>
                  </a:schemeClr>
                </a:solidFill>
              </a:rPr>
              <a:t>30</a:t>
            </a:r>
            <a:endParaRPr lang="ru-RU" sz="2000" dirty="0">
              <a:solidFill>
                <a:schemeClr val="tx1">
                  <a:lumMod val="85000"/>
                  <a:lumOff val="15000"/>
                </a:schemeClr>
              </a:solidFill>
            </a:endParaRPr>
          </a:p>
        </p:txBody>
      </p:sp>
      <p:sp>
        <p:nvSpPr>
          <p:cNvPr id="20" name="TextBox 19">
            <a:extLst>
              <a:ext uri="{FF2B5EF4-FFF2-40B4-BE49-F238E27FC236}">
                <a16:creationId xmlns:a16="http://schemas.microsoft.com/office/drawing/2014/main" id="{83173831-BB94-4F3B-F98F-B02D03C8AB66}"/>
              </a:ext>
            </a:extLst>
          </p:cNvPr>
          <p:cNvSpPr txBox="1"/>
          <p:nvPr/>
        </p:nvSpPr>
        <p:spPr>
          <a:xfrm>
            <a:off x="1379144" y="2954407"/>
            <a:ext cx="574196" cy="400110"/>
          </a:xfrm>
          <a:prstGeom prst="rect">
            <a:avLst/>
          </a:prstGeom>
          <a:noFill/>
        </p:spPr>
        <p:txBody>
          <a:bodyPr wrap="none" rtlCol="0">
            <a:spAutoFit/>
          </a:bodyPr>
          <a:lstStyle/>
          <a:p>
            <a:r>
              <a:rPr lang="en-US" sz="2000" dirty="0">
                <a:solidFill>
                  <a:schemeClr val="tx1">
                    <a:lumMod val="85000"/>
                    <a:lumOff val="15000"/>
                  </a:schemeClr>
                </a:solidFill>
              </a:rPr>
              <a:t>250</a:t>
            </a:r>
            <a:endParaRPr lang="ru-RU" sz="2000" dirty="0">
              <a:solidFill>
                <a:schemeClr val="tx1">
                  <a:lumMod val="85000"/>
                  <a:lumOff val="15000"/>
                </a:schemeClr>
              </a:solidFill>
            </a:endParaRPr>
          </a:p>
        </p:txBody>
      </p:sp>
      <p:sp>
        <p:nvSpPr>
          <p:cNvPr id="21" name="TextBox 20">
            <a:extLst>
              <a:ext uri="{FF2B5EF4-FFF2-40B4-BE49-F238E27FC236}">
                <a16:creationId xmlns:a16="http://schemas.microsoft.com/office/drawing/2014/main" id="{97ADBB93-3B58-4CBC-2C42-32E746A8AD04}"/>
              </a:ext>
            </a:extLst>
          </p:cNvPr>
          <p:cNvSpPr txBox="1"/>
          <p:nvPr/>
        </p:nvSpPr>
        <p:spPr>
          <a:xfrm>
            <a:off x="1329367" y="1787076"/>
            <a:ext cx="704039" cy="400110"/>
          </a:xfrm>
          <a:prstGeom prst="rect">
            <a:avLst/>
          </a:prstGeom>
          <a:noFill/>
        </p:spPr>
        <p:txBody>
          <a:bodyPr wrap="none" rtlCol="0">
            <a:spAutoFit/>
          </a:bodyPr>
          <a:lstStyle/>
          <a:p>
            <a:r>
              <a:rPr lang="en-US" sz="2000" dirty="0">
                <a:solidFill>
                  <a:schemeClr val="tx1">
                    <a:lumMod val="85000"/>
                    <a:lumOff val="15000"/>
                  </a:schemeClr>
                </a:solidFill>
              </a:rPr>
              <a:t>1000</a:t>
            </a:r>
            <a:endParaRPr lang="ru-RU" sz="2000" dirty="0">
              <a:solidFill>
                <a:schemeClr val="tx1">
                  <a:lumMod val="85000"/>
                  <a:lumOff val="15000"/>
                </a:schemeClr>
              </a:solidFill>
            </a:endParaRPr>
          </a:p>
        </p:txBody>
      </p:sp>
      <p:sp>
        <p:nvSpPr>
          <p:cNvPr id="22" name="TextBox 21">
            <a:extLst>
              <a:ext uri="{FF2B5EF4-FFF2-40B4-BE49-F238E27FC236}">
                <a16:creationId xmlns:a16="http://schemas.microsoft.com/office/drawing/2014/main" id="{6309F119-2EE3-59BD-6BCB-CB59E6F41ED6}"/>
              </a:ext>
            </a:extLst>
          </p:cNvPr>
          <p:cNvSpPr txBox="1"/>
          <p:nvPr/>
        </p:nvSpPr>
        <p:spPr>
          <a:xfrm>
            <a:off x="2960972" y="5542463"/>
            <a:ext cx="444352" cy="400110"/>
          </a:xfrm>
          <a:prstGeom prst="rect">
            <a:avLst/>
          </a:prstGeom>
          <a:noFill/>
        </p:spPr>
        <p:txBody>
          <a:bodyPr wrap="none" rtlCol="0">
            <a:spAutoFit/>
          </a:bodyPr>
          <a:lstStyle/>
          <a:p>
            <a:r>
              <a:rPr lang="en-US" sz="2000" dirty="0"/>
              <a:t>10</a:t>
            </a:r>
            <a:endParaRPr lang="ru-RU" sz="2000" dirty="0"/>
          </a:p>
        </p:txBody>
      </p:sp>
      <p:sp>
        <p:nvSpPr>
          <p:cNvPr id="23" name="TextBox 22">
            <a:extLst>
              <a:ext uri="{FF2B5EF4-FFF2-40B4-BE49-F238E27FC236}">
                <a16:creationId xmlns:a16="http://schemas.microsoft.com/office/drawing/2014/main" id="{62AE5157-9259-13A7-3D5A-05E1C17E8FA5}"/>
              </a:ext>
            </a:extLst>
          </p:cNvPr>
          <p:cNvSpPr txBox="1"/>
          <p:nvPr/>
        </p:nvSpPr>
        <p:spPr>
          <a:xfrm>
            <a:off x="4363304" y="5542463"/>
            <a:ext cx="574196" cy="400110"/>
          </a:xfrm>
          <a:prstGeom prst="rect">
            <a:avLst/>
          </a:prstGeom>
          <a:noFill/>
        </p:spPr>
        <p:txBody>
          <a:bodyPr wrap="none" rtlCol="0">
            <a:spAutoFit/>
          </a:bodyPr>
          <a:lstStyle/>
          <a:p>
            <a:r>
              <a:rPr lang="en-US" sz="2000" dirty="0"/>
              <a:t>100</a:t>
            </a:r>
            <a:endParaRPr lang="ru-RU" sz="2000" dirty="0"/>
          </a:p>
        </p:txBody>
      </p:sp>
      <p:sp>
        <p:nvSpPr>
          <p:cNvPr id="24" name="TextBox 23">
            <a:extLst>
              <a:ext uri="{FF2B5EF4-FFF2-40B4-BE49-F238E27FC236}">
                <a16:creationId xmlns:a16="http://schemas.microsoft.com/office/drawing/2014/main" id="{CA80DDBB-630B-8BEC-3670-A2F94F4B555E}"/>
              </a:ext>
            </a:extLst>
          </p:cNvPr>
          <p:cNvSpPr txBox="1"/>
          <p:nvPr/>
        </p:nvSpPr>
        <p:spPr>
          <a:xfrm>
            <a:off x="5732479" y="5542463"/>
            <a:ext cx="704039" cy="400110"/>
          </a:xfrm>
          <a:prstGeom prst="rect">
            <a:avLst/>
          </a:prstGeom>
          <a:noFill/>
        </p:spPr>
        <p:txBody>
          <a:bodyPr wrap="none" rtlCol="0">
            <a:spAutoFit/>
          </a:bodyPr>
          <a:lstStyle/>
          <a:p>
            <a:r>
              <a:rPr lang="en-US" sz="2000" dirty="0"/>
              <a:t>1000</a:t>
            </a:r>
            <a:endParaRPr lang="ru-RU" sz="2000" dirty="0"/>
          </a:p>
        </p:txBody>
      </p:sp>
      <p:sp>
        <p:nvSpPr>
          <p:cNvPr id="25" name="TextBox 24">
            <a:extLst>
              <a:ext uri="{FF2B5EF4-FFF2-40B4-BE49-F238E27FC236}">
                <a16:creationId xmlns:a16="http://schemas.microsoft.com/office/drawing/2014/main" id="{E6FAAC37-6F01-133A-FB19-A285A2CE69DC}"/>
              </a:ext>
            </a:extLst>
          </p:cNvPr>
          <p:cNvSpPr txBox="1"/>
          <p:nvPr/>
        </p:nvSpPr>
        <p:spPr>
          <a:xfrm>
            <a:off x="8548779" y="5538044"/>
            <a:ext cx="833883" cy="400110"/>
          </a:xfrm>
          <a:prstGeom prst="rect">
            <a:avLst/>
          </a:prstGeom>
          <a:noFill/>
        </p:spPr>
        <p:txBody>
          <a:bodyPr wrap="none" rtlCol="0">
            <a:spAutoFit/>
          </a:bodyPr>
          <a:lstStyle/>
          <a:p>
            <a:r>
              <a:rPr lang="en-US" sz="2000" dirty="0"/>
              <a:t>10000</a:t>
            </a:r>
            <a:endParaRPr lang="ru-RU" sz="2000" dirty="0"/>
          </a:p>
        </p:txBody>
      </p:sp>
      <p:sp>
        <p:nvSpPr>
          <p:cNvPr id="26" name="TextBox 25">
            <a:extLst>
              <a:ext uri="{FF2B5EF4-FFF2-40B4-BE49-F238E27FC236}">
                <a16:creationId xmlns:a16="http://schemas.microsoft.com/office/drawing/2014/main" id="{FBAC9051-031D-9F2C-6C4B-A5271BEE5B30}"/>
              </a:ext>
            </a:extLst>
          </p:cNvPr>
          <p:cNvSpPr txBox="1"/>
          <p:nvPr/>
        </p:nvSpPr>
        <p:spPr>
          <a:xfrm>
            <a:off x="7155836" y="5538044"/>
            <a:ext cx="704039" cy="400110"/>
          </a:xfrm>
          <a:prstGeom prst="rect">
            <a:avLst/>
          </a:prstGeom>
          <a:noFill/>
        </p:spPr>
        <p:txBody>
          <a:bodyPr wrap="none" rtlCol="0">
            <a:spAutoFit/>
          </a:bodyPr>
          <a:lstStyle/>
          <a:p>
            <a:r>
              <a:rPr lang="en-US" sz="2000" dirty="0"/>
              <a:t>5000</a:t>
            </a:r>
            <a:endParaRPr lang="ru-RU" sz="2000" dirty="0"/>
          </a:p>
        </p:txBody>
      </p:sp>
      <p:sp>
        <p:nvSpPr>
          <p:cNvPr id="27" name="TextBox 26">
            <a:extLst>
              <a:ext uri="{FF2B5EF4-FFF2-40B4-BE49-F238E27FC236}">
                <a16:creationId xmlns:a16="http://schemas.microsoft.com/office/drawing/2014/main" id="{1CCBC7E1-FEE2-ED1D-5205-29B4F7DF797C}"/>
              </a:ext>
            </a:extLst>
          </p:cNvPr>
          <p:cNvSpPr txBox="1"/>
          <p:nvPr/>
        </p:nvSpPr>
        <p:spPr>
          <a:xfrm>
            <a:off x="2255565" y="5782099"/>
            <a:ext cx="1307537" cy="738664"/>
          </a:xfrm>
          <a:prstGeom prst="rect">
            <a:avLst/>
          </a:prstGeom>
          <a:noFill/>
        </p:spPr>
        <p:txBody>
          <a:bodyPr wrap="none" rtlCol="0">
            <a:spAutoFit/>
          </a:bodyPr>
          <a:lstStyle/>
          <a:p>
            <a:pPr algn="r"/>
            <a:r>
              <a:rPr lang="ru-RU" sz="1400" dirty="0">
                <a:solidFill>
                  <a:srgbClr val="C00000"/>
                </a:solidFill>
              </a:rPr>
              <a:t>Механические</a:t>
            </a:r>
          </a:p>
          <a:p>
            <a:pPr algn="r"/>
            <a:r>
              <a:rPr lang="ru-RU" sz="1400" dirty="0">
                <a:solidFill>
                  <a:srgbClr val="C00000"/>
                </a:solidFill>
              </a:rPr>
              <a:t>нарушения </a:t>
            </a:r>
          </a:p>
          <a:p>
            <a:pPr algn="r"/>
            <a:r>
              <a:rPr lang="ru-RU" sz="1400" dirty="0">
                <a:solidFill>
                  <a:srgbClr val="C00000"/>
                </a:solidFill>
              </a:rPr>
              <a:t>тундры</a:t>
            </a:r>
          </a:p>
        </p:txBody>
      </p:sp>
      <p:sp>
        <p:nvSpPr>
          <p:cNvPr id="28" name="TextBox 27">
            <a:extLst>
              <a:ext uri="{FF2B5EF4-FFF2-40B4-BE49-F238E27FC236}">
                <a16:creationId xmlns:a16="http://schemas.microsoft.com/office/drawing/2014/main" id="{0EC5B5C1-744B-A9A6-70FB-54D97283166F}"/>
              </a:ext>
            </a:extLst>
          </p:cNvPr>
          <p:cNvSpPr txBox="1"/>
          <p:nvPr/>
        </p:nvSpPr>
        <p:spPr>
          <a:xfrm>
            <a:off x="4191607" y="5784265"/>
            <a:ext cx="1032655" cy="307777"/>
          </a:xfrm>
          <a:prstGeom prst="rect">
            <a:avLst/>
          </a:prstGeom>
          <a:noFill/>
        </p:spPr>
        <p:txBody>
          <a:bodyPr wrap="none" rtlCol="0">
            <a:spAutoFit/>
          </a:bodyPr>
          <a:lstStyle/>
          <a:p>
            <a:pPr algn="r"/>
            <a:r>
              <a:rPr lang="ru-RU" sz="1400" dirty="0" err="1">
                <a:solidFill>
                  <a:srgbClr val="C00000"/>
                </a:solidFill>
              </a:rPr>
              <a:t>Перевыпас</a:t>
            </a:r>
            <a:endParaRPr lang="ru-RU" sz="1400" dirty="0">
              <a:solidFill>
                <a:srgbClr val="C00000"/>
              </a:solidFill>
            </a:endParaRPr>
          </a:p>
        </p:txBody>
      </p:sp>
      <p:sp>
        <p:nvSpPr>
          <p:cNvPr id="29" name="TextBox 28">
            <a:extLst>
              <a:ext uri="{FF2B5EF4-FFF2-40B4-BE49-F238E27FC236}">
                <a16:creationId xmlns:a16="http://schemas.microsoft.com/office/drawing/2014/main" id="{00FBC844-966D-D135-7824-C611111A1A0C}"/>
              </a:ext>
            </a:extLst>
          </p:cNvPr>
          <p:cNvSpPr txBox="1"/>
          <p:nvPr/>
        </p:nvSpPr>
        <p:spPr>
          <a:xfrm>
            <a:off x="5544560" y="5779734"/>
            <a:ext cx="1199944" cy="307777"/>
          </a:xfrm>
          <a:prstGeom prst="rect">
            <a:avLst/>
          </a:prstGeom>
          <a:noFill/>
        </p:spPr>
        <p:txBody>
          <a:bodyPr wrap="none" rtlCol="0">
            <a:spAutoFit/>
          </a:bodyPr>
          <a:lstStyle/>
          <a:p>
            <a:r>
              <a:rPr lang="ru-RU" sz="1400" dirty="0">
                <a:solidFill>
                  <a:schemeClr val="accent5">
                    <a:lumMod val="75000"/>
                  </a:schemeClr>
                </a:solidFill>
              </a:rPr>
              <a:t>Взмучивание</a:t>
            </a:r>
          </a:p>
        </p:txBody>
      </p:sp>
      <p:sp>
        <p:nvSpPr>
          <p:cNvPr id="30" name="TextBox 29">
            <a:extLst>
              <a:ext uri="{FF2B5EF4-FFF2-40B4-BE49-F238E27FC236}">
                <a16:creationId xmlns:a16="http://schemas.microsoft.com/office/drawing/2014/main" id="{19AC02B8-D9F7-D731-4EAF-E77F440E8832}"/>
              </a:ext>
            </a:extLst>
          </p:cNvPr>
          <p:cNvSpPr txBox="1"/>
          <p:nvPr/>
        </p:nvSpPr>
        <p:spPr>
          <a:xfrm>
            <a:off x="3908633" y="5977807"/>
            <a:ext cx="1402948" cy="523220"/>
          </a:xfrm>
          <a:prstGeom prst="rect">
            <a:avLst/>
          </a:prstGeom>
          <a:noFill/>
        </p:spPr>
        <p:txBody>
          <a:bodyPr wrap="none" rtlCol="0">
            <a:spAutoFit/>
          </a:bodyPr>
          <a:lstStyle/>
          <a:p>
            <a:pPr algn="r"/>
            <a:r>
              <a:rPr lang="ru-RU" sz="1400" dirty="0" err="1">
                <a:solidFill>
                  <a:srgbClr val="00B050"/>
                </a:solidFill>
              </a:rPr>
              <a:t>Траснформация</a:t>
            </a:r>
            <a:endParaRPr lang="ru-RU" sz="1400" dirty="0">
              <a:solidFill>
                <a:srgbClr val="00B050"/>
              </a:solidFill>
            </a:endParaRPr>
          </a:p>
          <a:p>
            <a:pPr algn="r"/>
            <a:r>
              <a:rPr lang="ru-RU" sz="1400" dirty="0">
                <a:solidFill>
                  <a:srgbClr val="00B050"/>
                </a:solidFill>
              </a:rPr>
              <a:t>берегов рек</a:t>
            </a:r>
          </a:p>
        </p:txBody>
      </p:sp>
      <p:sp>
        <p:nvSpPr>
          <p:cNvPr id="31" name="TextBox 30">
            <a:extLst>
              <a:ext uri="{FF2B5EF4-FFF2-40B4-BE49-F238E27FC236}">
                <a16:creationId xmlns:a16="http://schemas.microsoft.com/office/drawing/2014/main" id="{F517C21A-788B-E8C0-1C94-57F65B751E45}"/>
              </a:ext>
            </a:extLst>
          </p:cNvPr>
          <p:cNvSpPr txBox="1"/>
          <p:nvPr/>
        </p:nvSpPr>
        <p:spPr>
          <a:xfrm>
            <a:off x="8504405" y="5826569"/>
            <a:ext cx="1873077" cy="523220"/>
          </a:xfrm>
          <a:prstGeom prst="rect">
            <a:avLst/>
          </a:prstGeom>
          <a:noFill/>
        </p:spPr>
        <p:txBody>
          <a:bodyPr wrap="none" rtlCol="0">
            <a:spAutoFit/>
          </a:bodyPr>
          <a:lstStyle/>
          <a:p>
            <a:r>
              <a:rPr lang="ru-RU" sz="1400" dirty="0">
                <a:solidFill>
                  <a:schemeClr val="accent5">
                    <a:lumMod val="75000"/>
                  </a:schemeClr>
                </a:solidFill>
              </a:rPr>
              <a:t>Подводное</a:t>
            </a:r>
          </a:p>
          <a:p>
            <a:r>
              <a:rPr lang="ru-RU" sz="1400" dirty="0">
                <a:solidFill>
                  <a:schemeClr val="accent5">
                    <a:lumMod val="75000"/>
                  </a:schemeClr>
                </a:solidFill>
              </a:rPr>
              <a:t>шумовое загрязнение</a:t>
            </a:r>
          </a:p>
        </p:txBody>
      </p:sp>
      <p:sp>
        <p:nvSpPr>
          <p:cNvPr id="32" name="TextBox 31">
            <a:extLst>
              <a:ext uri="{FF2B5EF4-FFF2-40B4-BE49-F238E27FC236}">
                <a16:creationId xmlns:a16="http://schemas.microsoft.com/office/drawing/2014/main" id="{A02A4D26-B836-CEAD-2DA0-573B5F757441}"/>
              </a:ext>
            </a:extLst>
          </p:cNvPr>
          <p:cNvSpPr txBox="1"/>
          <p:nvPr/>
        </p:nvSpPr>
        <p:spPr>
          <a:xfrm>
            <a:off x="6999505" y="5826569"/>
            <a:ext cx="1133644" cy="523220"/>
          </a:xfrm>
          <a:prstGeom prst="rect">
            <a:avLst/>
          </a:prstGeom>
          <a:noFill/>
        </p:spPr>
        <p:txBody>
          <a:bodyPr wrap="none" rtlCol="0">
            <a:spAutoFit/>
          </a:bodyPr>
          <a:lstStyle/>
          <a:p>
            <a:r>
              <a:rPr lang="ru-RU" sz="1400" dirty="0">
                <a:solidFill>
                  <a:srgbClr val="C00000"/>
                </a:solidFill>
              </a:rPr>
              <a:t>Световое</a:t>
            </a:r>
          </a:p>
          <a:p>
            <a:r>
              <a:rPr lang="ru-RU" sz="1400" dirty="0">
                <a:solidFill>
                  <a:srgbClr val="C00000"/>
                </a:solidFill>
              </a:rPr>
              <a:t>загрязнение</a:t>
            </a:r>
          </a:p>
        </p:txBody>
      </p:sp>
      <p:sp>
        <p:nvSpPr>
          <p:cNvPr id="33" name="Прямоугольник 32">
            <a:extLst>
              <a:ext uri="{FF2B5EF4-FFF2-40B4-BE49-F238E27FC236}">
                <a16:creationId xmlns:a16="http://schemas.microsoft.com/office/drawing/2014/main" id="{1A0E8D97-D7B4-193E-98CF-60AA822E3146}"/>
              </a:ext>
            </a:extLst>
          </p:cNvPr>
          <p:cNvSpPr/>
          <p:nvPr/>
        </p:nvSpPr>
        <p:spPr>
          <a:xfrm>
            <a:off x="6631051" y="6548729"/>
            <a:ext cx="579443" cy="22327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a:extLst>
              <a:ext uri="{FF2B5EF4-FFF2-40B4-BE49-F238E27FC236}">
                <a16:creationId xmlns:a16="http://schemas.microsoft.com/office/drawing/2014/main" id="{056AAB6E-7C9E-9ED1-1105-879D375324B9}"/>
              </a:ext>
            </a:extLst>
          </p:cNvPr>
          <p:cNvSpPr/>
          <p:nvPr/>
        </p:nvSpPr>
        <p:spPr>
          <a:xfrm>
            <a:off x="4496323" y="6560344"/>
            <a:ext cx="572792" cy="228566"/>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a:extLst>
              <a:ext uri="{FF2B5EF4-FFF2-40B4-BE49-F238E27FC236}">
                <a16:creationId xmlns:a16="http://schemas.microsoft.com/office/drawing/2014/main" id="{C641D3A0-E6DB-9E26-CAEA-DA4BCCA9B239}"/>
              </a:ext>
            </a:extLst>
          </p:cNvPr>
          <p:cNvSpPr/>
          <p:nvPr/>
        </p:nvSpPr>
        <p:spPr>
          <a:xfrm>
            <a:off x="8987828" y="6535499"/>
            <a:ext cx="608114" cy="22327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a:extLst>
              <a:ext uri="{FF2B5EF4-FFF2-40B4-BE49-F238E27FC236}">
                <a16:creationId xmlns:a16="http://schemas.microsoft.com/office/drawing/2014/main" id="{45012E89-56C9-3D8B-F246-A12F52D5EAAF}"/>
              </a:ext>
            </a:extLst>
          </p:cNvPr>
          <p:cNvSpPr txBox="1"/>
          <p:nvPr/>
        </p:nvSpPr>
        <p:spPr>
          <a:xfrm>
            <a:off x="2684170" y="6495691"/>
            <a:ext cx="1640065" cy="338554"/>
          </a:xfrm>
          <a:prstGeom prst="rect">
            <a:avLst/>
          </a:prstGeom>
          <a:noFill/>
        </p:spPr>
        <p:txBody>
          <a:bodyPr wrap="none" rtlCol="0">
            <a:spAutoFit/>
          </a:bodyPr>
          <a:lstStyle/>
          <a:p>
            <a:pPr algn="r"/>
            <a:r>
              <a:rPr lang="ru-RU" sz="1600" b="1" dirty="0"/>
              <a:t>Местообитания</a:t>
            </a:r>
            <a:r>
              <a:rPr lang="en-US" sz="1600" dirty="0"/>
              <a:t>:</a:t>
            </a:r>
          </a:p>
        </p:txBody>
      </p:sp>
      <p:sp>
        <p:nvSpPr>
          <p:cNvPr id="37" name="TextBox 36">
            <a:extLst>
              <a:ext uri="{FF2B5EF4-FFF2-40B4-BE49-F238E27FC236}">
                <a16:creationId xmlns:a16="http://schemas.microsoft.com/office/drawing/2014/main" id="{AE86B1F5-DA6C-9827-1260-B552419BCD36}"/>
              </a:ext>
            </a:extLst>
          </p:cNvPr>
          <p:cNvSpPr txBox="1"/>
          <p:nvPr/>
        </p:nvSpPr>
        <p:spPr>
          <a:xfrm>
            <a:off x="5030183" y="6496496"/>
            <a:ext cx="970138" cy="338554"/>
          </a:xfrm>
          <a:prstGeom prst="rect">
            <a:avLst/>
          </a:prstGeom>
          <a:noFill/>
        </p:spPr>
        <p:txBody>
          <a:bodyPr wrap="none" rtlCol="0">
            <a:spAutoFit/>
          </a:bodyPr>
          <a:lstStyle/>
          <a:p>
            <a:pPr algn="r"/>
            <a:r>
              <a:rPr lang="ru-RU" sz="1600" dirty="0"/>
              <a:t>Морские</a:t>
            </a:r>
            <a:endParaRPr lang="en-US" sz="1600" dirty="0"/>
          </a:p>
        </p:txBody>
      </p:sp>
      <p:sp>
        <p:nvSpPr>
          <p:cNvPr id="38" name="TextBox 37">
            <a:extLst>
              <a:ext uri="{FF2B5EF4-FFF2-40B4-BE49-F238E27FC236}">
                <a16:creationId xmlns:a16="http://schemas.microsoft.com/office/drawing/2014/main" id="{C46F673F-2814-C6FD-81A7-A24453104DA5}"/>
              </a:ext>
            </a:extLst>
          </p:cNvPr>
          <p:cNvSpPr txBox="1"/>
          <p:nvPr/>
        </p:nvSpPr>
        <p:spPr>
          <a:xfrm>
            <a:off x="7238620" y="6504443"/>
            <a:ext cx="1085938" cy="338554"/>
          </a:xfrm>
          <a:prstGeom prst="rect">
            <a:avLst/>
          </a:prstGeom>
          <a:noFill/>
        </p:spPr>
        <p:txBody>
          <a:bodyPr wrap="none" rtlCol="0">
            <a:spAutoFit/>
          </a:bodyPr>
          <a:lstStyle/>
          <a:p>
            <a:pPr algn="r"/>
            <a:r>
              <a:rPr lang="ru-RU" sz="1600" dirty="0"/>
              <a:t>Наземные</a:t>
            </a:r>
            <a:endParaRPr lang="en-US" sz="1600" dirty="0"/>
          </a:p>
        </p:txBody>
      </p:sp>
      <p:sp>
        <p:nvSpPr>
          <p:cNvPr id="39" name="TextBox 38">
            <a:extLst>
              <a:ext uri="{FF2B5EF4-FFF2-40B4-BE49-F238E27FC236}">
                <a16:creationId xmlns:a16="http://schemas.microsoft.com/office/drawing/2014/main" id="{BE6C55EC-ADC4-C855-C187-27EF2C1F63DC}"/>
              </a:ext>
            </a:extLst>
          </p:cNvPr>
          <p:cNvSpPr txBox="1"/>
          <p:nvPr/>
        </p:nvSpPr>
        <p:spPr>
          <a:xfrm>
            <a:off x="9738548" y="6456470"/>
            <a:ext cx="1490216" cy="338554"/>
          </a:xfrm>
          <a:prstGeom prst="rect">
            <a:avLst/>
          </a:prstGeom>
          <a:noFill/>
        </p:spPr>
        <p:txBody>
          <a:bodyPr wrap="none" rtlCol="0">
            <a:spAutoFit/>
          </a:bodyPr>
          <a:lstStyle/>
          <a:p>
            <a:pPr algn="r"/>
            <a:r>
              <a:rPr lang="ru-RU" sz="1600" dirty="0"/>
              <a:t>Пресноводные</a:t>
            </a:r>
            <a:endParaRPr lang="en-US" sz="1600" dirty="0"/>
          </a:p>
        </p:txBody>
      </p:sp>
      <p:sp>
        <p:nvSpPr>
          <p:cNvPr id="40" name="Прямоугольник: скругленные углы 39">
            <a:extLst>
              <a:ext uri="{FF2B5EF4-FFF2-40B4-BE49-F238E27FC236}">
                <a16:creationId xmlns:a16="http://schemas.microsoft.com/office/drawing/2014/main" id="{2A2C4640-4DCB-6ECF-091B-C093A24C00D9}"/>
              </a:ext>
            </a:extLst>
          </p:cNvPr>
          <p:cNvSpPr/>
          <p:nvPr/>
        </p:nvSpPr>
        <p:spPr>
          <a:xfrm>
            <a:off x="6800294" y="553459"/>
            <a:ext cx="3598799" cy="1741166"/>
          </a:xfrm>
          <a:prstGeom prst="roundRect">
            <a:avLst/>
          </a:prstGeom>
          <a:noFill/>
          <a:ln w="28575">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1" name="Прямая соединительная линия 40">
            <a:extLst>
              <a:ext uri="{FF2B5EF4-FFF2-40B4-BE49-F238E27FC236}">
                <a16:creationId xmlns:a16="http://schemas.microsoft.com/office/drawing/2014/main" id="{12F56128-BF9D-ED31-C573-80035E4F0C21}"/>
              </a:ext>
            </a:extLst>
          </p:cNvPr>
          <p:cNvCxnSpPr>
            <a:cxnSpLocks/>
          </p:cNvCxnSpPr>
          <p:nvPr/>
        </p:nvCxnSpPr>
        <p:spPr>
          <a:xfrm>
            <a:off x="1972032" y="553459"/>
            <a:ext cx="138023"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E5EECBC-1B95-8675-F550-CB2C7FF59984}"/>
              </a:ext>
            </a:extLst>
          </p:cNvPr>
          <p:cNvSpPr txBox="1"/>
          <p:nvPr/>
        </p:nvSpPr>
        <p:spPr>
          <a:xfrm>
            <a:off x="1354257" y="337711"/>
            <a:ext cx="704039" cy="400110"/>
          </a:xfrm>
          <a:prstGeom prst="rect">
            <a:avLst/>
          </a:prstGeom>
          <a:noFill/>
        </p:spPr>
        <p:txBody>
          <a:bodyPr wrap="none" rtlCol="0">
            <a:spAutoFit/>
          </a:bodyPr>
          <a:lstStyle/>
          <a:p>
            <a:r>
              <a:rPr lang="en-US" sz="2000" dirty="0">
                <a:solidFill>
                  <a:schemeClr val="tx1">
                    <a:lumMod val="85000"/>
                    <a:lumOff val="15000"/>
                  </a:schemeClr>
                </a:solidFill>
              </a:rPr>
              <a:t>5000</a:t>
            </a:r>
            <a:endParaRPr lang="ru-RU" sz="2000" dirty="0">
              <a:solidFill>
                <a:schemeClr val="tx1">
                  <a:lumMod val="85000"/>
                  <a:lumOff val="15000"/>
                </a:schemeClr>
              </a:solidFill>
            </a:endParaRPr>
          </a:p>
        </p:txBody>
      </p:sp>
      <p:sp>
        <p:nvSpPr>
          <p:cNvPr id="43" name="Прямоугольник: скругленные углы 42">
            <a:extLst>
              <a:ext uri="{FF2B5EF4-FFF2-40B4-BE49-F238E27FC236}">
                <a16:creationId xmlns:a16="http://schemas.microsoft.com/office/drawing/2014/main" id="{3BCD0FBC-A479-01FC-ED99-3E8D644BD6E2}"/>
              </a:ext>
            </a:extLst>
          </p:cNvPr>
          <p:cNvSpPr/>
          <p:nvPr/>
        </p:nvSpPr>
        <p:spPr>
          <a:xfrm>
            <a:off x="2462263" y="3568823"/>
            <a:ext cx="1706710" cy="1550701"/>
          </a:xfrm>
          <a:prstGeom prst="round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TextBox 43">
            <a:extLst>
              <a:ext uri="{FF2B5EF4-FFF2-40B4-BE49-F238E27FC236}">
                <a16:creationId xmlns:a16="http://schemas.microsoft.com/office/drawing/2014/main" id="{CD019B0C-9516-B881-FE9D-BBBA82ECA18A}"/>
              </a:ext>
            </a:extLst>
          </p:cNvPr>
          <p:cNvSpPr txBox="1"/>
          <p:nvPr/>
        </p:nvSpPr>
        <p:spPr>
          <a:xfrm>
            <a:off x="318462" y="4121738"/>
            <a:ext cx="1356783" cy="954107"/>
          </a:xfrm>
          <a:prstGeom prst="rect">
            <a:avLst/>
          </a:prstGeom>
          <a:noFill/>
        </p:spPr>
        <p:txBody>
          <a:bodyPr wrap="none" rtlCol="0">
            <a:spAutoFit/>
          </a:bodyPr>
          <a:lstStyle/>
          <a:p>
            <a:pPr algn="r"/>
            <a:r>
              <a:rPr lang="ru-RU" sz="1400" dirty="0">
                <a:solidFill>
                  <a:srgbClr val="C00000"/>
                </a:solidFill>
              </a:rPr>
              <a:t>Растительность</a:t>
            </a:r>
            <a:endParaRPr lang="en-US" sz="1400" dirty="0">
              <a:solidFill>
                <a:srgbClr val="C00000"/>
              </a:solidFill>
            </a:endParaRPr>
          </a:p>
          <a:p>
            <a:pPr algn="r"/>
            <a:endParaRPr lang="en-US" sz="1400" dirty="0">
              <a:solidFill>
                <a:srgbClr val="C00000"/>
              </a:solidFill>
            </a:endParaRPr>
          </a:p>
          <a:p>
            <a:pPr algn="r"/>
            <a:r>
              <a:rPr lang="ru-RU" sz="1400" dirty="0">
                <a:solidFill>
                  <a:srgbClr val="C00000"/>
                </a:solidFill>
              </a:rPr>
              <a:t>Охраняемые</a:t>
            </a:r>
          </a:p>
          <a:p>
            <a:pPr algn="r"/>
            <a:r>
              <a:rPr lang="ru-RU" sz="1400" dirty="0">
                <a:solidFill>
                  <a:srgbClr val="C00000"/>
                </a:solidFill>
              </a:rPr>
              <a:t>виды растений</a:t>
            </a:r>
          </a:p>
        </p:txBody>
      </p:sp>
      <p:sp>
        <p:nvSpPr>
          <p:cNvPr id="45" name="TextBox 44">
            <a:extLst>
              <a:ext uri="{FF2B5EF4-FFF2-40B4-BE49-F238E27FC236}">
                <a16:creationId xmlns:a16="http://schemas.microsoft.com/office/drawing/2014/main" id="{4ACA120A-588B-D80C-8608-5ED237F19284}"/>
              </a:ext>
            </a:extLst>
          </p:cNvPr>
          <p:cNvSpPr txBox="1"/>
          <p:nvPr/>
        </p:nvSpPr>
        <p:spPr>
          <a:xfrm>
            <a:off x="611235" y="3023362"/>
            <a:ext cx="681597" cy="307777"/>
          </a:xfrm>
          <a:prstGeom prst="rect">
            <a:avLst/>
          </a:prstGeom>
          <a:noFill/>
        </p:spPr>
        <p:txBody>
          <a:bodyPr wrap="none" rtlCol="0">
            <a:spAutoFit/>
          </a:bodyPr>
          <a:lstStyle/>
          <a:p>
            <a:pPr algn="r"/>
            <a:r>
              <a:rPr lang="ru-RU" sz="1400" dirty="0">
                <a:solidFill>
                  <a:srgbClr val="C00000"/>
                </a:solidFill>
              </a:rPr>
              <a:t>Птицы</a:t>
            </a:r>
          </a:p>
        </p:txBody>
      </p:sp>
      <p:sp>
        <p:nvSpPr>
          <p:cNvPr id="46" name="TextBox 45">
            <a:extLst>
              <a:ext uri="{FF2B5EF4-FFF2-40B4-BE49-F238E27FC236}">
                <a16:creationId xmlns:a16="http://schemas.microsoft.com/office/drawing/2014/main" id="{80737CC9-C8C8-75D9-E8EA-72847070AF4B}"/>
              </a:ext>
            </a:extLst>
          </p:cNvPr>
          <p:cNvSpPr txBox="1"/>
          <p:nvPr/>
        </p:nvSpPr>
        <p:spPr>
          <a:xfrm>
            <a:off x="514110" y="1777215"/>
            <a:ext cx="1057918" cy="307777"/>
          </a:xfrm>
          <a:prstGeom prst="rect">
            <a:avLst/>
          </a:prstGeom>
          <a:noFill/>
        </p:spPr>
        <p:txBody>
          <a:bodyPr wrap="none" rtlCol="0">
            <a:spAutoFit/>
          </a:bodyPr>
          <a:lstStyle/>
          <a:p>
            <a:r>
              <a:rPr lang="ru-RU" sz="1400" dirty="0">
                <a:solidFill>
                  <a:schemeClr val="accent5">
                    <a:lumMod val="75000"/>
                  </a:schemeClr>
                </a:solidFill>
              </a:rPr>
              <a:t>Ластоногие</a:t>
            </a:r>
          </a:p>
        </p:txBody>
      </p:sp>
      <p:sp>
        <p:nvSpPr>
          <p:cNvPr id="47" name="TextBox 46">
            <a:extLst>
              <a:ext uri="{FF2B5EF4-FFF2-40B4-BE49-F238E27FC236}">
                <a16:creationId xmlns:a16="http://schemas.microsoft.com/office/drawing/2014/main" id="{186261BF-F8EB-CF09-053D-B0E976E1BD4B}"/>
              </a:ext>
            </a:extLst>
          </p:cNvPr>
          <p:cNvSpPr txBox="1"/>
          <p:nvPr/>
        </p:nvSpPr>
        <p:spPr>
          <a:xfrm>
            <a:off x="564931" y="3501598"/>
            <a:ext cx="830292" cy="523220"/>
          </a:xfrm>
          <a:prstGeom prst="rect">
            <a:avLst/>
          </a:prstGeom>
          <a:noFill/>
        </p:spPr>
        <p:txBody>
          <a:bodyPr wrap="none" rtlCol="0">
            <a:spAutoFit/>
          </a:bodyPr>
          <a:lstStyle/>
          <a:p>
            <a:pPr algn="r"/>
            <a:r>
              <a:rPr lang="ru-RU" sz="1400" dirty="0">
                <a:solidFill>
                  <a:srgbClr val="00B050"/>
                </a:solidFill>
              </a:rPr>
              <a:t>Бентос в</a:t>
            </a:r>
          </a:p>
          <a:p>
            <a:pPr algn="r"/>
            <a:r>
              <a:rPr lang="ru-RU" sz="1400" dirty="0">
                <a:solidFill>
                  <a:srgbClr val="00B050"/>
                </a:solidFill>
              </a:rPr>
              <a:t>озерах</a:t>
            </a:r>
          </a:p>
        </p:txBody>
      </p:sp>
      <p:sp>
        <p:nvSpPr>
          <p:cNvPr id="48" name="TextBox 47">
            <a:extLst>
              <a:ext uri="{FF2B5EF4-FFF2-40B4-BE49-F238E27FC236}">
                <a16:creationId xmlns:a16="http://schemas.microsoft.com/office/drawing/2014/main" id="{9915CB7F-4E10-1528-7C35-6449585A6DB6}"/>
              </a:ext>
            </a:extLst>
          </p:cNvPr>
          <p:cNvSpPr txBox="1"/>
          <p:nvPr/>
        </p:nvSpPr>
        <p:spPr>
          <a:xfrm>
            <a:off x="568695" y="337711"/>
            <a:ext cx="705899" cy="307777"/>
          </a:xfrm>
          <a:prstGeom prst="rect">
            <a:avLst/>
          </a:prstGeom>
          <a:noFill/>
        </p:spPr>
        <p:txBody>
          <a:bodyPr wrap="none" rtlCol="0">
            <a:spAutoFit/>
          </a:bodyPr>
          <a:lstStyle/>
          <a:p>
            <a:r>
              <a:rPr lang="ru-RU" sz="1400" dirty="0">
                <a:solidFill>
                  <a:schemeClr val="accent5">
                    <a:lumMod val="75000"/>
                  </a:schemeClr>
                </a:solidFill>
              </a:rPr>
              <a:t>Белуха</a:t>
            </a:r>
          </a:p>
        </p:txBody>
      </p:sp>
      <p:sp>
        <p:nvSpPr>
          <p:cNvPr id="49" name="Прямоугольник: скругленные углы 48">
            <a:extLst>
              <a:ext uri="{FF2B5EF4-FFF2-40B4-BE49-F238E27FC236}">
                <a16:creationId xmlns:a16="http://schemas.microsoft.com/office/drawing/2014/main" id="{8A9AFFED-905B-F3C4-11A6-741087366C9C}"/>
              </a:ext>
            </a:extLst>
          </p:cNvPr>
          <p:cNvSpPr/>
          <p:nvPr/>
        </p:nvSpPr>
        <p:spPr>
          <a:xfrm>
            <a:off x="3900557" y="2671113"/>
            <a:ext cx="2195443" cy="1741166"/>
          </a:xfrm>
          <a:prstGeom prst="round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050"/>
              </a:solidFill>
            </a:endParaRPr>
          </a:p>
        </p:txBody>
      </p:sp>
      <p:sp>
        <p:nvSpPr>
          <p:cNvPr id="50" name="Прямоугольник: скругленные углы 49">
            <a:extLst>
              <a:ext uri="{FF2B5EF4-FFF2-40B4-BE49-F238E27FC236}">
                <a16:creationId xmlns:a16="http://schemas.microsoft.com/office/drawing/2014/main" id="{6677D383-44A0-9C9D-4542-F1B44A67914C}"/>
              </a:ext>
            </a:extLst>
          </p:cNvPr>
          <p:cNvSpPr/>
          <p:nvPr/>
        </p:nvSpPr>
        <p:spPr>
          <a:xfrm>
            <a:off x="5488039" y="1492975"/>
            <a:ext cx="3385160" cy="1741166"/>
          </a:xfrm>
          <a:prstGeom prst="round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Прямоугольник: скругленные углы 50">
            <a:extLst>
              <a:ext uri="{FF2B5EF4-FFF2-40B4-BE49-F238E27FC236}">
                <a16:creationId xmlns:a16="http://schemas.microsoft.com/office/drawing/2014/main" id="{F147D5A4-B7FE-4BAA-A500-8C7FDF22C0A9}"/>
              </a:ext>
            </a:extLst>
          </p:cNvPr>
          <p:cNvSpPr/>
          <p:nvPr/>
        </p:nvSpPr>
        <p:spPr>
          <a:xfrm>
            <a:off x="3461826" y="2954407"/>
            <a:ext cx="2480395" cy="1630806"/>
          </a:xfrm>
          <a:prstGeom prst="round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TextBox 51">
            <a:extLst>
              <a:ext uri="{FF2B5EF4-FFF2-40B4-BE49-F238E27FC236}">
                <a16:creationId xmlns:a16="http://schemas.microsoft.com/office/drawing/2014/main" id="{094235F2-55F7-EAF5-AE60-EBA23DC40113}"/>
              </a:ext>
            </a:extLst>
          </p:cNvPr>
          <p:cNvSpPr txBox="1"/>
          <p:nvPr/>
        </p:nvSpPr>
        <p:spPr>
          <a:xfrm>
            <a:off x="391812" y="2327798"/>
            <a:ext cx="1212127" cy="307777"/>
          </a:xfrm>
          <a:prstGeom prst="rect">
            <a:avLst/>
          </a:prstGeom>
          <a:noFill/>
        </p:spPr>
        <p:txBody>
          <a:bodyPr wrap="none" rtlCol="0">
            <a:spAutoFit/>
          </a:bodyPr>
          <a:lstStyle/>
          <a:p>
            <a:pPr algn="ctr"/>
            <a:r>
              <a:rPr lang="ru-RU" sz="1400" dirty="0" err="1">
                <a:solidFill>
                  <a:srgbClr val="00B050"/>
                </a:solidFill>
              </a:rPr>
              <a:t>Ихтиоценозы</a:t>
            </a:r>
            <a:endParaRPr lang="ru-RU" sz="1400" dirty="0">
              <a:solidFill>
                <a:srgbClr val="00B050"/>
              </a:solidFill>
            </a:endParaRPr>
          </a:p>
        </p:txBody>
      </p:sp>
      <p:sp>
        <p:nvSpPr>
          <p:cNvPr id="53" name="TextBox 52">
            <a:extLst>
              <a:ext uri="{FF2B5EF4-FFF2-40B4-BE49-F238E27FC236}">
                <a16:creationId xmlns:a16="http://schemas.microsoft.com/office/drawing/2014/main" id="{3ADF2F61-F0E6-945A-39B2-0C963FC8AC2A}"/>
              </a:ext>
            </a:extLst>
          </p:cNvPr>
          <p:cNvSpPr txBox="1"/>
          <p:nvPr/>
        </p:nvSpPr>
        <p:spPr>
          <a:xfrm>
            <a:off x="2768451" y="4724002"/>
            <a:ext cx="963725" cy="307777"/>
          </a:xfrm>
          <a:prstGeom prst="rect">
            <a:avLst/>
          </a:prstGeom>
          <a:noFill/>
        </p:spPr>
        <p:txBody>
          <a:bodyPr wrap="none" rtlCol="0">
            <a:spAutoFit/>
          </a:bodyPr>
          <a:lstStyle/>
          <a:p>
            <a:pPr algn="r"/>
            <a:r>
              <a:rPr lang="ru-RU" sz="1400" b="1" dirty="0">
                <a:solidFill>
                  <a:srgbClr val="C00000"/>
                </a:solidFill>
              </a:rPr>
              <a:t>Уровень</a:t>
            </a:r>
            <a:r>
              <a:rPr lang="en-US" sz="1400" b="1" dirty="0">
                <a:solidFill>
                  <a:srgbClr val="C00000"/>
                </a:solidFill>
              </a:rPr>
              <a:t> 5</a:t>
            </a:r>
            <a:endParaRPr lang="ru-RU" sz="1400" b="1" dirty="0">
              <a:solidFill>
                <a:srgbClr val="C00000"/>
              </a:solidFill>
            </a:endParaRPr>
          </a:p>
        </p:txBody>
      </p:sp>
      <p:sp>
        <p:nvSpPr>
          <p:cNvPr id="54" name="TextBox 53">
            <a:extLst>
              <a:ext uri="{FF2B5EF4-FFF2-40B4-BE49-F238E27FC236}">
                <a16:creationId xmlns:a16="http://schemas.microsoft.com/office/drawing/2014/main" id="{3DCB3006-442F-8BB5-024F-5984A082DC8E}"/>
              </a:ext>
            </a:extLst>
          </p:cNvPr>
          <p:cNvSpPr txBox="1"/>
          <p:nvPr/>
        </p:nvSpPr>
        <p:spPr>
          <a:xfrm>
            <a:off x="3989875" y="4054918"/>
            <a:ext cx="963725" cy="307777"/>
          </a:xfrm>
          <a:prstGeom prst="rect">
            <a:avLst/>
          </a:prstGeom>
          <a:noFill/>
        </p:spPr>
        <p:txBody>
          <a:bodyPr wrap="none" rtlCol="0">
            <a:spAutoFit/>
          </a:bodyPr>
          <a:lstStyle/>
          <a:p>
            <a:pPr algn="r"/>
            <a:r>
              <a:rPr lang="ru-RU" sz="1400" b="1" dirty="0">
                <a:solidFill>
                  <a:srgbClr val="C00000"/>
                </a:solidFill>
              </a:rPr>
              <a:t>Уровень</a:t>
            </a:r>
            <a:r>
              <a:rPr lang="en-US" sz="1400" b="1" dirty="0">
                <a:solidFill>
                  <a:srgbClr val="C00000"/>
                </a:solidFill>
              </a:rPr>
              <a:t> 4</a:t>
            </a:r>
            <a:endParaRPr lang="ru-RU" sz="1400" b="1" dirty="0">
              <a:solidFill>
                <a:srgbClr val="C00000"/>
              </a:solidFill>
            </a:endParaRPr>
          </a:p>
        </p:txBody>
      </p:sp>
      <p:sp>
        <p:nvSpPr>
          <p:cNvPr id="55" name="TextBox 54">
            <a:extLst>
              <a:ext uri="{FF2B5EF4-FFF2-40B4-BE49-F238E27FC236}">
                <a16:creationId xmlns:a16="http://schemas.microsoft.com/office/drawing/2014/main" id="{697038A8-BF5A-780A-BE6E-4293AA67A1EA}"/>
              </a:ext>
            </a:extLst>
          </p:cNvPr>
          <p:cNvSpPr txBox="1"/>
          <p:nvPr/>
        </p:nvSpPr>
        <p:spPr>
          <a:xfrm>
            <a:off x="6355795" y="2851018"/>
            <a:ext cx="963725" cy="307777"/>
          </a:xfrm>
          <a:prstGeom prst="rect">
            <a:avLst/>
          </a:prstGeom>
          <a:noFill/>
        </p:spPr>
        <p:txBody>
          <a:bodyPr wrap="none" rtlCol="0">
            <a:spAutoFit/>
          </a:bodyPr>
          <a:lstStyle/>
          <a:p>
            <a:pPr algn="r"/>
            <a:r>
              <a:rPr lang="ru-RU" sz="1400" b="1" dirty="0">
                <a:solidFill>
                  <a:srgbClr val="C00000"/>
                </a:solidFill>
              </a:rPr>
              <a:t>Уровень</a:t>
            </a:r>
            <a:r>
              <a:rPr lang="en-US" sz="1400" b="1" dirty="0">
                <a:solidFill>
                  <a:srgbClr val="C00000"/>
                </a:solidFill>
              </a:rPr>
              <a:t> 3</a:t>
            </a:r>
            <a:endParaRPr lang="ru-RU" sz="1400" b="1" dirty="0">
              <a:solidFill>
                <a:srgbClr val="C00000"/>
              </a:solidFill>
            </a:endParaRPr>
          </a:p>
        </p:txBody>
      </p:sp>
      <p:sp>
        <p:nvSpPr>
          <p:cNvPr id="56" name="TextBox 55">
            <a:extLst>
              <a:ext uri="{FF2B5EF4-FFF2-40B4-BE49-F238E27FC236}">
                <a16:creationId xmlns:a16="http://schemas.microsoft.com/office/drawing/2014/main" id="{B257791B-A8CA-471A-5769-BFC41D6A6688}"/>
              </a:ext>
            </a:extLst>
          </p:cNvPr>
          <p:cNvSpPr txBox="1"/>
          <p:nvPr/>
        </p:nvSpPr>
        <p:spPr>
          <a:xfrm>
            <a:off x="4607704" y="2057977"/>
            <a:ext cx="963725" cy="307777"/>
          </a:xfrm>
          <a:prstGeom prst="rect">
            <a:avLst/>
          </a:prstGeom>
          <a:noFill/>
        </p:spPr>
        <p:txBody>
          <a:bodyPr wrap="none" rtlCol="0">
            <a:spAutoFit/>
          </a:bodyPr>
          <a:lstStyle/>
          <a:p>
            <a:r>
              <a:rPr lang="ru-RU" sz="1400" b="1" dirty="0">
                <a:solidFill>
                  <a:schemeClr val="accent5">
                    <a:lumMod val="75000"/>
                  </a:schemeClr>
                </a:solidFill>
              </a:rPr>
              <a:t>Уровень</a:t>
            </a:r>
            <a:r>
              <a:rPr lang="en-US" sz="1400" b="1" dirty="0">
                <a:solidFill>
                  <a:schemeClr val="accent5">
                    <a:lumMod val="75000"/>
                  </a:schemeClr>
                </a:solidFill>
              </a:rPr>
              <a:t> 3</a:t>
            </a:r>
            <a:endParaRPr lang="ru-RU" sz="1400" b="1" dirty="0">
              <a:solidFill>
                <a:schemeClr val="accent5">
                  <a:lumMod val="75000"/>
                </a:schemeClr>
              </a:solidFill>
            </a:endParaRPr>
          </a:p>
        </p:txBody>
      </p:sp>
      <p:sp>
        <p:nvSpPr>
          <p:cNvPr id="57" name="TextBox 56">
            <a:extLst>
              <a:ext uri="{FF2B5EF4-FFF2-40B4-BE49-F238E27FC236}">
                <a16:creationId xmlns:a16="http://schemas.microsoft.com/office/drawing/2014/main" id="{AB7F0E13-8DF8-E8CA-5E8E-117A28898FD8}"/>
              </a:ext>
            </a:extLst>
          </p:cNvPr>
          <p:cNvSpPr txBox="1"/>
          <p:nvPr/>
        </p:nvSpPr>
        <p:spPr>
          <a:xfrm>
            <a:off x="6925592" y="628805"/>
            <a:ext cx="963725" cy="307777"/>
          </a:xfrm>
          <a:prstGeom prst="rect">
            <a:avLst/>
          </a:prstGeom>
          <a:noFill/>
        </p:spPr>
        <p:txBody>
          <a:bodyPr wrap="none" rtlCol="0">
            <a:spAutoFit/>
          </a:bodyPr>
          <a:lstStyle/>
          <a:p>
            <a:r>
              <a:rPr lang="ru-RU" sz="1400" b="1" dirty="0">
                <a:solidFill>
                  <a:schemeClr val="accent5">
                    <a:lumMod val="75000"/>
                  </a:schemeClr>
                </a:solidFill>
              </a:rPr>
              <a:t>Уровень</a:t>
            </a:r>
            <a:r>
              <a:rPr lang="en-US" sz="1400" b="1" dirty="0">
                <a:solidFill>
                  <a:schemeClr val="accent5">
                    <a:lumMod val="75000"/>
                  </a:schemeClr>
                </a:solidFill>
              </a:rPr>
              <a:t> 2</a:t>
            </a:r>
            <a:endParaRPr lang="ru-RU" sz="1400" b="1" dirty="0">
              <a:solidFill>
                <a:schemeClr val="accent5">
                  <a:lumMod val="75000"/>
                </a:schemeClr>
              </a:solidFill>
            </a:endParaRPr>
          </a:p>
        </p:txBody>
      </p:sp>
      <p:sp>
        <p:nvSpPr>
          <p:cNvPr id="58" name="TextBox 57">
            <a:extLst>
              <a:ext uri="{FF2B5EF4-FFF2-40B4-BE49-F238E27FC236}">
                <a16:creationId xmlns:a16="http://schemas.microsoft.com/office/drawing/2014/main" id="{33DACF30-D2C4-EE70-0A86-4B2A5642CED4}"/>
              </a:ext>
            </a:extLst>
          </p:cNvPr>
          <p:cNvSpPr txBox="1"/>
          <p:nvPr/>
        </p:nvSpPr>
        <p:spPr>
          <a:xfrm>
            <a:off x="5568411" y="5987334"/>
            <a:ext cx="2599843" cy="523220"/>
          </a:xfrm>
          <a:prstGeom prst="rect">
            <a:avLst/>
          </a:prstGeom>
          <a:noFill/>
        </p:spPr>
        <p:txBody>
          <a:bodyPr wrap="square" rtlCol="0">
            <a:spAutoFit/>
          </a:bodyPr>
          <a:lstStyle/>
          <a:p>
            <a:r>
              <a:rPr lang="ru-RU" sz="1400" dirty="0">
                <a:solidFill>
                  <a:srgbClr val="00B050"/>
                </a:solidFill>
              </a:rPr>
              <a:t>Разливы </a:t>
            </a:r>
          </a:p>
          <a:p>
            <a:r>
              <a:rPr lang="ru-RU" sz="1400" dirty="0">
                <a:solidFill>
                  <a:srgbClr val="00B050"/>
                </a:solidFill>
              </a:rPr>
              <a:t>углеводородов</a:t>
            </a:r>
          </a:p>
        </p:txBody>
      </p:sp>
      <p:sp>
        <p:nvSpPr>
          <p:cNvPr id="59" name="TextBox 58">
            <a:extLst>
              <a:ext uri="{FF2B5EF4-FFF2-40B4-BE49-F238E27FC236}">
                <a16:creationId xmlns:a16="http://schemas.microsoft.com/office/drawing/2014/main" id="{CCC12EC8-A66A-C61B-7912-55D1F0408CBD}"/>
              </a:ext>
            </a:extLst>
          </p:cNvPr>
          <p:cNvSpPr txBox="1"/>
          <p:nvPr/>
        </p:nvSpPr>
        <p:spPr>
          <a:xfrm>
            <a:off x="4373781" y="3535977"/>
            <a:ext cx="2599843" cy="307777"/>
          </a:xfrm>
          <a:prstGeom prst="rect">
            <a:avLst/>
          </a:prstGeom>
          <a:noFill/>
        </p:spPr>
        <p:txBody>
          <a:bodyPr wrap="square" rtlCol="0">
            <a:spAutoFit/>
          </a:bodyPr>
          <a:lstStyle/>
          <a:p>
            <a:r>
              <a:rPr lang="ru-RU" sz="1400" b="1" dirty="0">
                <a:solidFill>
                  <a:srgbClr val="00B050"/>
                </a:solidFill>
              </a:rPr>
              <a:t>Уровень</a:t>
            </a:r>
            <a:r>
              <a:rPr lang="en-US" sz="1400" b="1" dirty="0">
                <a:solidFill>
                  <a:srgbClr val="00B050"/>
                </a:solidFill>
              </a:rPr>
              <a:t> 3</a:t>
            </a:r>
            <a:endParaRPr lang="ru-RU" sz="1400" b="1" dirty="0">
              <a:solidFill>
                <a:srgbClr val="00B050"/>
              </a:solidFill>
            </a:endParaRPr>
          </a:p>
        </p:txBody>
      </p:sp>
      <p:sp>
        <p:nvSpPr>
          <p:cNvPr id="60" name="Прямоугольник: скругленные углы 59">
            <a:extLst>
              <a:ext uri="{FF2B5EF4-FFF2-40B4-BE49-F238E27FC236}">
                <a16:creationId xmlns:a16="http://schemas.microsoft.com/office/drawing/2014/main" id="{2E2759D4-6E65-11AB-77A6-5BD6C1F297EF}"/>
              </a:ext>
            </a:extLst>
          </p:cNvPr>
          <p:cNvSpPr/>
          <p:nvPr/>
        </p:nvSpPr>
        <p:spPr>
          <a:xfrm>
            <a:off x="5778001" y="2142137"/>
            <a:ext cx="2195443" cy="1741166"/>
          </a:xfrm>
          <a:prstGeom prst="round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050"/>
              </a:solidFill>
            </a:endParaRPr>
          </a:p>
        </p:txBody>
      </p:sp>
      <p:sp>
        <p:nvSpPr>
          <p:cNvPr id="61" name="TextBox 60">
            <a:extLst>
              <a:ext uri="{FF2B5EF4-FFF2-40B4-BE49-F238E27FC236}">
                <a16:creationId xmlns:a16="http://schemas.microsoft.com/office/drawing/2014/main" id="{01A0E228-75E8-FD64-3FB8-679842A56C82}"/>
              </a:ext>
            </a:extLst>
          </p:cNvPr>
          <p:cNvSpPr txBox="1"/>
          <p:nvPr/>
        </p:nvSpPr>
        <p:spPr>
          <a:xfrm>
            <a:off x="6365877" y="3537482"/>
            <a:ext cx="2599843" cy="307777"/>
          </a:xfrm>
          <a:prstGeom prst="rect">
            <a:avLst/>
          </a:prstGeom>
          <a:noFill/>
        </p:spPr>
        <p:txBody>
          <a:bodyPr wrap="square" rtlCol="0">
            <a:spAutoFit/>
          </a:bodyPr>
          <a:lstStyle/>
          <a:p>
            <a:r>
              <a:rPr lang="ru-RU" sz="1400" b="1" dirty="0">
                <a:solidFill>
                  <a:srgbClr val="00B050"/>
                </a:solidFill>
              </a:rPr>
              <a:t>Уровень</a:t>
            </a:r>
            <a:r>
              <a:rPr lang="en-US" sz="1400" b="1" dirty="0">
                <a:solidFill>
                  <a:srgbClr val="00B050"/>
                </a:solidFill>
              </a:rPr>
              <a:t> 2</a:t>
            </a:r>
            <a:endParaRPr lang="ru-RU" sz="1400" b="1" dirty="0">
              <a:solidFill>
                <a:srgbClr val="00B050"/>
              </a:solidFill>
            </a:endParaRPr>
          </a:p>
        </p:txBody>
      </p:sp>
      <p:sp>
        <p:nvSpPr>
          <p:cNvPr id="62" name="Текстовое поле 1">
            <a:extLst>
              <a:ext uri="{FF2B5EF4-FFF2-40B4-BE49-F238E27FC236}">
                <a16:creationId xmlns:a16="http://schemas.microsoft.com/office/drawing/2014/main" id="{3A494874-D26C-EEDE-3B98-2C6F02BFE653}"/>
              </a:ext>
            </a:extLst>
          </p:cNvPr>
          <p:cNvSpPr txBox="1"/>
          <p:nvPr/>
        </p:nvSpPr>
        <p:spPr>
          <a:xfrm>
            <a:off x="2270187" y="15003"/>
            <a:ext cx="9991817" cy="830997"/>
          </a:xfrm>
          <a:prstGeom prst="rect">
            <a:avLst/>
          </a:prstGeom>
          <a:noFill/>
        </p:spPr>
        <p:txBody>
          <a:bodyPr wrap="square" rtlCol="0" anchor="t">
            <a:spAutoFit/>
          </a:bodyPr>
          <a:lstStyle/>
          <a:p>
            <a:r>
              <a:rPr lang="ru-RU" altLang="en-US" sz="2400" b="1" dirty="0">
                <a:solidFill>
                  <a:srgbClr val="0B512B"/>
                </a:solidFill>
                <a:sym typeface="+mn-ea"/>
              </a:rPr>
              <a:t>Компоненты биоразнообразия и риски имеют разные</a:t>
            </a:r>
          </a:p>
          <a:p>
            <a:r>
              <a:rPr lang="ru-RU" altLang="en-US" sz="2400" b="1" dirty="0">
                <a:solidFill>
                  <a:srgbClr val="0B512B"/>
                </a:solidFill>
                <a:sym typeface="+mn-ea"/>
              </a:rPr>
              <a:t>масштабные уровни</a:t>
            </a:r>
          </a:p>
        </p:txBody>
      </p:sp>
    </p:spTree>
    <p:extLst>
      <p:ext uri="{BB962C8B-B14F-4D97-AF65-F5344CB8AC3E}">
        <p14:creationId xmlns:p14="http://schemas.microsoft.com/office/powerpoint/2010/main" val="1349804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DD3377-00F2-45C8-8F2D-9872DD185D6D}"/>
              </a:ext>
            </a:extLst>
          </p:cNvPr>
          <p:cNvSpPr txBox="1"/>
          <p:nvPr/>
        </p:nvSpPr>
        <p:spPr>
          <a:xfrm>
            <a:off x="192762" y="-66837"/>
            <a:ext cx="11394831" cy="523220"/>
          </a:xfrm>
          <a:prstGeom prst="rect">
            <a:avLst/>
          </a:prstGeom>
          <a:noFill/>
        </p:spPr>
        <p:txBody>
          <a:bodyPr wrap="square">
            <a:spAutoFit/>
          </a:bodyPr>
          <a:lstStyle/>
          <a:p>
            <a:r>
              <a:rPr lang="ru-RU" sz="2800" b="1" dirty="0">
                <a:solidFill>
                  <a:srgbClr val="0B512B"/>
                </a:solidFill>
              </a:rPr>
              <a:t>Стратегические природоохранные цели и их индикаторы</a:t>
            </a:r>
          </a:p>
        </p:txBody>
      </p:sp>
      <p:grpSp>
        <p:nvGrpSpPr>
          <p:cNvPr id="29" name="Группа 28">
            <a:extLst>
              <a:ext uri="{FF2B5EF4-FFF2-40B4-BE49-F238E27FC236}">
                <a16:creationId xmlns:a16="http://schemas.microsoft.com/office/drawing/2014/main" id="{669A8AAD-2F16-9CD1-80D0-2DCD7A55C840}"/>
              </a:ext>
            </a:extLst>
          </p:cNvPr>
          <p:cNvGrpSpPr/>
          <p:nvPr/>
        </p:nvGrpSpPr>
        <p:grpSpPr>
          <a:xfrm>
            <a:off x="365489" y="458669"/>
            <a:ext cx="10549341" cy="6038652"/>
            <a:chOff x="1719295" y="1144061"/>
            <a:chExt cx="8682711" cy="4988945"/>
          </a:xfrm>
        </p:grpSpPr>
        <p:sp>
          <p:nvSpPr>
            <p:cNvPr id="2" name="Равнобедренный треугольник 1">
              <a:extLst>
                <a:ext uri="{FF2B5EF4-FFF2-40B4-BE49-F238E27FC236}">
                  <a16:creationId xmlns:a16="http://schemas.microsoft.com/office/drawing/2014/main" id="{0B338B3D-CD8F-CA27-9B99-E1C732BDA81D}"/>
                </a:ext>
              </a:extLst>
            </p:cNvPr>
            <p:cNvSpPr/>
            <p:nvPr/>
          </p:nvSpPr>
          <p:spPr>
            <a:xfrm>
              <a:off x="4816437" y="3311418"/>
              <a:ext cx="2306677" cy="1763202"/>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 name="Прямоугольник 2">
              <a:extLst>
                <a:ext uri="{FF2B5EF4-FFF2-40B4-BE49-F238E27FC236}">
                  <a16:creationId xmlns:a16="http://schemas.microsoft.com/office/drawing/2014/main" id="{EBE17016-DAD5-0E47-B607-B29721D77D3C}"/>
                </a:ext>
              </a:extLst>
            </p:cNvPr>
            <p:cNvSpPr/>
            <p:nvPr/>
          </p:nvSpPr>
          <p:spPr>
            <a:xfrm>
              <a:off x="4461510" y="1159628"/>
              <a:ext cx="5896674" cy="118499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4" name="Текстовое поле 4">
              <a:extLst>
                <a:ext uri="{FF2B5EF4-FFF2-40B4-BE49-F238E27FC236}">
                  <a16:creationId xmlns:a16="http://schemas.microsoft.com/office/drawing/2014/main" id="{29F1A5BE-3A9B-1CED-089E-BB78B05E9887}"/>
                </a:ext>
              </a:extLst>
            </p:cNvPr>
            <p:cNvSpPr txBox="1"/>
            <p:nvPr/>
          </p:nvSpPr>
          <p:spPr>
            <a:xfrm>
              <a:off x="4519716" y="1344553"/>
              <a:ext cx="5671504" cy="463072"/>
            </a:xfrm>
            <a:prstGeom prst="rect">
              <a:avLst/>
            </a:prstGeom>
            <a:noFill/>
          </p:spPr>
          <p:txBody>
            <a:bodyPr wrap="square" rtlCol="0" anchor="t">
              <a:spAutoFit/>
            </a:bodyPr>
            <a:lstStyle/>
            <a:p>
              <a:r>
                <a:rPr lang="ru-RU" altLang="en-US" sz="1350" b="1" dirty="0"/>
                <a:t>Индикаторные группы биоты </a:t>
              </a:r>
              <a:r>
                <a:rPr lang="ru-RU" altLang="en-US" sz="1350" dirty="0"/>
                <a:t>или</a:t>
              </a:r>
              <a:r>
                <a:rPr lang="ru-RU" altLang="en-US" sz="1350" b="1" dirty="0"/>
                <a:t> Биологические индикаторы</a:t>
              </a:r>
            </a:p>
            <a:p>
              <a:r>
                <a:rPr lang="ru-RU" altLang="en-US" sz="1350" dirty="0"/>
                <a:t>Виды и сообщества в ключевом фокусе мониторинга и менеджмента</a:t>
              </a:r>
            </a:p>
          </p:txBody>
        </p:sp>
        <p:sp>
          <p:nvSpPr>
            <p:cNvPr id="6" name="Текстовое поле 5">
              <a:extLst>
                <a:ext uri="{FF2B5EF4-FFF2-40B4-BE49-F238E27FC236}">
                  <a16:creationId xmlns:a16="http://schemas.microsoft.com/office/drawing/2014/main" id="{7C27BB7B-74A9-FA5A-7641-CB189D1A4C19}"/>
                </a:ext>
              </a:extLst>
            </p:cNvPr>
            <p:cNvSpPr txBox="1"/>
            <p:nvPr/>
          </p:nvSpPr>
          <p:spPr>
            <a:xfrm>
              <a:off x="5125180" y="3921403"/>
              <a:ext cx="1681202" cy="1131079"/>
            </a:xfrm>
            <a:prstGeom prst="rect">
              <a:avLst/>
            </a:prstGeom>
            <a:noFill/>
          </p:spPr>
          <p:txBody>
            <a:bodyPr wrap="square" rtlCol="0" anchor="t">
              <a:spAutoFit/>
            </a:bodyPr>
            <a:lstStyle/>
            <a:p>
              <a:pPr algn="ctr"/>
              <a:r>
                <a:rPr lang="ru-RU" altLang="en-US" sz="1350" b="1" dirty="0"/>
                <a:t>Мульти-</a:t>
              </a:r>
            </a:p>
            <a:p>
              <a:pPr algn="ctr"/>
              <a:r>
                <a:rPr lang="ru-RU" altLang="en-US" sz="1350" b="1" dirty="0"/>
                <a:t>масштабная классификация и картографирование экосистем</a:t>
              </a:r>
              <a:endParaRPr lang="en-US" altLang="en-US" sz="1350" b="1" dirty="0"/>
            </a:p>
          </p:txBody>
        </p:sp>
        <p:sp>
          <p:nvSpPr>
            <p:cNvPr id="7" name="Текстовое поле 9">
              <a:extLst>
                <a:ext uri="{FF2B5EF4-FFF2-40B4-BE49-F238E27FC236}">
                  <a16:creationId xmlns:a16="http://schemas.microsoft.com/office/drawing/2014/main" id="{7EACC9B7-D67B-BEB4-42C5-5862F54B8CF2}"/>
                </a:ext>
              </a:extLst>
            </p:cNvPr>
            <p:cNvSpPr txBox="1"/>
            <p:nvPr/>
          </p:nvSpPr>
          <p:spPr>
            <a:xfrm>
              <a:off x="4524437" y="1144061"/>
              <a:ext cx="2847574" cy="300082"/>
            </a:xfrm>
            <a:prstGeom prst="rect">
              <a:avLst/>
            </a:prstGeom>
            <a:noFill/>
          </p:spPr>
          <p:txBody>
            <a:bodyPr wrap="none" rtlCol="0" anchor="t">
              <a:spAutoFit/>
            </a:bodyPr>
            <a:lstStyle/>
            <a:p>
              <a:r>
                <a:rPr lang="ru-RU" altLang="ru-RU" sz="1350" b="1" dirty="0">
                  <a:solidFill>
                    <a:srgbClr val="00B0F0"/>
                  </a:solidFill>
                  <a:sym typeface="+mn-ea"/>
                </a:rPr>
                <a:t>Компоненты биоразнообразия</a:t>
              </a:r>
              <a:endParaRPr lang="en-US" altLang="ru-RU" sz="1350" b="1" dirty="0">
                <a:solidFill>
                  <a:srgbClr val="00B0F0"/>
                </a:solidFill>
                <a:sym typeface="+mn-ea"/>
              </a:endParaRPr>
            </a:p>
          </p:txBody>
        </p:sp>
        <p:sp>
          <p:nvSpPr>
            <p:cNvPr id="8" name="Текстовое поле 11">
              <a:extLst>
                <a:ext uri="{FF2B5EF4-FFF2-40B4-BE49-F238E27FC236}">
                  <a16:creationId xmlns:a16="http://schemas.microsoft.com/office/drawing/2014/main" id="{4125D2FB-C88E-38AF-CEB8-3470193CD447}"/>
                </a:ext>
              </a:extLst>
            </p:cNvPr>
            <p:cNvSpPr txBox="1"/>
            <p:nvPr/>
          </p:nvSpPr>
          <p:spPr>
            <a:xfrm>
              <a:off x="4463134" y="2601124"/>
              <a:ext cx="5902388" cy="715581"/>
            </a:xfrm>
            <a:prstGeom prst="rect">
              <a:avLst/>
            </a:prstGeom>
            <a:solidFill>
              <a:schemeClr val="bg1">
                <a:lumMod val="85000"/>
              </a:schemeClr>
            </a:solidFill>
            <a:ln>
              <a:solidFill>
                <a:schemeClr val="accent1">
                  <a:lumMod val="75000"/>
                </a:schemeClr>
              </a:solidFill>
            </a:ln>
          </p:spPr>
          <p:txBody>
            <a:bodyPr wrap="square" rtlCol="0" anchor="t">
              <a:spAutoFit/>
            </a:bodyPr>
            <a:lstStyle/>
            <a:p>
              <a:r>
                <a:rPr lang="ru-RU" altLang="ru-RU" sz="1350" b="1" dirty="0">
                  <a:solidFill>
                    <a:srgbClr val="00B0F0"/>
                  </a:solidFill>
                </a:rPr>
                <a:t>Индексы состояния </a:t>
              </a:r>
              <a:r>
                <a:rPr lang="ru-RU" altLang="ru-RU" sz="1350" b="1" dirty="0" err="1">
                  <a:solidFill>
                    <a:srgbClr val="00B0F0"/>
                  </a:solidFill>
                </a:rPr>
                <a:t>биоразнобразия</a:t>
              </a:r>
              <a:endParaRPr lang="ru-RU" altLang="en-US" sz="1350" b="1" dirty="0">
                <a:solidFill>
                  <a:srgbClr val="00B0F0"/>
                </a:solidFill>
              </a:endParaRPr>
            </a:p>
            <a:p>
              <a:r>
                <a:rPr lang="ru-RU" altLang="ru-RU" sz="1350" dirty="0"/>
                <a:t>Оценка состояния биоразнообразия по результатам обработки данных наблюдений за биотой</a:t>
              </a:r>
              <a:endParaRPr lang="en-US" altLang="ru-RU" sz="1350" dirty="0"/>
            </a:p>
          </p:txBody>
        </p:sp>
        <p:sp>
          <p:nvSpPr>
            <p:cNvPr id="9" name="Текстовое поле 16">
              <a:extLst>
                <a:ext uri="{FF2B5EF4-FFF2-40B4-BE49-F238E27FC236}">
                  <a16:creationId xmlns:a16="http://schemas.microsoft.com/office/drawing/2014/main" id="{B13505B6-B783-B09C-2E44-45E90BE6B523}"/>
                </a:ext>
              </a:extLst>
            </p:cNvPr>
            <p:cNvSpPr txBox="1"/>
            <p:nvPr/>
          </p:nvSpPr>
          <p:spPr>
            <a:xfrm>
              <a:off x="1721201" y="2402308"/>
              <a:ext cx="2356485" cy="715581"/>
            </a:xfrm>
            <a:prstGeom prst="rect">
              <a:avLst/>
            </a:prstGeom>
            <a:solidFill>
              <a:schemeClr val="bg1">
                <a:lumMod val="85000"/>
              </a:schemeClr>
            </a:solidFill>
            <a:ln>
              <a:solidFill>
                <a:schemeClr val="accent1">
                  <a:lumMod val="75000"/>
                </a:schemeClr>
              </a:solidFill>
            </a:ln>
          </p:spPr>
          <p:txBody>
            <a:bodyPr wrap="square" rtlCol="0" anchor="t">
              <a:spAutoFit/>
            </a:bodyPr>
            <a:lstStyle/>
            <a:p>
              <a:r>
                <a:rPr lang="ru-RU" altLang="ru-RU" sz="1350" b="1" dirty="0">
                  <a:solidFill>
                    <a:srgbClr val="00B0F0"/>
                  </a:solidFill>
                </a:rPr>
                <a:t>Факторы</a:t>
              </a:r>
              <a:endParaRPr lang="en-US" altLang="ru-RU" sz="1350" b="1" dirty="0">
                <a:solidFill>
                  <a:srgbClr val="00B0F0"/>
                </a:solidFill>
              </a:endParaRPr>
            </a:p>
            <a:p>
              <a:r>
                <a:rPr lang="ru-RU" altLang="ru-RU" sz="1350" b="1" dirty="0"/>
                <a:t>Антропогенной нагрузки</a:t>
              </a:r>
            </a:p>
            <a:p>
              <a:r>
                <a:rPr lang="ru-RU" altLang="ru-RU" sz="1350" b="1" dirty="0"/>
                <a:t>Абиотических условий</a:t>
              </a:r>
              <a:endParaRPr lang="en-US" altLang="ru-RU" sz="1350" b="1" dirty="0"/>
            </a:p>
          </p:txBody>
        </p:sp>
        <p:sp>
          <p:nvSpPr>
            <p:cNvPr id="10" name="Текстовое поле 17">
              <a:extLst>
                <a:ext uri="{FF2B5EF4-FFF2-40B4-BE49-F238E27FC236}">
                  <a16:creationId xmlns:a16="http://schemas.microsoft.com/office/drawing/2014/main" id="{10CE31F2-8EB4-93A7-5CAD-BE26057F5CB6}"/>
                </a:ext>
              </a:extLst>
            </p:cNvPr>
            <p:cNvSpPr txBox="1"/>
            <p:nvPr/>
          </p:nvSpPr>
          <p:spPr>
            <a:xfrm>
              <a:off x="1719295" y="1282561"/>
              <a:ext cx="2358390" cy="92333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ru-RU" altLang="ru-RU" sz="1350" b="1" dirty="0">
                  <a:solidFill>
                    <a:srgbClr val="00B0F0"/>
                  </a:solidFill>
                </a:rPr>
                <a:t>Параметры качества</a:t>
              </a:r>
            </a:p>
            <a:p>
              <a:r>
                <a:rPr lang="ru-RU" altLang="ru-RU" sz="1350" b="1" dirty="0">
                  <a:solidFill>
                    <a:schemeClr val="tx1"/>
                  </a:solidFill>
                  <a:sym typeface="+mn-ea"/>
                </a:rPr>
                <a:t>Требования к качеству исходных данных и их обработке</a:t>
              </a:r>
              <a:endParaRPr lang="en-US" altLang="ru-RU" sz="1350" b="1" dirty="0">
                <a:solidFill>
                  <a:schemeClr val="tx1"/>
                </a:solidFill>
                <a:sym typeface="+mn-ea"/>
              </a:endParaRPr>
            </a:p>
          </p:txBody>
        </p:sp>
        <p:sp>
          <p:nvSpPr>
            <p:cNvPr id="11" name="Стрелка вниз 22">
              <a:extLst>
                <a:ext uri="{FF2B5EF4-FFF2-40B4-BE49-F238E27FC236}">
                  <a16:creationId xmlns:a16="http://schemas.microsoft.com/office/drawing/2014/main" id="{890EAF70-4F50-D379-D53F-747569181F45}"/>
                </a:ext>
              </a:extLst>
            </p:cNvPr>
            <p:cNvSpPr/>
            <p:nvPr/>
          </p:nvSpPr>
          <p:spPr>
            <a:xfrm>
              <a:off x="5832907" y="2373007"/>
              <a:ext cx="265748" cy="22002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12" name="Стрелка вниз 25">
              <a:extLst>
                <a:ext uri="{FF2B5EF4-FFF2-40B4-BE49-F238E27FC236}">
                  <a16:creationId xmlns:a16="http://schemas.microsoft.com/office/drawing/2014/main" id="{795181E1-4550-4709-4081-07B0C51824CF}"/>
                </a:ext>
              </a:extLst>
            </p:cNvPr>
            <p:cNvSpPr/>
            <p:nvPr/>
          </p:nvSpPr>
          <p:spPr>
            <a:xfrm rot="16200000">
              <a:off x="4126817" y="1811141"/>
              <a:ext cx="265748" cy="22002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13" name="Стрелка вниз 25">
              <a:extLst>
                <a:ext uri="{FF2B5EF4-FFF2-40B4-BE49-F238E27FC236}">
                  <a16:creationId xmlns:a16="http://schemas.microsoft.com/office/drawing/2014/main" id="{2CE3CE8A-88C4-27BB-F8EA-597B23FEB40D}"/>
                </a:ext>
              </a:extLst>
            </p:cNvPr>
            <p:cNvSpPr/>
            <p:nvPr/>
          </p:nvSpPr>
          <p:spPr>
            <a:xfrm rot="16200000">
              <a:off x="4126817" y="2748097"/>
              <a:ext cx="265748" cy="22002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14" name="Текстовое поле 5">
              <a:extLst>
                <a:ext uri="{FF2B5EF4-FFF2-40B4-BE49-F238E27FC236}">
                  <a16:creationId xmlns:a16="http://schemas.microsoft.com/office/drawing/2014/main" id="{F9F7BB0F-222F-F4E0-74F2-481BE563EADC}"/>
                </a:ext>
              </a:extLst>
            </p:cNvPr>
            <p:cNvSpPr txBox="1"/>
            <p:nvPr/>
          </p:nvSpPr>
          <p:spPr>
            <a:xfrm>
              <a:off x="4519716" y="1797887"/>
              <a:ext cx="5671504" cy="507831"/>
            </a:xfrm>
            <a:prstGeom prst="rect">
              <a:avLst/>
            </a:prstGeom>
            <a:noFill/>
          </p:spPr>
          <p:txBody>
            <a:bodyPr wrap="square" rtlCol="0" anchor="t">
              <a:spAutoFit/>
            </a:bodyPr>
            <a:lstStyle/>
            <a:p>
              <a:r>
                <a:rPr lang="ru-RU" altLang="en-US" sz="1350" b="1" dirty="0"/>
                <a:t>Параметры </a:t>
              </a:r>
              <a:r>
                <a:rPr lang="ru-RU" altLang="en-US" sz="1350" dirty="0"/>
                <a:t>                             </a:t>
              </a:r>
              <a:r>
                <a:rPr lang="ru-RU" altLang="en-US" sz="1350" b="1" dirty="0"/>
                <a:t>Переменные</a:t>
              </a:r>
            </a:p>
            <a:p>
              <a:r>
                <a:rPr lang="ru-RU" altLang="en-US" sz="1350" dirty="0"/>
                <a:t>Свойства индикаторов          Измерения параметров индикаторов</a:t>
              </a:r>
            </a:p>
          </p:txBody>
        </p:sp>
        <p:sp>
          <p:nvSpPr>
            <p:cNvPr id="15" name="Полилиния: фигура 14">
              <a:extLst>
                <a:ext uri="{FF2B5EF4-FFF2-40B4-BE49-F238E27FC236}">
                  <a16:creationId xmlns:a16="http://schemas.microsoft.com/office/drawing/2014/main" id="{564B3696-8865-BB27-E0D9-C2A954D92316}"/>
                </a:ext>
              </a:extLst>
            </p:cNvPr>
            <p:cNvSpPr/>
            <p:nvPr/>
          </p:nvSpPr>
          <p:spPr>
            <a:xfrm flipH="1">
              <a:off x="3378057" y="3565374"/>
              <a:ext cx="2289723" cy="2073555"/>
            </a:xfrm>
            <a:custGeom>
              <a:avLst/>
              <a:gdLst>
                <a:gd name="connsiteX0" fmla="*/ 0 w 4197096"/>
                <a:gd name="connsiteY0" fmla="*/ 0 h 3145536"/>
                <a:gd name="connsiteX1" fmla="*/ 2103120 w 4197096"/>
                <a:gd name="connsiteY1" fmla="*/ 3127248 h 3145536"/>
                <a:gd name="connsiteX2" fmla="*/ 4197096 w 4197096"/>
                <a:gd name="connsiteY2" fmla="*/ 3145536 h 3145536"/>
                <a:gd name="connsiteX3" fmla="*/ 4197096 w 4197096"/>
                <a:gd name="connsiteY3" fmla="*/ 27432 h 3145536"/>
                <a:gd name="connsiteX4" fmla="*/ 0 w 4197096"/>
                <a:gd name="connsiteY4" fmla="*/ 0 h 3145536"/>
                <a:gd name="connsiteX0" fmla="*/ 0 w 4197096"/>
                <a:gd name="connsiteY0" fmla="*/ 9144 h 3154680"/>
                <a:gd name="connsiteX1" fmla="*/ 2103120 w 4197096"/>
                <a:gd name="connsiteY1" fmla="*/ 3136392 h 3154680"/>
                <a:gd name="connsiteX2" fmla="*/ 4197096 w 4197096"/>
                <a:gd name="connsiteY2" fmla="*/ 3154680 h 3154680"/>
                <a:gd name="connsiteX3" fmla="*/ 4197096 w 4197096"/>
                <a:gd name="connsiteY3" fmla="*/ 0 h 3154680"/>
                <a:gd name="connsiteX4" fmla="*/ 0 w 4197096"/>
                <a:gd name="connsiteY4" fmla="*/ 9144 h 3154680"/>
                <a:gd name="connsiteX0" fmla="*/ 0 w 4197096"/>
                <a:gd name="connsiteY0" fmla="*/ 9144 h 3166872"/>
                <a:gd name="connsiteX1" fmla="*/ 2090928 w 4197096"/>
                <a:gd name="connsiteY1" fmla="*/ 3166872 h 3166872"/>
                <a:gd name="connsiteX2" fmla="*/ 4197096 w 4197096"/>
                <a:gd name="connsiteY2" fmla="*/ 3154680 h 3166872"/>
                <a:gd name="connsiteX3" fmla="*/ 4197096 w 4197096"/>
                <a:gd name="connsiteY3" fmla="*/ 0 h 3166872"/>
                <a:gd name="connsiteX4" fmla="*/ 0 w 4197096"/>
                <a:gd name="connsiteY4" fmla="*/ 9144 h 3166872"/>
                <a:gd name="connsiteX0" fmla="*/ 0 w 4197096"/>
                <a:gd name="connsiteY0" fmla="*/ 0 h 3157728"/>
                <a:gd name="connsiteX1" fmla="*/ 2090928 w 4197096"/>
                <a:gd name="connsiteY1" fmla="*/ 3157728 h 3157728"/>
                <a:gd name="connsiteX2" fmla="*/ 4197096 w 4197096"/>
                <a:gd name="connsiteY2" fmla="*/ 3145536 h 3157728"/>
                <a:gd name="connsiteX3" fmla="*/ 3486921 w 4197096"/>
                <a:gd name="connsiteY3" fmla="*/ 1300 h 3157728"/>
                <a:gd name="connsiteX4" fmla="*/ 0 w 4197096"/>
                <a:gd name="connsiteY4" fmla="*/ 0 h 3157728"/>
                <a:gd name="connsiteX0" fmla="*/ 0 w 3486921"/>
                <a:gd name="connsiteY0" fmla="*/ 0 h 3157728"/>
                <a:gd name="connsiteX1" fmla="*/ 2090928 w 3486921"/>
                <a:gd name="connsiteY1" fmla="*/ 3157728 h 3157728"/>
                <a:gd name="connsiteX2" fmla="*/ 3486921 w 3486921"/>
                <a:gd name="connsiteY2" fmla="*/ 3155979 h 3157728"/>
                <a:gd name="connsiteX3" fmla="*/ 3486921 w 3486921"/>
                <a:gd name="connsiteY3" fmla="*/ 1300 h 3157728"/>
                <a:gd name="connsiteX4" fmla="*/ 0 w 3486921"/>
                <a:gd name="connsiteY4" fmla="*/ 0 h 315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921" h="3157728">
                  <a:moveTo>
                    <a:pt x="0" y="0"/>
                  </a:moveTo>
                  <a:lnTo>
                    <a:pt x="2090928" y="3157728"/>
                  </a:lnTo>
                  <a:lnTo>
                    <a:pt x="3486921" y="3155979"/>
                  </a:lnTo>
                  <a:lnTo>
                    <a:pt x="3486921" y="1300"/>
                  </a:lnTo>
                  <a:lnTo>
                    <a:pt x="0" y="0"/>
                  </a:lnTo>
                  <a:close/>
                </a:path>
              </a:pathLst>
            </a:cu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6" name="Полилиния: фигура 15">
              <a:extLst>
                <a:ext uri="{FF2B5EF4-FFF2-40B4-BE49-F238E27FC236}">
                  <a16:creationId xmlns:a16="http://schemas.microsoft.com/office/drawing/2014/main" id="{D793D5F5-34AC-73FC-5F6D-A902F29AC730}"/>
                </a:ext>
              </a:extLst>
            </p:cNvPr>
            <p:cNvSpPr/>
            <p:nvPr/>
          </p:nvSpPr>
          <p:spPr>
            <a:xfrm>
              <a:off x="4278266" y="5172991"/>
              <a:ext cx="3393701" cy="791999"/>
            </a:xfrm>
            <a:custGeom>
              <a:avLst/>
              <a:gdLst>
                <a:gd name="connsiteX0" fmla="*/ 448056 w 4041648"/>
                <a:gd name="connsiteY0" fmla="*/ 0 h 694944"/>
                <a:gd name="connsiteX1" fmla="*/ 3593592 w 4041648"/>
                <a:gd name="connsiteY1" fmla="*/ 27432 h 694944"/>
                <a:gd name="connsiteX2" fmla="*/ 4041648 w 4041648"/>
                <a:gd name="connsiteY2" fmla="*/ 676656 h 694944"/>
                <a:gd name="connsiteX3" fmla="*/ 3931920 w 4041648"/>
                <a:gd name="connsiteY3" fmla="*/ 676656 h 694944"/>
                <a:gd name="connsiteX4" fmla="*/ 0 w 4041648"/>
                <a:gd name="connsiteY4" fmla="*/ 694944 h 694944"/>
                <a:gd name="connsiteX5" fmla="*/ 448056 w 4041648"/>
                <a:gd name="connsiteY5" fmla="*/ 0 h 694944"/>
                <a:gd name="connsiteX0" fmla="*/ 448056 w 4041648"/>
                <a:gd name="connsiteY0" fmla="*/ 0 h 694944"/>
                <a:gd name="connsiteX1" fmla="*/ 3599688 w 4041648"/>
                <a:gd name="connsiteY1" fmla="*/ 9144 h 694944"/>
                <a:gd name="connsiteX2" fmla="*/ 4041648 w 4041648"/>
                <a:gd name="connsiteY2" fmla="*/ 676656 h 694944"/>
                <a:gd name="connsiteX3" fmla="*/ 3931920 w 4041648"/>
                <a:gd name="connsiteY3" fmla="*/ 676656 h 694944"/>
                <a:gd name="connsiteX4" fmla="*/ 0 w 4041648"/>
                <a:gd name="connsiteY4" fmla="*/ 694944 h 694944"/>
                <a:gd name="connsiteX5" fmla="*/ 448056 w 4041648"/>
                <a:gd name="connsiteY5" fmla="*/ 0 h 694944"/>
                <a:gd name="connsiteX0" fmla="*/ 448056 w 4041648"/>
                <a:gd name="connsiteY0" fmla="*/ 0 h 694944"/>
                <a:gd name="connsiteX1" fmla="*/ 3624072 w 4041648"/>
                <a:gd name="connsiteY1" fmla="*/ 9144 h 694944"/>
                <a:gd name="connsiteX2" fmla="*/ 4041648 w 4041648"/>
                <a:gd name="connsiteY2" fmla="*/ 676656 h 694944"/>
                <a:gd name="connsiteX3" fmla="*/ 3931920 w 4041648"/>
                <a:gd name="connsiteY3" fmla="*/ 676656 h 694944"/>
                <a:gd name="connsiteX4" fmla="*/ 0 w 4041648"/>
                <a:gd name="connsiteY4" fmla="*/ 694944 h 694944"/>
                <a:gd name="connsiteX5" fmla="*/ 448056 w 4041648"/>
                <a:gd name="connsiteY5" fmla="*/ 0 h 694944"/>
                <a:gd name="connsiteX0" fmla="*/ 448056 w 4059936"/>
                <a:gd name="connsiteY0" fmla="*/ 0 h 694944"/>
                <a:gd name="connsiteX1" fmla="*/ 3624072 w 4059936"/>
                <a:gd name="connsiteY1" fmla="*/ 9144 h 694944"/>
                <a:gd name="connsiteX2" fmla="*/ 4059936 w 4059936"/>
                <a:gd name="connsiteY2" fmla="*/ 676656 h 694944"/>
                <a:gd name="connsiteX3" fmla="*/ 3931920 w 4059936"/>
                <a:gd name="connsiteY3" fmla="*/ 676656 h 694944"/>
                <a:gd name="connsiteX4" fmla="*/ 0 w 4059936"/>
                <a:gd name="connsiteY4" fmla="*/ 694944 h 694944"/>
                <a:gd name="connsiteX5" fmla="*/ 448056 w 4059936"/>
                <a:gd name="connsiteY5" fmla="*/ 0 h 694944"/>
                <a:gd name="connsiteX0" fmla="*/ 563781 w 4175661"/>
                <a:gd name="connsiteY0" fmla="*/ 0 h 698560"/>
                <a:gd name="connsiteX1" fmla="*/ 3739797 w 4175661"/>
                <a:gd name="connsiteY1" fmla="*/ 9144 h 698560"/>
                <a:gd name="connsiteX2" fmla="*/ 4175661 w 4175661"/>
                <a:gd name="connsiteY2" fmla="*/ 676656 h 698560"/>
                <a:gd name="connsiteX3" fmla="*/ 4047645 w 4175661"/>
                <a:gd name="connsiteY3" fmla="*/ 676656 h 698560"/>
                <a:gd name="connsiteX4" fmla="*/ 0 w 4175661"/>
                <a:gd name="connsiteY4" fmla="*/ 698560 h 698560"/>
                <a:gd name="connsiteX5" fmla="*/ 563781 w 4175661"/>
                <a:gd name="connsiteY5" fmla="*/ 0 h 698560"/>
                <a:gd name="connsiteX0" fmla="*/ 650574 w 4175661"/>
                <a:gd name="connsiteY0" fmla="*/ 0 h 1002337"/>
                <a:gd name="connsiteX1" fmla="*/ 3739797 w 4175661"/>
                <a:gd name="connsiteY1" fmla="*/ 312921 h 1002337"/>
                <a:gd name="connsiteX2" fmla="*/ 4175661 w 4175661"/>
                <a:gd name="connsiteY2" fmla="*/ 980433 h 1002337"/>
                <a:gd name="connsiteX3" fmla="*/ 4047645 w 4175661"/>
                <a:gd name="connsiteY3" fmla="*/ 980433 h 1002337"/>
                <a:gd name="connsiteX4" fmla="*/ 0 w 4175661"/>
                <a:gd name="connsiteY4" fmla="*/ 1002337 h 1002337"/>
                <a:gd name="connsiteX5" fmla="*/ 650574 w 4175661"/>
                <a:gd name="connsiteY5" fmla="*/ 0 h 1002337"/>
                <a:gd name="connsiteX0" fmla="*/ 650574 w 4175661"/>
                <a:gd name="connsiteY0" fmla="*/ 0 h 1002337"/>
                <a:gd name="connsiteX1" fmla="*/ 3663853 w 4175661"/>
                <a:gd name="connsiteY1" fmla="*/ 5528 h 1002337"/>
                <a:gd name="connsiteX2" fmla="*/ 4175661 w 4175661"/>
                <a:gd name="connsiteY2" fmla="*/ 980433 h 1002337"/>
                <a:gd name="connsiteX3" fmla="*/ 4047645 w 4175661"/>
                <a:gd name="connsiteY3" fmla="*/ 980433 h 1002337"/>
                <a:gd name="connsiteX4" fmla="*/ 0 w 4175661"/>
                <a:gd name="connsiteY4" fmla="*/ 1002337 h 1002337"/>
                <a:gd name="connsiteX5" fmla="*/ 650574 w 4175661"/>
                <a:gd name="connsiteY5" fmla="*/ 0 h 1002337"/>
                <a:gd name="connsiteX0" fmla="*/ 650574 w 4291386"/>
                <a:gd name="connsiteY0" fmla="*/ 0 h 1002337"/>
                <a:gd name="connsiteX1" fmla="*/ 3663853 w 4291386"/>
                <a:gd name="connsiteY1" fmla="*/ 5528 h 1002337"/>
                <a:gd name="connsiteX2" fmla="*/ 4291386 w 4291386"/>
                <a:gd name="connsiteY2" fmla="*/ 969583 h 1002337"/>
                <a:gd name="connsiteX3" fmla="*/ 4047645 w 4291386"/>
                <a:gd name="connsiteY3" fmla="*/ 980433 h 1002337"/>
                <a:gd name="connsiteX4" fmla="*/ 0 w 4291386"/>
                <a:gd name="connsiteY4" fmla="*/ 1002337 h 1002337"/>
                <a:gd name="connsiteX5" fmla="*/ 650574 w 4291386"/>
                <a:gd name="connsiteY5" fmla="*/ 0 h 1002337"/>
                <a:gd name="connsiteX0" fmla="*/ 650574 w 4302235"/>
                <a:gd name="connsiteY0" fmla="*/ 0 h 1002337"/>
                <a:gd name="connsiteX1" fmla="*/ 3663853 w 4302235"/>
                <a:gd name="connsiteY1" fmla="*/ 5528 h 1002337"/>
                <a:gd name="connsiteX2" fmla="*/ 4302235 w 4302235"/>
                <a:gd name="connsiteY2" fmla="*/ 987665 h 1002337"/>
                <a:gd name="connsiteX3" fmla="*/ 4047645 w 4302235"/>
                <a:gd name="connsiteY3" fmla="*/ 980433 h 1002337"/>
                <a:gd name="connsiteX4" fmla="*/ 0 w 4302235"/>
                <a:gd name="connsiteY4" fmla="*/ 1002337 h 1002337"/>
                <a:gd name="connsiteX5" fmla="*/ 650574 w 4302235"/>
                <a:gd name="connsiteY5" fmla="*/ 0 h 1002337"/>
                <a:gd name="connsiteX0" fmla="*/ 650574 w 4295002"/>
                <a:gd name="connsiteY0" fmla="*/ 0 h 1002337"/>
                <a:gd name="connsiteX1" fmla="*/ 3663853 w 4295002"/>
                <a:gd name="connsiteY1" fmla="*/ 5528 h 1002337"/>
                <a:gd name="connsiteX2" fmla="*/ 4295002 w 4295002"/>
                <a:gd name="connsiteY2" fmla="*/ 976816 h 1002337"/>
                <a:gd name="connsiteX3" fmla="*/ 4047645 w 4295002"/>
                <a:gd name="connsiteY3" fmla="*/ 980433 h 1002337"/>
                <a:gd name="connsiteX4" fmla="*/ 0 w 4295002"/>
                <a:gd name="connsiteY4" fmla="*/ 1002337 h 1002337"/>
                <a:gd name="connsiteX5" fmla="*/ 650574 w 4295002"/>
                <a:gd name="connsiteY5" fmla="*/ 0 h 100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5002" h="1002337">
                  <a:moveTo>
                    <a:pt x="650574" y="0"/>
                  </a:moveTo>
                  <a:lnTo>
                    <a:pt x="3663853" y="5528"/>
                  </a:lnTo>
                  <a:lnTo>
                    <a:pt x="4295002" y="976816"/>
                  </a:lnTo>
                  <a:lnTo>
                    <a:pt x="4047645" y="980433"/>
                  </a:lnTo>
                  <a:lnTo>
                    <a:pt x="0" y="1002337"/>
                  </a:lnTo>
                  <a:lnTo>
                    <a:pt x="650574" y="0"/>
                  </a:ln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7" name="Стрелка вниз 22">
              <a:extLst>
                <a:ext uri="{FF2B5EF4-FFF2-40B4-BE49-F238E27FC236}">
                  <a16:creationId xmlns:a16="http://schemas.microsoft.com/office/drawing/2014/main" id="{342A0789-B1F1-2DB5-D232-FD25A031D383}"/>
                </a:ext>
              </a:extLst>
            </p:cNvPr>
            <p:cNvSpPr/>
            <p:nvPr/>
          </p:nvSpPr>
          <p:spPr>
            <a:xfrm>
              <a:off x="4884568" y="3327654"/>
              <a:ext cx="265748" cy="22002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18" name="Стрелка вниз 22">
              <a:extLst>
                <a:ext uri="{FF2B5EF4-FFF2-40B4-BE49-F238E27FC236}">
                  <a16:creationId xmlns:a16="http://schemas.microsoft.com/office/drawing/2014/main" id="{A41F1D1F-34F4-14AE-6D25-4BDE25508F85}"/>
                </a:ext>
              </a:extLst>
            </p:cNvPr>
            <p:cNvSpPr/>
            <p:nvPr/>
          </p:nvSpPr>
          <p:spPr>
            <a:xfrm>
              <a:off x="6808882" y="3318986"/>
              <a:ext cx="265748" cy="22002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dirty="0"/>
            </a:p>
          </p:txBody>
        </p:sp>
        <p:sp>
          <p:nvSpPr>
            <p:cNvPr id="19" name="Прямоугольник 18">
              <a:extLst>
                <a:ext uri="{FF2B5EF4-FFF2-40B4-BE49-F238E27FC236}">
                  <a16:creationId xmlns:a16="http://schemas.microsoft.com/office/drawing/2014/main" id="{41823373-44F6-B6E8-EB10-517F48F97149}"/>
                </a:ext>
              </a:extLst>
            </p:cNvPr>
            <p:cNvSpPr/>
            <p:nvPr/>
          </p:nvSpPr>
          <p:spPr>
            <a:xfrm>
              <a:off x="1789995" y="3568050"/>
              <a:ext cx="1486012" cy="23967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20" name="Прямоугольник 19">
              <a:extLst>
                <a:ext uri="{FF2B5EF4-FFF2-40B4-BE49-F238E27FC236}">
                  <a16:creationId xmlns:a16="http://schemas.microsoft.com/office/drawing/2014/main" id="{E075B295-19AE-8916-71D3-683FDBE45B3A}"/>
                </a:ext>
              </a:extLst>
            </p:cNvPr>
            <p:cNvSpPr/>
            <p:nvPr/>
          </p:nvSpPr>
          <p:spPr>
            <a:xfrm>
              <a:off x="8646246" y="3553662"/>
              <a:ext cx="1755760" cy="241118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21" name="Полилиния: фигура 20">
              <a:extLst>
                <a:ext uri="{FF2B5EF4-FFF2-40B4-BE49-F238E27FC236}">
                  <a16:creationId xmlns:a16="http://schemas.microsoft.com/office/drawing/2014/main" id="{023F6933-A8C5-3435-4A87-6B6B1841E878}"/>
                </a:ext>
              </a:extLst>
            </p:cNvPr>
            <p:cNvSpPr/>
            <p:nvPr/>
          </p:nvSpPr>
          <p:spPr>
            <a:xfrm>
              <a:off x="6248128" y="3541476"/>
              <a:ext cx="2289723" cy="2073555"/>
            </a:xfrm>
            <a:custGeom>
              <a:avLst/>
              <a:gdLst>
                <a:gd name="connsiteX0" fmla="*/ 0 w 4197096"/>
                <a:gd name="connsiteY0" fmla="*/ 0 h 3145536"/>
                <a:gd name="connsiteX1" fmla="*/ 2103120 w 4197096"/>
                <a:gd name="connsiteY1" fmla="*/ 3127248 h 3145536"/>
                <a:gd name="connsiteX2" fmla="*/ 4197096 w 4197096"/>
                <a:gd name="connsiteY2" fmla="*/ 3145536 h 3145536"/>
                <a:gd name="connsiteX3" fmla="*/ 4197096 w 4197096"/>
                <a:gd name="connsiteY3" fmla="*/ 27432 h 3145536"/>
                <a:gd name="connsiteX4" fmla="*/ 0 w 4197096"/>
                <a:gd name="connsiteY4" fmla="*/ 0 h 3145536"/>
                <a:gd name="connsiteX0" fmla="*/ 0 w 4197096"/>
                <a:gd name="connsiteY0" fmla="*/ 9144 h 3154680"/>
                <a:gd name="connsiteX1" fmla="*/ 2103120 w 4197096"/>
                <a:gd name="connsiteY1" fmla="*/ 3136392 h 3154680"/>
                <a:gd name="connsiteX2" fmla="*/ 4197096 w 4197096"/>
                <a:gd name="connsiteY2" fmla="*/ 3154680 h 3154680"/>
                <a:gd name="connsiteX3" fmla="*/ 4197096 w 4197096"/>
                <a:gd name="connsiteY3" fmla="*/ 0 h 3154680"/>
                <a:gd name="connsiteX4" fmla="*/ 0 w 4197096"/>
                <a:gd name="connsiteY4" fmla="*/ 9144 h 3154680"/>
                <a:gd name="connsiteX0" fmla="*/ 0 w 4197096"/>
                <a:gd name="connsiteY0" fmla="*/ 9144 h 3166872"/>
                <a:gd name="connsiteX1" fmla="*/ 2090928 w 4197096"/>
                <a:gd name="connsiteY1" fmla="*/ 3166872 h 3166872"/>
                <a:gd name="connsiteX2" fmla="*/ 4197096 w 4197096"/>
                <a:gd name="connsiteY2" fmla="*/ 3154680 h 3166872"/>
                <a:gd name="connsiteX3" fmla="*/ 4197096 w 4197096"/>
                <a:gd name="connsiteY3" fmla="*/ 0 h 3166872"/>
                <a:gd name="connsiteX4" fmla="*/ 0 w 4197096"/>
                <a:gd name="connsiteY4" fmla="*/ 9144 h 3166872"/>
                <a:gd name="connsiteX0" fmla="*/ 0 w 4197096"/>
                <a:gd name="connsiteY0" fmla="*/ 0 h 3157728"/>
                <a:gd name="connsiteX1" fmla="*/ 2090928 w 4197096"/>
                <a:gd name="connsiteY1" fmla="*/ 3157728 h 3157728"/>
                <a:gd name="connsiteX2" fmla="*/ 4197096 w 4197096"/>
                <a:gd name="connsiteY2" fmla="*/ 3145536 h 3157728"/>
                <a:gd name="connsiteX3" fmla="*/ 3486921 w 4197096"/>
                <a:gd name="connsiteY3" fmla="*/ 1300 h 3157728"/>
                <a:gd name="connsiteX4" fmla="*/ 0 w 4197096"/>
                <a:gd name="connsiteY4" fmla="*/ 0 h 3157728"/>
                <a:gd name="connsiteX0" fmla="*/ 0 w 3486921"/>
                <a:gd name="connsiteY0" fmla="*/ 0 h 3157728"/>
                <a:gd name="connsiteX1" fmla="*/ 2090928 w 3486921"/>
                <a:gd name="connsiteY1" fmla="*/ 3157728 h 3157728"/>
                <a:gd name="connsiteX2" fmla="*/ 3486921 w 3486921"/>
                <a:gd name="connsiteY2" fmla="*/ 3155979 h 3157728"/>
                <a:gd name="connsiteX3" fmla="*/ 3486921 w 3486921"/>
                <a:gd name="connsiteY3" fmla="*/ 1300 h 3157728"/>
                <a:gd name="connsiteX4" fmla="*/ 0 w 3486921"/>
                <a:gd name="connsiteY4" fmla="*/ 0 h 315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921" h="3157728">
                  <a:moveTo>
                    <a:pt x="0" y="0"/>
                  </a:moveTo>
                  <a:lnTo>
                    <a:pt x="2090928" y="3157728"/>
                  </a:lnTo>
                  <a:lnTo>
                    <a:pt x="3486921" y="3155979"/>
                  </a:lnTo>
                  <a:lnTo>
                    <a:pt x="3486921" y="1300"/>
                  </a:lnTo>
                  <a:lnTo>
                    <a:pt x="0" y="0"/>
                  </a:lnTo>
                  <a:close/>
                </a:path>
              </a:pathLst>
            </a:cu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2" name="TextBox 21">
              <a:extLst>
                <a:ext uri="{FF2B5EF4-FFF2-40B4-BE49-F238E27FC236}">
                  <a16:creationId xmlns:a16="http://schemas.microsoft.com/office/drawing/2014/main" id="{3BBBC19A-ECF5-6B28-CC3C-DFDC9B2BD57E}"/>
                </a:ext>
              </a:extLst>
            </p:cNvPr>
            <p:cNvSpPr txBox="1"/>
            <p:nvPr/>
          </p:nvSpPr>
          <p:spPr>
            <a:xfrm>
              <a:off x="3533223" y="3680376"/>
              <a:ext cx="1484221" cy="1131079"/>
            </a:xfrm>
            <a:prstGeom prst="rect">
              <a:avLst/>
            </a:prstGeom>
            <a:noFill/>
          </p:spPr>
          <p:txBody>
            <a:bodyPr wrap="square">
              <a:spAutoFit/>
            </a:bodyPr>
            <a:lstStyle/>
            <a:p>
              <a:r>
                <a:rPr lang="ru-RU" altLang="en-US" sz="1350" b="1" dirty="0"/>
                <a:t>Рассчитанные потери на основе экосистемного подхода</a:t>
              </a:r>
            </a:p>
          </p:txBody>
        </p:sp>
        <p:sp>
          <p:nvSpPr>
            <p:cNvPr id="23" name="TextBox 22">
              <a:extLst>
                <a:ext uri="{FF2B5EF4-FFF2-40B4-BE49-F238E27FC236}">
                  <a16:creationId xmlns:a16="http://schemas.microsoft.com/office/drawing/2014/main" id="{42C838C5-128A-214E-4C6F-08EC9D45D6A4}"/>
                </a:ext>
              </a:extLst>
            </p:cNvPr>
            <p:cNvSpPr txBox="1"/>
            <p:nvPr/>
          </p:nvSpPr>
          <p:spPr>
            <a:xfrm>
              <a:off x="6899951" y="3623411"/>
              <a:ext cx="1484221" cy="1131079"/>
            </a:xfrm>
            <a:prstGeom prst="rect">
              <a:avLst/>
            </a:prstGeom>
            <a:noFill/>
          </p:spPr>
          <p:txBody>
            <a:bodyPr wrap="square">
              <a:spAutoFit/>
            </a:bodyPr>
            <a:lstStyle/>
            <a:p>
              <a:pPr algn="r"/>
              <a:r>
                <a:rPr lang="ru-RU" altLang="en-US" sz="1350" b="1" dirty="0"/>
                <a:t>Наблюдаемое</a:t>
              </a:r>
            </a:p>
            <a:p>
              <a:pPr algn="r"/>
              <a:r>
                <a:rPr lang="ru-RU" altLang="en-US" sz="1350" b="1" dirty="0"/>
                <a:t>состояние экосистем по данным мониторинга</a:t>
              </a:r>
            </a:p>
          </p:txBody>
        </p:sp>
        <p:sp>
          <p:nvSpPr>
            <p:cNvPr id="24" name="TextBox 23">
              <a:extLst>
                <a:ext uri="{FF2B5EF4-FFF2-40B4-BE49-F238E27FC236}">
                  <a16:creationId xmlns:a16="http://schemas.microsoft.com/office/drawing/2014/main" id="{0A7F5C75-96E3-31CB-AB6F-57B792CEF226}"/>
                </a:ext>
              </a:extLst>
            </p:cNvPr>
            <p:cNvSpPr txBox="1"/>
            <p:nvPr/>
          </p:nvSpPr>
          <p:spPr>
            <a:xfrm>
              <a:off x="8663542" y="3547683"/>
              <a:ext cx="1701823" cy="2585323"/>
            </a:xfrm>
            <a:prstGeom prst="rect">
              <a:avLst/>
            </a:prstGeom>
            <a:noFill/>
          </p:spPr>
          <p:txBody>
            <a:bodyPr wrap="square">
              <a:spAutoFit/>
            </a:bodyPr>
            <a:lstStyle/>
            <a:p>
              <a:r>
                <a:rPr lang="ru-RU" altLang="ru-RU" sz="1350" b="1" dirty="0">
                  <a:solidFill>
                    <a:srgbClr val="00B0F0"/>
                  </a:solidFill>
                </a:rPr>
                <a:t>Ключевые индикаторы эффективности (</a:t>
              </a:r>
              <a:r>
                <a:rPr lang="en-US" altLang="ru-RU" sz="1350" b="1" dirty="0">
                  <a:solidFill>
                    <a:srgbClr val="00B0F0"/>
                  </a:solidFill>
                </a:rPr>
                <a:t>KPI</a:t>
              </a:r>
              <a:r>
                <a:rPr lang="ru-RU" altLang="ru-RU" sz="1350" b="1" dirty="0">
                  <a:solidFill>
                    <a:srgbClr val="00B0F0"/>
                  </a:solidFill>
                </a:rPr>
                <a:t>)</a:t>
              </a:r>
              <a:endParaRPr lang="en-US" altLang="ru-RU" sz="1350" b="1" dirty="0">
                <a:solidFill>
                  <a:srgbClr val="00B0F0"/>
                </a:solidFill>
              </a:endParaRPr>
            </a:p>
            <a:p>
              <a:endParaRPr lang="ru-RU" altLang="en-US" sz="1350" b="1" dirty="0">
                <a:solidFill>
                  <a:srgbClr val="00B0F0"/>
                </a:solidFill>
              </a:endParaRPr>
            </a:p>
            <a:p>
              <a:r>
                <a:rPr lang="ru-RU" altLang="ru-RU" sz="1350" b="1" dirty="0"/>
                <a:t>Достижения суммарного исключения потерь </a:t>
              </a:r>
              <a:r>
                <a:rPr lang="ru-RU" altLang="ru-RU" sz="1350" b="1" dirty="0" err="1"/>
                <a:t>биоразноборазия</a:t>
              </a:r>
              <a:r>
                <a:rPr lang="ru-RU" altLang="ru-RU" sz="1350" b="1" dirty="0"/>
                <a:t> и прироста </a:t>
              </a:r>
              <a:r>
                <a:rPr lang="ru-RU" altLang="ru-RU" sz="1350" b="1" dirty="0" err="1"/>
                <a:t>биоразнобразия</a:t>
              </a:r>
              <a:endParaRPr lang="en-US" altLang="ru-RU" sz="1350" b="1" dirty="0"/>
            </a:p>
          </p:txBody>
        </p:sp>
        <p:sp>
          <p:nvSpPr>
            <p:cNvPr id="25" name="TextBox 24">
              <a:extLst>
                <a:ext uri="{FF2B5EF4-FFF2-40B4-BE49-F238E27FC236}">
                  <a16:creationId xmlns:a16="http://schemas.microsoft.com/office/drawing/2014/main" id="{A374C3FD-8DC5-630B-43EB-9E87D2BCE6D3}"/>
                </a:ext>
              </a:extLst>
            </p:cNvPr>
            <p:cNvSpPr txBox="1"/>
            <p:nvPr/>
          </p:nvSpPr>
          <p:spPr>
            <a:xfrm>
              <a:off x="1826636" y="3604790"/>
              <a:ext cx="1468625" cy="2169825"/>
            </a:xfrm>
            <a:prstGeom prst="rect">
              <a:avLst/>
            </a:prstGeom>
            <a:noFill/>
          </p:spPr>
          <p:txBody>
            <a:bodyPr wrap="square">
              <a:spAutoFit/>
            </a:bodyPr>
            <a:lstStyle/>
            <a:p>
              <a:r>
                <a:rPr lang="ru-RU" altLang="ru-RU" sz="1350" b="1" dirty="0">
                  <a:solidFill>
                    <a:srgbClr val="00B0F0"/>
                  </a:solidFill>
                </a:rPr>
                <a:t>Потребности в компенсации воздействия</a:t>
              </a:r>
              <a:endParaRPr lang="en-US" altLang="ru-RU" sz="1350" b="1" dirty="0">
                <a:solidFill>
                  <a:srgbClr val="00B0F0"/>
                </a:solidFill>
              </a:endParaRPr>
            </a:p>
            <a:p>
              <a:r>
                <a:rPr lang="ru-RU" altLang="ru-RU" sz="1350" dirty="0"/>
                <a:t>Региональные потребности в компенсации</a:t>
              </a:r>
            </a:p>
            <a:p>
              <a:r>
                <a:rPr lang="ru-RU" altLang="ru-RU" sz="1350" dirty="0"/>
                <a:t>Региональные / национальные природоохранные цели</a:t>
              </a:r>
            </a:p>
          </p:txBody>
        </p:sp>
        <p:sp>
          <p:nvSpPr>
            <p:cNvPr id="26" name="Стрелка вниз 25">
              <a:extLst>
                <a:ext uri="{FF2B5EF4-FFF2-40B4-BE49-F238E27FC236}">
                  <a16:creationId xmlns:a16="http://schemas.microsoft.com/office/drawing/2014/main" id="{73D177E8-3688-BBD9-B968-866D3E10C755}"/>
                </a:ext>
              </a:extLst>
            </p:cNvPr>
            <p:cNvSpPr/>
            <p:nvPr/>
          </p:nvSpPr>
          <p:spPr>
            <a:xfrm rot="16200000">
              <a:off x="3677639" y="5474806"/>
              <a:ext cx="301044" cy="708821"/>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27" name="Стрелка вниз 25">
              <a:extLst>
                <a:ext uri="{FF2B5EF4-FFF2-40B4-BE49-F238E27FC236}">
                  <a16:creationId xmlns:a16="http://schemas.microsoft.com/office/drawing/2014/main" id="{89A72FA7-2C0A-BA85-DB9C-3346FBB45B1F}"/>
                </a:ext>
              </a:extLst>
            </p:cNvPr>
            <p:cNvSpPr/>
            <p:nvPr/>
          </p:nvSpPr>
          <p:spPr>
            <a:xfrm rot="16200000">
              <a:off x="8001616" y="5449955"/>
              <a:ext cx="301044" cy="708821"/>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28" name="Текстовое поле 5">
              <a:extLst>
                <a:ext uri="{FF2B5EF4-FFF2-40B4-BE49-F238E27FC236}">
                  <a16:creationId xmlns:a16="http://schemas.microsoft.com/office/drawing/2014/main" id="{E22E9C05-4D27-922F-89A1-4104C68714E2}"/>
                </a:ext>
              </a:extLst>
            </p:cNvPr>
            <p:cNvSpPr txBox="1"/>
            <p:nvPr/>
          </p:nvSpPr>
          <p:spPr>
            <a:xfrm>
              <a:off x="4816437" y="5231072"/>
              <a:ext cx="2367585" cy="715581"/>
            </a:xfrm>
            <a:prstGeom prst="rect">
              <a:avLst/>
            </a:prstGeom>
            <a:noFill/>
          </p:spPr>
          <p:txBody>
            <a:bodyPr wrap="square" rtlCol="0" anchor="t">
              <a:spAutoFit/>
            </a:bodyPr>
            <a:lstStyle/>
            <a:p>
              <a:r>
                <a:rPr lang="ru-RU" altLang="en-US" sz="1350" b="1" dirty="0"/>
                <a:t>Эффективность мер по </a:t>
              </a:r>
            </a:p>
            <a:p>
              <a:r>
                <a:rPr lang="ru-RU" altLang="en-US" sz="1350" b="1" dirty="0"/>
                <a:t>сохранению </a:t>
              </a:r>
              <a:r>
                <a:rPr lang="ru-RU" altLang="en-US" sz="1350" b="1" dirty="0" err="1"/>
                <a:t>биоразнобразия</a:t>
              </a:r>
              <a:endParaRPr lang="en-US" altLang="en-US" sz="1350" b="1" dirty="0"/>
            </a:p>
          </p:txBody>
        </p:sp>
      </p:grpSp>
    </p:spTree>
    <p:extLst>
      <p:ext uri="{BB962C8B-B14F-4D97-AF65-F5344CB8AC3E}">
        <p14:creationId xmlns:p14="http://schemas.microsoft.com/office/powerpoint/2010/main" val="1466309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BB7FE9AA-C8FD-A041-07D9-C1AFABB58943}"/>
              </a:ext>
            </a:extLst>
          </p:cNvPr>
          <p:cNvPicPr>
            <a:picLocks noChangeAspect="1"/>
          </p:cNvPicPr>
          <p:nvPr/>
        </p:nvPicPr>
        <p:blipFill rotWithShape="1">
          <a:blip r:embed="rId3"/>
          <a:srcRect l="19620" t="19564" r="21520" b="12025"/>
          <a:stretch/>
        </p:blipFill>
        <p:spPr>
          <a:xfrm>
            <a:off x="4702150" y="325197"/>
            <a:ext cx="7388690" cy="4830456"/>
          </a:xfrm>
          <a:prstGeom prst="rect">
            <a:avLst/>
          </a:prstGeom>
        </p:spPr>
      </p:pic>
      <p:pic>
        <p:nvPicPr>
          <p:cNvPr id="4" name="Рисунок 3">
            <a:extLst>
              <a:ext uri="{FF2B5EF4-FFF2-40B4-BE49-F238E27FC236}">
                <a16:creationId xmlns:a16="http://schemas.microsoft.com/office/drawing/2014/main" id="{CE05E96B-7F4B-2F4E-A45D-BC2653E625CE}"/>
              </a:ext>
            </a:extLst>
          </p:cNvPr>
          <p:cNvPicPr>
            <a:picLocks noChangeAspect="1"/>
          </p:cNvPicPr>
          <p:nvPr/>
        </p:nvPicPr>
        <p:blipFill rotWithShape="1">
          <a:blip r:embed="rId4"/>
          <a:srcRect l="14178" t="22264" r="42486" b="23862"/>
          <a:stretch/>
        </p:blipFill>
        <p:spPr>
          <a:xfrm>
            <a:off x="-17212" y="583322"/>
            <a:ext cx="4725399" cy="3304358"/>
          </a:xfrm>
          <a:prstGeom prst="rect">
            <a:avLst/>
          </a:prstGeom>
        </p:spPr>
      </p:pic>
      <p:sp>
        <p:nvSpPr>
          <p:cNvPr id="6" name="TextBox 5">
            <a:extLst>
              <a:ext uri="{FF2B5EF4-FFF2-40B4-BE49-F238E27FC236}">
                <a16:creationId xmlns:a16="http://schemas.microsoft.com/office/drawing/2014/main" id="{D156838A-FC52-E36A-F574-F03A060FD373}"/>
              </a:ext>
            </a:extLst>
          </p:cNvPr>
          <p:cNvSpPr txBox="1"/>
          <p:nvPr/>
        </p:nvSpPr>
        <p:spPr>
          <a:xfrm>
            <a:off x="2967135" y="20217"/>
            <a:ext cx="6020031" cy="461665"/>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ru-RU" sz="2400" b="1" i="0" strike="noStrike" kern="1200" cap="none" spc="0" normalizeH="0" baseline="0" noProof="0" dirty="0">
                <a:ln>
                  <a:noFill/>
                </a:ln>
                <a:solidFill>
                  <a:prstClr val="black"/>
                </a:solidFill>
                <a:effectLst/>
                <a:uLnTx/>
                <a:uFillTx/>
                <a:latin typeface="Calibri"/>
                <a:ea typeface="+mn-ea"/>
                <a:cs typeface="+mn-cs"/>
              </a:rPr>
              <a:t>Угрозы биоразнообразия Мирового океана</a:t>
            </a:r>
          </a:p>
        </p:txBody>
      </p:sp>
      <p:pic>
        <p:nvPicPr>
          <p:cNvPr id="7" name="Рисунок 6">
            <a:extLst>
              <a:ext uri="{FF2B5EF4-FFF2-40B4-BE49-F238E27FC236}">
                <a16:creationId xmlns:a16="http://schemas.microsoft.com/office/drawing/2014/main" id="{798B8B23-CEE4-8D43-FEB8-D4E53B7B2AE3}"/>
              </a:ext>
            </a:extLst>
          </p:cNvPr>
          <p:cNvPicPr>
            <a:picLocks noChangeAspect="1"/>
          </p:cNvPicPr>
          <p:nvPr/>
        </p:nvPicPr>
        <p:blipFill rotWithShape="1">
          <a:blip r:embed="rId5"/>
          <a:srcRect l="12025" t="16413" r="38228" b="7727"/>
          <a:stretch/>
        </p:blipFill>
        <p:spPr>
          <a:xfrm>
            <a:off x="101160" y="3887679"/>
            <a:ext cx="3509787" cy="3010588"/>
          </a:xfrm>
          <a:prstGeom prst="rect">
            <a:avLst/>
          </a:prstGeom>
        </p:spPr>
      </p:pic>
      <p:sp>
        <p:nvSpPr>
          <p:cNvPr id="8" name="CustomShape 1">
            <a:extLst>
              <a:ext uri="{FF2B5EF4-FFF2-40B4-BE49-F238E27FC236}">
                <a16:creationId xmlns:a16="http://schemas.microsoft.com/office/drawing/2014/main" id="{665B95A7-B0B3-7563-D785-D7A4E5774B48}"/>
              </a:ext>
            </a:extLst>
          </p:cNvPr>
          <p:cNvSpPr/>
          <p:nvPr/>
        </p:nvSpPr>
        <p:spPr>
          <a:xfrm>
            <a:off x="208164" y="-60828"/>
            <a:ext cx="9315720" cy="5833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3200" b="1" spc="-1" dirty="0">
                <a:solidFill>
                  <a:srgbClr val="0B512B"/>
                </a:solidFill>
                <a:latin typeface="Calibri"/>
              </a:rPr>
              <a:t>Контекст</a:t>
            </a:r>
            <a:endParaRPr lang="ru-RU" sz="3200" b="0" strike="noStrike" spc="-1" dirty="0">
              <a:solidFill>
                <a:srgbClr val="0B512B"/>
              </a:solidFill>
              <a:latin typeface="Arial"/>
            </a:endParaRPr>
          </a:p>
        </p:txBody>
      </p:sp>
      <p:sp>
        <p:nvSpPr>
          <p:cNvPr id="11" name="CustomShape 4">
            <a:extLst>
              <a:ext uri="{FF2B5EF4-FFF2-40B4-BE49-F238E27FC236}">
                <a16:creationId xmlns:a16="http://schemas.microsoft.com/office/drawing/2014/main" id="{CC967F6F-EF0A-3F5C-E68E-816651588A2F}"/>
              </a:ext>
            </a:extLst>
          </p:cNvPr>
          <p:cNvSpPr/>
          <p:nvPr/>
        </p:nvSpPr>
        <p:spPr>
          <a:xfrm>
            <a:off x="7249886" y="6166593"/>
            <a:ext cx="4838676" cy="691407"/>
          </a:xfrm>
          <a:prstGeom prst="rect">
            <a:avLst/>
          </a:prstGeom>
          <a:noFill/>
          <a:ln>
            <a:noFill/>
          </a:ln>
        </p:spPr>
        <p:style>
          <a:lnRef idx="0">
            <a:scrgbClr r="0" g="0" b="0"/>
          </a:lnRef>
          <a:fillRef idx="0">
            <a:scrgbClr r="0" g="0" b="0"/>
          </a:fillRef>
          <a:effectRef idx="0">
            <a:scrgbClr r="0" g="0" b="0"/>
          </a:effectRef>
          <a:fontRef idx="minor"/>
        </p:style>
        <p:txBody>
          <a:bodyPr wrap="square" lIns="67500" tIns="33750" rIns="67500" bIns="33750">
            <a:spAutoFit/>
          </a:bodyPr>
          <a:lstStyle/>
          <a:p>
            <a:pPr algn="r">
              <a:lnSpc>
                <a:spcPct val="100000"/>
              </a:lnSpc>
            </a:pPr>
            <a:r>
              <a:rPr lang="ru-RU" sz="1350" spc="-1" dirty="0">
                <a:solidFill>
                  <a:schemeClr val="bg1">
                    <a:lumMod val="50000"/>
                  </a:schemeClr>
                </a:solidFill>
                <a:latin typeface="Calibri"/>
                <a:ea typeface="DejaVu Sans"/>
              </a:rPr>
              <a:t>Из статьи </a:t>
            </a:r>
            <a:r>
              <a:rPr lang="en-US" sz="1350" spc="-1" dirty="0">
                <a:solidFill>
                  <a:schemeClr val="bg1">
                    <a:lumMod val="50000"/>
                  </a:schemeClr>
                </a:solidFill>
                <a:latin typeface="Calibri"/>
                <a:ea typeface="DejaVu Sans"/>
              </a:rPr>
              <a:t>Duarte, C. M., </a:t>
            </a:r>
            <a:r>
              <a:rPr lang="en-US" sz="1350" spc="-1" dirty="0" err="1">
                <a:solidFill>
                  <a:schemeClr val="bg1">
                    <a:lumMod val="50000"/>
                  </a:schemeClr>
                </a:solidFill>
                <a:latin typeface="Calibri"/>
                <a:ea typeface="DejaVu Sans"/>
              </a:rPr>
              <a:t>Chapuis</a:t>
            </a:r>
            <a:r>
              <a:rPr lang="en-US" sz="1350" spc="-1" dirty="0">
                <a:solidFill>
                  <a:schemeClr val="bg1">
                    <a:lumMod val="50000"/>
                  </a:schemeClr>
                </a:solidFill>
                <a:latin typeface="Calibri"/>
                <a:ea typeface="DejaVu Sans"/>
              </a:rPr>
              <a:t>, L., Collin, S. P., et al. (2021). The soundscape of the Anthropocene ocean. Science, 371(6529). https://doi.org/10.1126/science.aba4658</a:t>
            </a:r>
            <a:endParaRPr lang="ru-RU" sz="1350" spc="-1" dirty="0">
              <a:solidFill>
                <a:schemeClr val="bg1">
                  <a:lumMod val="50000"/>
                </a:schemeClr>
              </a:solidFill>
              <a:latin typeface="Arial"/>
            </a:endParaRPr>
          </a:p>
        </p:txBody>
      </p:sp>
      <p:sp>
        <p:nvSpPr>
          <p:cNvPr id="12" name="CustomShape 4">
            <a:extLst>
              <a:ext uri="{FF2B5EF4-FFF2-40B4-BE49-F238E27FC236}">
                <a16:creationId xmlns:a16="http://schemas.microsoft.com/office/drawing/2014/main" id="{31168CE3-B3F9-69D1-7CAA-44A40463F7EC}"/>
              </a:ext>
            </a:extLst>
          </p:cNvPr>
          <p:cNvSpPr/>
          <p:nvPr/>
        </p:nvSpPr>
        <p:spPr>
          <a:xfrm>
            <a:off x="4866024" y="5104824"/>
            <a:ext cx="7220260" cy="1299265"/>
          </a:xfrm>
          <a:prstGeom prst="rect">
            <a:avLst/>
          </a:prstGeom>
          <a:noFill/>
          <a:ln>
            <a:noFill/>
          </a:ln>
        </p:spPr>
        <p:style>
          <a:lnRef idx="0">
            <a:scrgbClr r="0" g="0" b="0"/>
          </a:lnRef>
          <a:fillRef idx="0">
            <a:scrgbClr r="0" g="0" b="0"/>
          </a:fillRef>
          <a:effectRef idx="0">
            <a:scrgbClr r="0" g="0" b="0"/>
          </a:effectRef>
          <a:fontRef idx="minor"/>
        </p:style>
        <p:txBody>
          <a:bodyPr wrap="square" lIns="67500" tIns="33750" rIns="67500" bIns="33750">
            <a:spAutoFit/>
          </a:bodyPr>
          <a:lstStyle/>
          <a:p>
            <a:pPr algn="just">
              <a:lnSpc>
                <a:spcPct val="100000"/>
              </a:lnSpc>
            </a:pPr>
            <a:r>
              <a:rPr lang="ru-RU" sz="1600" spc="-1" dirty="0">
                <a:solidFill>
                  <a:schemeClr val="bg2">
                    <a:lumMod val="10000"/>
                  </a:schemeClr>
                </a:solidFill>
                <a:latin typeface="Calibri"/>
              </a:rPr>
              <a:t>По результатам многочисленных исследований показано, подводный шум является одним из ключевых стрессоров для биоты Мирового океана, уровни нагрузки быстро растут из-за антропогенного воздействия, а наиболее интенсивный рост нагрузки совпадает с районами концентрации морского биоразнообразия</a:t>
            </a:r>
            <a:endParaRPr lang="ru-RU" sz="1600" spc="-1" dirty="0">
              <a:solidFill>
                <a:schemeClr val="bg2">
                  <a:lumMod val="10000"/>
                </a:schemeClr>
              </a:solidFill>
              <a:latin typeface="Arial"/>
            </a:endParaRPr>
          </a:p>
        </p:txBody>
      </p:sp>
      <p:cxnSp>
        <p:nvCxnSpPr>
          <p:cNvPr id="13" name="Прямая соединительная линия 12">
            <a:extLst>
              <a:ext uri="{FF2B5EF4-FFF2-40B4-BE49-F238E27FC236}">
                <a16:creationId xmlns:a16="http://schemas.microsoft.com/office/drawing/2014/main" id="{3682F84C-925A-E352-A7F0-8BEC7B78819E}"/>
              </a:ext>
            </a:extLst>
          </p:cNvPr>
          <p:cNvCxnSpPr>
            <a:cxnSpLocks/>
          </p:cNvCxnSpPr>
          <p:nvPr/>
        </p:nvCxnSpPr>
        <p:spPr>
          <a:xfrm>
            <a:off x="4842807" y="522493"/>
            <a:ext cx="0" cy="61209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046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0664063-D0F7-0B6D-DD99-A28378810EE6}"/>
              </a:ext>
            </a:extLst>
          </p:cNvPr>
          <p:cNvPicPr>
            <a:picLocks noChangeAspect="1"/>
          </p:cNvPicPr>
          <p:nvPr/>
        </p:nvPicPr>
        <p:blipFill>
          <a:blip r:embed="rId2"/>
          <a:stretch>
            <a:fillRect/>
          </a:stretch>
        </p:blipFill>
        <p:spPr>
          <a:xfrm>
            <a:off x="294640" y="1220369"/>
            <a:ext cx="9215120" cy="5646116"/>
          </a:xfrm>
          <a:prstGeom prst="rect">
            <a:avLst/>
          </a:prstGeom>
        </p:spPr>
      </p:pic>
      <p:grpSp>
        <p:nvGrpSpPr>
          <p:cNvPr id="17" name="Группа 16">
            <a:extLst>
              <a:ext uri="{FF2B5EF4-FFF2-40B4-BE49-F238E27FC236}">
                <a16:creationId xmlns:a16="http://schemas.microsoft.com/office/drawing/2014/main" id="{4373113C-EFE4-3A24-D01A-2D6ADDBF8A27}"/>
              </a:ext>
            </a:extLst>
          </p:cNvPr>
          <p:cNvGrpSpPr/>
          <p:nvPr/>
        </p:nvGrpSpPr>
        <p:grpSpPr>
          <a:xfrm>
            <a:off x="9550400" y="2111605"/>
            <a:ext cx="866164" cy="3230880"/>
            <a:chOff x="9550400" y="1818640"/>
            <a:chExt cx="866164" cy="3230880"/>
          </a:xfrm>
        </p:grpSpPr>
        <p:cxnSp>
          <p:nvCxnSpPr>
            <p:cNvPr id="7" name="Прямая соединительная линия 6">
              <a:extLst>
                <a:ext uri="{FF2B5EF4-FFF2-40B4-BE49-F238E27FC236}">
                  <a16:creationId xmlns:a16="http://schemas.microsoft.com/office/drawing/2014/main" id="{EFF5A53B-BEB8-A17A-EEB4-0CCE2D2DD06B}"/>
                </a:ext>
              </a:extLst>
            </p:cNvPr>
            <p:cNvCxnSpPr/>
            <p:nvPr/>
          </p:nvCxnSpPr>
          <p:spPr>
            <a:xfrm>
              <a:off x="9563124" y="2346960"/>
              <a:ext cx="85344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A81F778C-927A-2FA2-68E3-51976F5BD2A3}"/>
                </a:ext>
              </a:extLst>
            </p:cNvPr>
            <p:cNvCxnSpPr/>
            <p:nvPr/>
          </p:nvCxnSpPr>
          <p:spPr>
            <a:xfrm>
              <a:off x="9550400" y="2915920"/>
              <a:ext cx="85344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1728DABA-45A7-C929-492F-9F9F02FAB237}"/>
                </a:ext>
              </a:extLst>
            </p:cNvPr>
            <p:cNvCxnSpPr/>
            <p:nvPr/>
          </p:nvCxnSpPr>
          <p:spPr>
            <a:xfrm>
              <a:off x="9550400" y="5049520"/>
              <a:ext cx="85344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E5C75CE0-DDCD-27EE-1930-55CE9B70B334}"/>
                </a:ext>
              </a:extLst>
            </p:cNvPr>
            <p:cNvCxnSpPr/>
            <p:nvPr/>
          </p:nvCxnSpPr>
          <p:spPr>
            <a:xfrm>
              <a:off x="9550400" y="1818640"/>
              <a:ext cx="85344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DE64D829-9436-CA82-4331-7C1196F25A49}"/>
                </a:ext>
              </a:extLst>
            </p:cNvPr>
            <p:cNvCxnSpPr>
              <a:cxnSpLocks/>
            </p:cNvCxnSpPr>
            <p:nvPr/>
          </p:nvCxnSpPr>
          <p:spPr>
            <a:xfrm>
              <a:off x="10403840" y="1818640"/>
              <a:ext cx="0" cy="323088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0E5382EA-D309-E17D-9C3D-61161D71DBB3}"/>
              </a:ext>
            </a:extLst>
          </p:cNvPr>
          <p:cNvSpPr txBox="1"/>
          <p:nvPr/>
        </p:nvSpPr>
        <p:spPr>
          <a:xfrm>
            <a:off x="192762" y="-66837"/>
            <a:ext cx="11394831" cy="523220"/>
          </a:xfrm>
          <a:prstGeom prst="rect">
            <a:avLst/>
          </a:prstGeom>
          <a:noFill/>
        </p:spPr>
        <p:txBody>
          <a:bodyPr wrap="square">
            <a:spAutoFit/>
          </a:bodyPr>
          <a:lstStyle/>
          <a:p>
            <a:r>
              <a:rPr lang="ru-RU" sz="2800" b="1" dirty="0">
                <a:solidFill>
                  <a:srgbClr val="0B512B"/>
                </a:solidFill>
              </a:rPr>
              <a:t>Стратегические природоохранные цели и их индикаторы</a:t>
            </a:r>
          </a:p>
        </p:txBody>
      </p:sp>
      <p:sp>
        <p:nvSpPr>
          <p:cNvPr id="15" name="TextBox 14">
            <a:extLst>
              <a:ext uri="{FF2B5EF4-FFF2-40B4-BE49-F238E27FC236}">
                <a16:creationId xmlns:a16="http://schemas.microsoft.com/office/drawing/2014/main" id="{A80CA3E3-3D01-35CA-6B1F-32D2370AEA81}"/>
              </a:ext>
            </a:extLst>
          </p:cNvPr>
          <p:cNvSpPr txBox="1"/>
          <p:nvPr/>
        </p:nvSpPr>
        <p:spPr>
          <a:xfrm>
            <a:off x="10482170" y="2916497"/>
            <a:ext cx="1550219" cy="584775"/>
          </a:xfrm>
          <a:prstGeom prst="rect">
            <a:avLst/>
          </a:prstGeom>
          <a:noFill/>
        </p:spPr>
        <p:txBody>
          <a:bodyPr wrap="square" rtlCol="0">
            <a:spAutoFit/>
          </a:bodyPr>
          <a:lstStyle/>
          <a:p>
            <a:r>
              <a:rPr lang="ru-RU" sz="1600" b="1" dirty="0"/>
              <a:t>Результаты</a:t>
            </a:r>
          </a:p>
          <a:p>
            <a:r>
              <a:rPr lang="ru-RU" sz="1600" b="1" dirty="0"/>
              <a:t>мониторинга</a:t>
            </a:r>
            <a:endParaRPr lang="en-US" sz="1600" b="1" dirty="0"/>
          </a:p>
        </p:txBody>
      </p:sp>
      <p:sp>
        <p:nvSpPr>
          <p:cNvPr id="16" name="TextBox 15">
            <a:extLst>
              <a:ext uri="{FF2B5EF4-FFF2-40B4-BE49-F238E27FC236}">
                <a16:creationId xmlns:a16="http://schemas.microsoft.com/office/drawing/2014/main" id="{F58E9472-B689-8268-67FF-42713429050E}"/>
              </a:ext>
            </a:extLst>
          </p:cNvPr>
          <p:cNvSpPr txBox="1"/>
          <p:nvPr/>
        </p:nvSpPr>
        <p:spPr>
          <a:xfrm>
            <a:off x="294640" y="456383"/>
            <a:ext cx="5298291" cy="646331"/>
          </a:xfrm>
          <a:prstGeom prst="rect">
            <a:avLst/>
          </a:prstGeom>
          <a:noFill/>
        </p:spPr>
        <p:txBody>
          <a:bodyPr wrap="square">
            <a:spAutoFit/>
          </a:bodyPr>
          <a:lstStyle/>
          <a:p>
            <a:r>
              <a:rPr lang="ru-RU" dirty="0"/>
              <a:t>Переход от данных по биологическому разнообразию к управлению</a:t>
            </a:r>
          </a:p>
        </p:txBody>
      </p:sp>
      <p:cxnSp>
        <p:nvCxnSpPr>
          <p:cNvPr id="19" name="Прямая соединительная линия 18">
            <a:extLst>
              <a:ext uri="{FF2B5EF4-FFF2-40B4-BE49-F238E27FC236}">
                <a16:creationId xmlns:a16="http://schemas.microsoft.com/office/drawing/2014/main" id="{B5D604EB-A750-A9D7-C124-C25CDEA2D834}"/>
              </a:ext>
            </a:extLst>
          </p:cNvPr>
          <p:cNvCxnSpPr>
            <a:cxnSpLocks/>
          </p:cNvCxnSpPr>
          <p:nvPr/>
        </p:nvCxnSpPr>
        <p:spPr>
          <a:xfrm flipV="1">
            <a:off x="7022237" y="779548"/>
            <a:ext cx="1189608" cy="32316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EBC7E36-1065-0B74-2FD2-07871F2CFFC3}"/>
              </a:ext>
            </a:extLst>
          </p:cNvPr>
          <p:cNvSpPr txBox="1"/>
          <p:nvPr/>
        </p:nvSpPr>
        <p:spPr>
          <a:xfrm>
            <a:off x="8211845" y="611771"/>
            <a:ext cx="1722268" cy="338554"/>
          </a:xfrm>
          <a:prstGeom prst="rect">
            <a:avLst/>
          </a:prstGeom>
          <a:noFill/>
        </p:spPr>
        <p:txBody>
          <a:bodyPr wrap="square" rtlCol="0">
            <a:spAutoFit/>
          </a:bodyPr>
          <a:lstStyle/>
          <a:p>
            <a:r>
              <a:rPr lang="ru-RU" sz="1600" b="1" dirty="0">
                <a:solidFill>
                  <a:srgbClr val="0B512B"/>
                </a:solidFill>
              </a:rPr>
              <a:t>Выработка </a:t>
            </a:r>
            <a:r>
              <a:rPr lang="en-US" sz="1600" b="1" dirty="0">
                <a:solidFill>
                  <a:srgbClr val="0B512B"/>
                </a:solidFill>
              </a:rPr>
              <a:t>KPI</a:t>
            </a:r>
          </a:p>
        </p:txBody>
      </p:sp>
    </p:spTree>
    <p:extLst>
      <p:ext uri="{BB962C8B-B14F-4D97-AF65-F5344CB8AC3E}">
        <p14:creationId xmlns:p14="http://schemas.microsoft.com/office/powerpoint/2010/main" val="3269956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CustomShape 2"/>
          <p:cNvSpPr/>
          <p:nvPr/>
        </p:nvSpPr>
        <p:spPr>
          <a:xfrm>
            <a:off x="1295280" y="-459360"/>
            <a:ext cx="9143280" cy="1324800"/>
          </a:xfrm>
          <a:prstGeom prst="rect">
            <a:avLst/>
          </a:prstGeom>
          <a:noFill/>
          <a:ln>
            <a:noFill/>
          </a:ln>
        </p:spPr>
        <p:style>
          <a:lnRef idx="0">
            <a:scrgbClr r="0" g="0" b="0"/>
          </a:lnRef>
          <a:fillRef idx="0">
            <a:scrgbClr r="0" g="0" b="0"/>
          </a:fillRef>
          <a:effectRef idx="0">
            <a:scrgbClr r="0" g="0" b="0"/>
          </a:effectRef>
          <a:fontRef idx="minor"/>
        </p:style>
      </p:sp>
      <p:sp>
        <p:nvSpPr>
          <p:cNvPr id="2" name="TextBox 1">
            <a:extLst>
              <a:ext uri="{FF2B5EF4-FFF2-40B4-BE49-F238E27FC236}">
                <a16:creationId xmlns:a16="http://schemas.microsoft.com/office/drawing/2014/main" id="{22A7AC94-1FEC-6757-919A-FE7588528954}"/>
              </a:ext>
            </a:extLst>
          </p:cNvPr>
          <p:cNvSpPr txBox="1"/>
          <p:nvPr/>
        </p:nvSpPr>
        <p:spPr>
          <a:xfrm>
            <a:off x="90230" y="735771"/>
            <a:ext cx="2329971" cy="2308324"/>
          </a:xfrm>
          <a:prstGeom prst="rect">
            <a:avLst/>
          </a:prstGeom>
          <a:solidFill>
            <a:schemeClr val="bg1">
              <a:lumMod val="85000"/>
            </a:schemeClr>
          </a:solidFill>
          <a:ln>
            <a:solidFill>
              <a:schemeClr val="bg1">
                <a:lumMod val="65000"/>
              </a:schemeClr>
            </a:solidFill>
          </a:ln>
        </p:spPr>
        <p:txBody>
          <a:bodyPr wrap="square">
            <a:spAutoFit/>
          </a:bodyPr>
          <a:lstStyle/>
          <a:p>
            <a:r>
              <a:rPr lang="ru-RU" altLang="ru-RU" sz="2400" b="1" dirty="0">
                <a:solidFill>
                  <a:srgbClr val="0B512B"/>
                </a:solidFill>
                <a:latin typeface="Calibri" panose="020F0502020204030204" pitchFamily="34" charset="0"/>
                <a:cs typeface="Calibri" panose="020F0502020204030204" pitchFamily="34" charset="0"/>
              </a:rPr>
              <a:t>Программа сохранения биологического разнообразия коммерческой организации</a:t>
            </a:r>
            <a:endParaRPr lang="en-US" altLang="ru-RU" sz="2400" b="1" dirty="0">
              <a:solidFill>
                <a:srgbClr val="0B512B"/>
              </a:solidFill>
              <a:latin typeface="Calibri" panose="020F0502020204030204" pitchFamily="34" charset="0"/>
              <a:cs typeface="Calibri" panose="020F0502020204030204" pitchFamily="34" charset="0"/>
            </a:endParaRPr>
          </a:p>
        </p:txBody>
      </p:sp>
      <p:grpSp>
        <p:nvGrpSpPr>
          <p:cNvPr id="3" name="Группа 2">
            <a:extLst>
              <a:ext uri="{FF2B5EF4-FFF2-40B4-BE49-F238E27FC236}">
                <a16:creationId xmlns:a16="http://schemas.microsoft.com/office/drawing/2014/main" id="{95F8CD0C-3E34-94AB-6C96-011B99081520}"/>
              </a:ext>
            </a:extLst>
          </p:cNvPr>
          <p:cNvGrpSpPr/>
          <p:nvPr/>
        </p:nvGrpSpPr>
        <p:grpSpPr>
          <a:xfrm rot="10800000">
            <a:off x="2732346" y="357618"/>
            <a:ext cx="866165" cy="5483888"/>
            <a:chOff x="9550400" y="1818640"/>
            <a:chExt cx="866165" cy="3230880"/>
          </a:xfrm>
        </p:grpSpPr>
        <p:cxnSp>
          <p:nvCxnSpPr>
            <p:cNvPr id="4" name="Прямая соединительная линия 3">
              <a:extLst>
                <a:ext uri="{FF2B5EF4-FFF2-40B4-BE49-F238E27FC236}">
                  <a16:creationId xmlns:a16="http://schemas.microsoft.com/office/drawing/2014/main" id="{09F74CE8-CEB9-93BC-A4D7-0E466B0F44CD}"/>
                </a:ext>
              </a:extLst>
            </p:cNvPr>
            <p:cNvCxnSpPr/>
            <p:nvPr/>
          </p:nvCxnSpPr>
          <p:spPr>
            <a:xfrm>
              <a:off x="9550401" y="3548976"/>
              <a:ext cx="85344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a:extLst>
                <a:ext uri="{FF2B5EF4-FFF2-40B4-BE49-F238E27FC236}">
                  <a16:creationId xmlns:a16="http://schemas.microsoft.com/office/drawing/2014/main" id="{BB32319D-1658-BF1D-CE7D-D993AE8E6286}"/>
                </a:ext>
              </a:extLst>
            </p:cNvPr>
            <p:cNvCxnSpPr/>
            <p:nvPr/>
          </p:nvCxnSpPr>
          <p:spPr>
            <a:xfrm>
              <a:off x="9563125" y="4113680"/>
              <a:ext cx="85344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a:extLst>
                <a:ext uri="{FF2B5EF4-FFF2-40B4-BE49-F238E27FC236}">
                  <a16:creationId xmlns:a16="http://schemas.microsoft.com/office/drawing/2014/main" id="{05FA6619-9078-675B-C157-5ADA7B209323}"/>
                </a:ext>
              </a:extLst>
            </p:cNvPr>
            <p:cNvCxnSpPr/>
            <p:nvPr/>
          </p:nvCxnSpPr>
          <p:spPr>
            <a:xfrm>
              <a:off x="9550400" y="5049520"/>
              <a:ext cx="85344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id="{F54BE71B-6084-E52B-71DB-F8118BBCB52A}"/>
                </a:ext>
              </a:extLst>
            </p:cNvPr>
            <p:cNvCxnSpPr/>
            <p:nvPr/>
          </p:nvCxnSpPr>
          <p:spPr>
            <a:xfrm>
              <a:off x="9550400" y="1818640"/>
              <a:ext cx="85344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8918B352-302C-89E4-5FBF-F79FDC799DD7}"/>
                </a:ext>
              </a:extLst>
            </p:cNvPr>
            <p:cNvCxnSpPr>
              <a:cxnSpLocks/>
            </p:cNvCxnSpPr>
            <p:nvPr/>
          </p:nvCxnSpPr>
          <p:spPr>
            <a:xfrm>
              <a:off x="10403840" y="1818640"/>
              <a:ext cx="0" cy="323088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cxnSp>
        <p:nvCxnSpPr>
          <p:cNvPr id="9" name="Прямая соединительная линия 8">
            <a:extLst>
              <a:ext uri="{FF2B5EF4-FFF2-40B4-BE49-F238E27FC236}">
                <a16:creationId xmlns:a16="http://schemas.microsoft.com/office/drawing/2014/main" id="{9EE34966-C6E4-BD6A-4AF9-12E3D2C2D443}"/>
              </a:ext>
            </a:extLst>
          </p:cNvPr>
          <p:cNvCxnSpPr>
            <a:cxnSpLocks/>
          </p:cNvCxnSpPr>
          <p:nvPr/>
        </p:nvCxnSpPr>
        <p:spPr>
          <a:xfrm flipH="1">
            <a:off x="2432482" y="1889933"/>
            <a:ext cx="31259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CED1668-7156-0D60-5363-97668E025828}"/>
              </a:ext>
            </a:extLst>
          </p:cNvPr>
          <p:cNvSpPr txBox="1"/>
          <p:nvPr/>
        </p:nvSpPr>
        <p:spPr>
          <a:xfrm>
            <a:off x="3598513" y="120648"/>
            <a:ext cx="3237293" cy="461665"/>
          </a:xfrm>
          <a:prstGeom prst="rect">
            <a:avLst/>
          </a:prstGeom>
          <a:noFill/>
          <a:ln>
            <a:solidFill>
              <a:schemeClr val="bg1">
                <a:lumMod val="65000"/>
              </a:schemeClr>
            </a:solidFill>
          </a:ln>
        </p:spPr>
        <p:txBody>
          <a:bodyPr wrap="square">
            <a:spAutoFit/>
          </a:bodyPr>
          <a:lstStyle/>
          <a:p>
            <a:r>
              <a:rPr lang="ru-RU" altLang="ru-RU" sz="2400" b="1" dirty="0">
                <a:solidFill>
                  <a:srgbClr val="0B512B"/>
                </a:solidFill>
                <a:latin typeface="Calibri" panose="020F0502020204030204" pitchFamily="34" charset="0"/>
                <a:cs typeface="Calibri" panose="020F0502020204030204" pitchFamily="34" charset="0"/>
              </a:rPr>
              <a:t>Воздействия на биоту</a:t>
            </a:r>
            <a:endParaRPr lang="en-US" altLang="ru-RU" sz="2400" b="1" dirty="0">
              <a:solidFill>
                <a:srgbClr val="0B512B"/>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2C75B9F9-4812-9412-A72E-5AEB2E0028E2}"/>
              </a:ext>
            </a:extLst>
          </p:cNvPr>
          <p:cNvSpPr txBox="1"/>
          <p:nvPr/>
        </p:nvSpPr>
        <p:spPr>
          <a:xfrm>
            <a:off x="3585787" y="934397"/>
            <a:ext cx="4484015" cy="1200329"/>
          </a:xfrm>
          <a:prstGeom prst="rect">
            <a:avLst/>
          </a:prstGeom>
          <a:solidFill>
            <a:schemeClr val="accent6">
              <a:lumMod val="20000"/>
              <a:lumOff val="80000"/>
            </a:schemeClr>
          </a:solidFill>
          <a:ln>
            <a:solidFill>
              <a:schemeClr val="bg1">
                <a:lumMod val="65000"/>
              </a:schemeClr>
            </a:solidFill>
          </a:ln>
        </p:spPr>
        <p:txBody>
          <a:bodyPr wrap="square">
            <a:spAutoFit/>
          </a:bodyPr>
          <a:lstStyle/>
          <a:p>
            <a:r>
              <a:rPr lang="ru-RU" altLang="ru-RU" sz="2400" b="1" dirty="0">
                <a:solidFill>
                  <a:srgbClr val="0B512B"/>
                </a:solidFill>
                <a:latin typeface="Calibri" panose="020F0502020204030204" pitchFamily="34" charset="0"/>
                <a:cs typeface="Calibri" panose="020F0502020204030204" pitchFamily="34" charset="0"/>
              </a:rPr>
              <a:t>Система количественных измерений компонентов биоразнообразия </a:t>
            </a:r>
            <a:endParaRPr lang="en-US" altLang="ru-RU" sz="2400" b="1" dirty="0">
              <a:solidFill>
                <a:srgbClr val="0B512B"/>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857E2A1-EF75-3E0F-E784-20FF41F1F66F}"/>
              </a:ext>
            </a:extLst>
          </p:cNvPr>
          <p:cNvSpPr txBox="1"/>
          <p:nvPr/>
        </p:nvSpPr>
        <p:spPr>
          <a:xfrm>
            <a:off x="3598513" y="2331180"/>
            <a:ext cx="3237293" cy="1200329"/>
          </a:xfrm>
          <a:prstGeom prst="rect">
            <a:avLst/>
          </a:prstGeom>
          <a:noFill/>
          <a:ln>
            <a:solidFill>
              <a:schemeClr val="bg1">
                <a:lumMod val="65000"/>
              </a:schemeClr>
            </a:solidFill>
          </a:ln>
        </p:spPr>
        <p:txBody>
          <a:bodyPr wrap="square">
            <a:spAutoFit/>
          </a:bodyPr>
          <a:lstStyle/>
          <a:p>
            <a:r>
              <a:rPr lang="ru-RU" altLang="ru-RU" sz="2400" b="1" dirty="0">
                <a:solidFill>
                  <a:srgbClr val="0B512B"/>
                </a:solidFill>
                <a:latin typeface="Calibri" panose="020F0502020204030204" pitchFamily="34" charset="0"/>
                <a:cs typeface="Calibri" panose="020F0502020204030204" pitchFamily="34" charset="0"/>
              </a:rPr>
              <a:t>Меры по минимизации воздействий</a:t>
            </a:r>
            <a:endParaRPr lang="en-US" altLang="ru-RU" sz="2400" b="1" dirty="0">
              <a:solidFill>
                <a:srgbClr val="0B512B"/>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199A9B1D-9948-883B-8ADF-446D3C406D6B}"/>
              </a:ext>
            </a:extLst>
          </p:cNvPr>
          <p:cNvSpPr txBox="1"/>
          <p:nvPr/>
        </p:nvSpPr>
        <p:spPr>
          <a:xfrm>
            <a:off x="3585787" y="3761898"/>
            <a:ext cx="3237293" cy="1200329"/>
          </a:xfrm>
          <a:prstGeom prst="rect">
            <a:avLst/>
          </a:prstGeom>
          <a:noFill/>
          <a:ln>
            <a:solidFill>
              <a:schemeClr val="bg1">
                <a:lumMod val="65000"/>
              </a:schemeClr>
            </a:solidFill>
          </a:ln>
        </p:spPr>
        <p:txBody>
          <a:bodyPr wrap="square">
            <a:spAutoFit/>
          </a:bodyPr>
          <a:lstStyle/>
          <a:p>
            <a:r>
              <a:rPr lang="ru-RU" altLang="ru-RU" sz="2400" b="1" dirty="0">
                <a:solidFill>
                  <a:srgbClr val="0B512B"/>
                </a:solidFill>
                <a:latin typeface="Calibri" panose="020F0502020204030204" pitchFamily="34" charset="0"/>
                <a:cs typeface="Calibri" panose="020F0502020204030204" pitchFamily="34" charset="0"/>
              </a:rPr>
              <a:t>Меры по восстановлению биоразнообразия</a:t>
            </a:r>
            <a:endParaRPr lang="en-US" altLang="ru-RU" sz="2400" b="1" dirty="0">
              <a:solidFill>
                <a:srgbClr val="0B512B"/>
              </a:solidFill>
              <a:latin typeface="Calibri" panose="020F0502020204030204" pitchFamily="34" charset="0"/>
              <a:cs typeface="Calibri" panose="020F0502020204030204" pitchFamily="34" charset="0"/>
            </a:endParaRPr>
          </a:p>
        </p:txBody>
      </p:sp>
      <p:sp>
        <p:nvSpPr>
          <p:cNvPr id="16" name="Прямоугольник 15">
            <a:extLst>
              <a:ext uri="{FF2B5EF4-FFF2-40B4-BE49-F238E27FC236}">
                <a16:creationId xmlns:a16="http://schemas.microsoft.com/office/drawing/2014/main" id="{221DDE3F-7D8A-2654-AF16-7B394344248E}"/>
              </a:ext>
            </a:extLst>
          </p:cNvPr>
          <p:cNvSpPr/>
          <p:nvPr/>
        </p:nvSpPr>
        <p:spPr>
          <a:xfrm>
            <a:off x="3410426" y="49624"/>
            <a:ext cx="7340278" cy="6616704"/>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id="{1F48B7B2-8EA6-C0BF-1A67-4E59E330ABAE}"/>
              </a:ext>
            </a:extLst>
          </p:cNvPr>
          <p:cNvSpPr txBox="1"/>
          <p:nvPr/>
        </p:nvSpPr>
        <p:spPr>
          <a:xfrm>
            <a:off x="8020975" y="5370990"/>
            <a:ext cx="2636667" cy="1200329"/>
          </a:xfrm>
          <a:prstGeom prst="rect">
            <a:avLst/>
          </a:prstGeom>
          <a:noFill/>
          <a:ln w="6350">
            <a:solidFill>
              <a:schemeClr val="bg1">
                <a:lumMod val="65000"/>
              </a:schemeClr>
            </a:solidFill>
          </a:ln>
        </p:spPr>
        <p:txBody>
          <a:bodyPr wrap="square">
            <a:spAutoFit/>
          </a:bodyPr>
          <a:lstStyle/>
          <a:p>
            <a:r>
              <a:rPr lang="ru-RU" altLang="ru-RU" sz="2400" b="1" dirty="0">
                <a:solidFill>
                  <a:schemeClr val="tx1">
                    <a:lumMod val="85000"/>
                    <a:lumOff val="15000"/>
                  </a:schemeClr>
                </a:solidFill>
                <a:latin typeface="Calibri" panose="020F0502020204030204" pitchFamily="34" charset="0"/>
                <a:cs typeface="Calibri" panose="020F0502020204030204" pitchFamily="34" charset="0"/>
              </a:rPr>
              <a:t>Программа мониторинга биоразнообразия</a:t>
            </a:r>
            <a:endParaRPr lang="en-US" altLang="ru-RU" sz="24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983FB05-BB26-C5F1-2846-5C2DBBEECD55}"/>
              </a:ext>
            </a:extLst>
          </p:cNvPr>
          <p:cNvSpPr txBox="1"/>
          <p:nvPr/>
        </p:nvSpPr>
        <p:spPr>
          <a:xfrm>
            <a:off x="3598513" y="5158681"/>
            <a:ext cx="3237293" cy="1200329"/>
          </a:xfrm>
          <a:prstGeom prst="rect">
            <a:avLst/>
          </a:prstGeom>
          <a:noFill/>
          <a:ln w="28575">
            <a:solidFill>
              <a:schemeClr val="bg1">
                <a:lumMod val="65000"/>
              </a:schemeClr>
            </a:solidFill>
            <a:prstDash val="sysDot"/>
          </a:ln>
        </p:spPr>
        <p:txBody>
          <a:bodyPr wrap="square">
            <a:spAutoFit/>
          </a:bodyPr>
          <a:lstStyle/>
          <a:p>
            <a:r>
              <a:rPr lang="ru-RU" altLang="ru-RU" sz="2400" b="1" dirty="0">
                <a:solidFill>
                  <a:srgbClr val="0B512B"/>
                </a:solidFill>
                <a:latin typeface="Calibri" panose="020F0502020204030204" pitchFamily="34" charset="0"/>
                <a:cs typeface="Calibri" panose="020F0502020204030204" pitchFamily="34" charset="0"/>
              </a:rPr>
              <a:t>Меры по эквивалентным компенсациям</a:t>
            </a:r>
            <a:endParaRPr lang="en-US" altLang="ru-RU" sz="2400" b="1" dirty="0">
              <a:solidFill>
                <a:srgbClr val="0B512B"/>
              </a:solidFill>
              <a:latin typeface="Calibri" panose="020F0502020204030204" pitchFamily="34" charset="0"/>
              <a:cs typeface="Calibri" panose="020F0502020204030204" pitchFamily="34" charset="0"/>
            </a:endParaRPr>
          </a:p>
        </p:txBody>
      </p:sp>
      <p:cxnSp>
        <p:nvCxnSpPr>
          <p:cNvPr id="19" name="Прямая соединительная линия 18">
            <a:extLst>
              <a:ext uri="{FF2B5EF4-FFF2-40B4-BE49-F238E27FC236}">
                <a16:creationId xmlns:a16="http://schemas.microsoft.com/office/drawing/2014/main" id="{BCD98398-9932-DF0C-6369-9A1626B43AC8}"/>
              </a:ext>
            </a:extLst>
          </p:cNvPr>
          <p:cNvCxnSpPr/>
          <p:nvPr/>
        </p:nvCxnSpPr>
        <p:spPr>
          <a:xfrm rot="10800000">
            <a:off x="2745070" y="4388861"/>
            <a:ext cx="85344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3" name="Группа 22">
            <a:extLst>
              <a:ext uri="{FF2B5EF4-FFF2-40B4-BE49-F238E27FC236}">
                <a16:creationId xmlns:a16="http://schemas.microsoft.com/office/drawing/2014/main" id="{AB7B0B4D-4686-0AD3-5AD3-5A2017E5607E}"/>
              </a:ext>
            </a:extLst>
          </p:cNvPr>
          <p:cNvGrpSpPr/>
          <p:nvPr/>
        </p:nvGrpSpPr>
        <p:grpSpPr>
          <a:xfrm>
            <a:off x="7023893" y="2928741"/>
            <a:ext cx="2315416" cy="2442249"/>
            <a:chOff x="9550400" y="1818640"/>
            <a:chExt cx="853440" cy="3230880"/>
          </a:xfrm>
        </p:grpSpPr>
        <p:cxnSp>
          <p:nvCxnSpPr>
            <p:cNvPr id="25" name="Прямая соединительная линия 24">
              <a:extLst>
                <a:ext uri="{FF2B5EF4-FFF2-40B4-BE49-F238E27FC236}">
                  <a16:creationId xmlns:a16="http://schemas.microsoft.com/office/drawing/2014/main" id="{5014D3A2-1D0F-0624-627D-92AAD6683AA6}"/>
                </a:ext>
              </a:extLst>
            </p:cNvPr>
            <p:cNvCxnSpPr/>
            <p:nvPr/>
          </p:nvCxnSpPr>
          <p:spPr>
            <a:xfrm>
              <a:off x="9550400" y="4924209"/>
              <a:ext cx="853440" cy="0"/>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id="{80543F43-F5E1-CE63-C4DE-F2F5352C5B87}"/>
                </a:ext>
              </a:extLst>
            </p:cNvPr>
            <p:cNvCxnSpPr/>
            <p:nvPr/>
          </p:nvCxnSpPr>
          <p:spPr>
            <a:xfrm>
              <a:off x="9550400" y="1818640"/>
              <a:ext cx="85344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id="{5B5659C5-B6C4-617C-E47A-B4FA5D6E283A}"/>
                </a:ext>
              </a:extLst>
            </p:cNvPr>
            <p:cNvCxnSpPr>
              <a:cxnSpLocks/>
            </p:cNvCxnSpPr>
            <p:nvPr/>
          </p:nvCxnSpPr>
          <p:spPr>
            <a:xfrm>
              <a:off x="10403840" y="1818640"/>
              <a:ext cx="0" cy="323088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cxnSp>
        <p:nvCxnSpPr>
          <p:cNvPr id="30" name="Прямая соединительная линия 29">
            <a:extLst>
              <a:ext uri="{FF2B5EF4-FFF2-40B4-BE49-F238E27FC236}">
                <a16:creationId xmlns:a16="http://schemas.microsoft.com/office/drawing/2014/main" id="{33E3AC70-9630-8422-9963-7F066CADCD6C}"/>
              </a:ext>
            </a:extLst>
          </p:cNvPr>
          <p:cNvCxnSpPr/>
          <p:nvPr/>
        </p:nvCxnSpPr>
        <p:spPr>
          <a:xfrm>
            <a:off x="7023893" y="4252993"/>
            <a:ext cx="2315416"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31" name="Группа 30">
            <a:extLst>
              <a:ext uri="{FF2B5EF4-FFF2-40B4-BE49-F238E27FC236}">
                <a16:creationId xmlns:a16="http://schemas.microsoft.com/office/drawing/2014/main" id="{E90CC2EE-9002-A468-E6B4-29E3ACD5FC43}"/>
              </a:ext>
            </a:extLst>
          </p:cNvPr>
          <p:cNvGrpSpPr/>
          <p:nvPr/>
        </p:nvGrpSpPr>
        <p:grpSpPr>
          <a:xfrm>
            <a:off x="8181600" y="1453125"/>
            <a:ext cx="1690354" cy="3904152"/>
            <a:chOff x="9550400" y="1818640"/>
            <a:chExt cx="853440" cy="3230880"/>
          </a:xfrm>
        </p:grpSpPr>
        <p:cxnSp>
          <p:nvCxnSpPr>
            <p:cNvPr id="33" name="Прямая соединительная линия 32">
              <a:extLst>
                <a:ext uri="{FF2B5EF4-FFF2-40B4-BE49-F238E27FC236}">
                  <a16:creationId xmlns:a16="http://schemas.microsoft.com/office/drawing/2014/main" id="{AAE1BDD9-4FBF-58C0-E4AD-32B5ACF33AA4}"/>
                </a:ext>
              </a:extLst>
            </p:cNvPr>
            <p:cNvCxnSpPr/>
            <p:nvPr/>
          </p:nvCxnSpPr>
          <p:spPr>
            <a:xfrm>
              <a:off x="9550400" y="1818640"/>
              <a:ext cx="85344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F401AED9-8939-8C6D-3BEF-90AAF5374D37}"/>
                </a:ext>
              </a:extLst>
            </p:cNvPr>
            <p:cNvCxnSpPr>
              <a:cxnSpLocks/>
            </p:cNvCxnSpPr>
            <p:nvPr/>
          </p:nvCxnSpPr>
          <p:spPr>
            <a:xfrm>
              <a:off x="10403840" y="1818640"/>
              <a:ext cx="0" cy="323088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4442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79D5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E98654-A0B7-4ACD-82EA-02E4139D5FE5}"/>
              </a:ext>
            </a:extLst>
          </p:cNvPr>
          <p:cNvSpPr txBox="1"/>
          <p:nvPr/>
        </p:nvSpPr>
        <p:spPr>
          <a:xfrm>
            <a:off x="449866" y="525961"/>
            <a:ext cx="11486351" cy="144655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4400" b="1" i="0" u="none" strike="noStrike" kern="1200" cap="none" spc="0" normalizeH="0" baseline="0" noProof="0" dirty="0">
                <a:ln>
                  <a:noFill/>
                </a:ln>
                <a:solidFill>
                  <a:prstClr val="white"/>
                </a:solidFill>
                <a:effectLst/>
                <a:uLnTx/>
                <a:uFillTx/>
                <a:latin typeface="Calibri"/>
                <a:ea typeface="+mn-ea"/>
                <a:cs typeface="+mn-cs"/>
              </a:rPr>
              <a:t>Система метрик для оценки, мониторинга и управления биоразнообразием</a:t>
            </a:r>
            <a:endParaRPr kumimoji="0" lang="ru-RU" sz="36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6" name="TextBox 5">
            <a:extLst>
              <a:ext uri="{FF2B5EF4-FFF2-40B4-BE49-F238E27FC236}">
                <a16:creationId xmlns:a16="http://schemas.microsoft.com/office/drawing/2014/main" id="{12141D2E-D331-4C94-A210-489575FC4924}"/>
              </a:ext>
            </a:extLst>
          </p:cNvPr>
          <p:cNvSpPr txBox="1"/>
          <p:nvPr/>
        </p:nvSpPr>
        <p:spPr>
          <a:xfrm>
            <a:off x="449866" y="2363679"/>
            <a:ext cx="11058334" cy="101566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Дудов Сергей Валерьевич</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prstClr val="white">
                    <a:lumMod val="75000"/>
                  </a:prstClr>
                </a:solidFill>
                <a:effectLst/>
                <a:uLnTx/>
                <a:uFillTx/>
                <a:latin typeface="Calibri" panose="020F0502020204030204" pitchFamily="34" charset="0"/>
                <a:ea typeface="+mn-ea"/>
                <a:cs typeface="Arial" panose="020B0604020202020204" pitchFamily="34" charset="0"/>
              </a:rPr>
              <a:t>Руководитель направления оценки биоразнообразия АО «ИЭПИ», научный сотрудник кафедры экологии и географии растений биологического факультета МГУ имени М.В. Ломоносова, кандидат географических наук</a:t>
            </a:r>
          </a:p>
        </p:txBody>
      </p:sp>
      <p:sp>
        <p:nvSpPr>
          <p:cNvPr id="12" name="TextBox 11">
            <a:extLst>
              <a:ext uri="{FF2B5EF4-FFF2-40B4-BE49-F238E27FC236}">
                <a16:creationId xmlns:a16="http://schemas.microsoft.com/office/drawing/2014/main" id="{9A65E2AC-B10F-48DA-B45B-3B4CD0A26712}"/>
              </a:ext>
            </a:extLst>
          </p:cNvPr>
          <p:cNvSpPr txBox="1"/>
          <p:nvPr/>
        </p:nvSpPr>
        <p:spPr>
          <a:xfrm>
            <a:off x="352211" y="6144645"/>
            <a:ext cx="45720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ГЕОИНФО </a:t>
            </a:r>
            <a:r>
              <a:rPr kumimoji="0" lang="en-US"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FORUM</a:t>
            </a:r>
            <a:r>
              <a:rPr kumimoji="0" lang="ru-RU"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a:t>
            </a:r>
            <a:r>
              <a:rPr kumimoji="0" lang="en-US"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&amp;</a:t>
            </a:r>
            <a:r>
              <a:rPr kumimoji="0" lang="ru-RU"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a:t>
            </a:r>
            <a:r>
              <a:rPr kumimoji="0" lang="en-US"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EXPO 2023 </a:t>
            </a:r>
            <a:endParaRPr kumimoji="0" lang="ru-RU"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 name="TextBox 1">
            <a:extLst>
              <a:ext uri="{FF2B5EF4-FFF2-40B4-BE49-F238E27FC236}">
                <a16:creationId xmlns:a16="http://schemas.microsoft.com/office/drawing/2014/main" id="{6A2CD44C-EAF8-9F34-5420-EB50E6813154}"/>
              </a:ext>
            </a:extLst>
          </p:cNvPr>
          <p:cNvSpPr txBox="1"/>
          <p:nvPr/>
        </p:nvSpPr>
        <p:spPr>
          <a:xfrm>
            <a:off x="449866" y="3558323"/>
            <a:ext cx="11058334"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Чернянский Сергей Станиславович</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prstClr val="white">
                    <a:lumMod val="75000"/>
                  </a:prstClr>
                </a:solidFill>
                <a:effectLst/>
                <a:uLnTx/>
                <a:uFillTx/>
                <a:latin typeface="Calibri" panose="020F0502020204030204" pitchFamily="34" charset="0"/>
                <a:ea typeface="+mn-ea"/>
                <a:cs typeface="Arial" panose="020B0604020202020204" pitchFamily="34" charset="0"/>
              </a:rPr>
              <a:t>Старший управляющий консультант в ООО «ЭНВАЙРОН СИ-АЙ-ЭС», кандидат географических наук</a:t>
            </a:r>
          </a:p>
        </p:txBody>
      </p:sp>
      <p:sp>
        <p:nvSpPr>
          <p:cNvPr id="3" name="TextBox 2">
            <a:extLst>
              <a:ext uri="{FF2B5EF4-FFF2-40B4-BE49-F238E27FC236}">
                <a16:creationId xmlns:a16="http://schemas.microsoft.com/office/drawing/2014/main" id="{7E9B17E6-1E19-5858-00DA-3033FE99B236}"/>
              </a:ext>
            </a:extLst>
          </p:cNvPr>
          <p:cNvSpPr txBox="1"/>
          <p:nvPr/>
        </p:nvSpPr>
        <p:spPr>
          <a:xfrm>
            <a:off x="352824" y="4885490"/>
            <a:ext cx="11486351" cy="76944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4400" b="1" i="0" u="none" strike="noStrike" kern="1200" cap="none" spc="0" normalizeH="0" baseline="0" noProof="0" dirty="0">
                <a:ln>
                  <a:noFill/>
                </a:ln>
                <a:solidFill>
                  <a:prstClr val="white"/>
                </a:solidFill>
                <a:effectLst/>
                <a:uLnTx/>
                <a:uFillTx/>
                <a:latin typeface="Calibri"/>
                <a:ea typeface="+mn-ea"/>
                <a:cs typeface="+mn-cs"/>
              </a:rPr>
              <a:t>Спасибо за внимание!</a:t>
            </a:r>
            <a:endParaRPr kumimoji="0" lang="ru-RU" sz="36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790955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8FB"/>
        </a:solid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A29C4BB-59AE-8844-D458-F25775B87A51}"/>
              </a:ext>
            </a:extLst>
          </p:cNvPr>
          <p:cNvPicPr>
            <a:picLocks noChangeAspect="1"/>
          </p:cNvPicPr>
          <p:nvPr/>
        </p:nvPicPr>
        <p:blipFill rotWithShape="1">
          <a:blip r:embed="rId3"/>
          <a:srcRect l="4891" t="34320" r="39413" b="39965"/>
          <a:stretch/>
        </p:blipFill>
        <p:spPr>
          <a:xfrm>
            <a:off x="7452089" y="21188"/>
            <a:ext cx="4328811" cy="1124265"/>
          </a:xfrm>
          <a:prstGeom prst="rect">
            <a:avLst/>
          </a:prstGeom>
        </p:spPr>
      </p:pic>
      <p:pic>
        <p:nvPicPr>
          <p:cNvPr id="7" name="Рисунок 6">
            <a:extLst>
              <a:ext uri="{FF2B5EF4-FFF2-40B4-BE49-F238E27FC236}">
                <a16:creationId xmlns:a16="http://schemas.microsoft.com/office/drawing/2014/main" id="{F84AE817-AC7F-5FF9-35E5-C6C1A922759D}"/>
              </a:ext>
            </a:extLst>
          </p:cNvPr>
          <p:cNvPicPr>
            <a:picLocks noChangeAspect="1"/>
          </p:cNvPicPr>
          <p:nvPr/>
        </p:nvPicPr>
        <p:blipFill rotWithShape="1">
          <a:blip r:embed="rId4"/>
          <a:srcRect l="4810" t="12588" r="42785" b="7975"/>
          <a:stretch/>
        </p:blipFill>
        <p:spPr>
          <a:xfrm>
            <a:off x="6449382" y="1124265"/>
            <a:ext cx="5742618" cy="4896486"/>
          </a:xfrm>
          <a:prstGeom prst="rect">
            <a:avLst/>
          </a:prstGeom>
        </p:spPr>
      </p:pic>
      <p:pic>
        <p:nvPicPr>
          <p:cNvPr id="9" name="Рисунок 8">
            <a:extLst>
              <a:ext uri="{FF2B5EF4-FFF2-40B4-BE49-F238E27FC236}">
                <a16:creationId xmlns:a16="http://schemas.microsoft.com/office/drawing/2014/main" id="{6B79B31A-E78E-B92F-AE00-637FC2AB5541}"/>
              </a:ext>
            </a:extLst>
          </p:cNvPr>
          <p:cNvPicPr>
            <a:picLocks noChangeAspect="1"/>
          </p:cNvPicPr>
          <p:nvPr/>
        </p:nvPicPr>
        <p:blipFill rotWithShape="1">
          <a:blip r:embed="rId5"/>
          <a:srcRect l="5064" t="60746" r="35569" b="18551"/>
          <a:stretch/>
        </p:blipFill>
        <p:spPr>
          <a:xfrm>
            <a:off x="7923851" y="6020751"/>
            <a:ext cx="4268149" cy="837249"/>
          </a:xfrm>
          <a:prstGeom prst="rect">
            <a:avLst/>
          </a:prstGeom>
        </p:spPr>
      </p:pic>
      <p:sp>
        <p:nvSpPr>
          <p:cNvPr id="2" name="CustomShape 1">
            <a:extLst>
              <a:ext uri="{FF2B5EF4-FFF2-40B4-BE49-F238E27FC236}">
                <a16:creationId xmlns:a16="http://schemas.microsoft.com/office/drawing/2014/main" id="{5D09AF41-0D6E-A346-ED56-1DB92EB491B2}"/>
              </a:ext>
            </a:extLst>
          </p:cNvPr>
          <p:cNvSpPr/>
          <p:nvPr/>
        </p:nvSpPr>
        <p:spPr>
          <a:xfrm>
            <a:off x="82052" y="-55603"/>
            <a:ext cx="9315720" cy="5833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3200" b="1" spc="-1" dirty="0">
                <a:solidFill>
                  <a:srgbClr val="0B512B"/>
                </a:solidFill>
                <a:latin typeface="Calibri"/>
              </a:rPr>
              <a:t>Контекст</a:t>
            </a:r>
            <a:endParaRPr lang="ru-RU" sz="3200" b="0" strike="noStrike" spc="-1" dirty="0">
              <a:solidFill>
                <a:srgbClr val="0B512B"/>
              </a:solidFill>
              <a:latin typeface="Arial"/>
            </a:endParaRPr>
          </a:p>
        </p:txBody>
      </p:sp>
      <p:cxnSp>
        <p:nvCxnSpPr>
          <p:cNvPr id="4" name="Прямая соединительная линия 3">
            <a:extLst>
              <a:ext uri="{FF2B5EF4-FFF2-40B4-BE49-F238E27FC236}">
                <a16:creationId xmlns:a16="http://schemas.microsoft.com/office/drawing/2014/main" id="{F2F3F3A0-9AB5-0FDB-A86D-52959B4C1187}"/>
              </a:ext>
            </a:extLst>
          </p:cNvPr>
          <p:cNvCxnSpPr/>
          <p:nvPr/>
        </p:nvCxnSpPr>
        <p:spPr>
          <a:xfrm>
            <a:off x="6096000" y="141514"/>
            <a:ext cx="0" cy="65205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Рисунок 7">
            <a:extLst>
              <a:ext uri="{FF2B5EF4-FFF2-40B4-BE49-F238E27FC236}">
                <a16:creationId xmlns:a16="http://schemas.microsoft.com/office/drawing/2014/main" id="{B869FAB7-2AC2-4C7E-2E91-1F050EFE1F86}"/>
              </a:ext>
            </a:extLst>
          </p:cNvPr>
          <p:cNvPicPr>
            <a:picLocks noChangeAspect="1"/>
          </p:cNvPicPr>
          <p:nvPr/>
        </p:nvPicPr>
        <p:blipFill rotWithShape="1">
          <a:blip r:embed="rId6"/>
          <a:srcRect b="36645"/>
          <a:stretch/>
        </p:blipFill>
        <p:spPr>
          <a:xfrm>
            <a:off x="215228" y="4034370"/>
            <a:ext cx="5456222" cy="2084449"/>
          </a:xfrm>
          <a:prstGeom prst="rect">
            <a:avLst/>
          </a:prstGeom>
        </p:spPr>
      </p:pic>
      <p:pic>
        <p:nvPicPr>
          <p:cNvPr id="11" name="Рисунок 10">
            <a:extLst>
              <a:ext uri="{FF2B5EF4-FFF2-40B4-BE49-F238E27FC236}">
                <a16:creationId xmlns:a16="http://schemas.microsoft.com/office/drawing/2014/main" id="{78E972E0-5FAE-D48B-2684-5E859EAA032A}"/>
              </a:ext>
            </a:extLst>
          </p:cNvPr>
          <p:cNvPicPr>
            <a:picLocks noChangeAspect="1"/>
          </p:cNvPicPr>
          <p:nvPr/>
        </p:nvPicPr>
        <p:blipFill>
          <a:blip r:embed="rId7"/>
          <a:stretch>
            <a:fillRect/>
          </a:stretch>
        </p:blipFill>
        <p:spPr>
          <a:xfrm>
            <a:off x="2043078" y="1954935"/>
            <a:ext cx="3734805" cy="2147793"/>
          </a:xfrm>
          <a:prstGeom prst="rect">
            <a:avLst/>
          </a:prstGeom>
        </p:spPr>
      </p:pic>
      <p:pic>
        <p:nvPicPr>
          <p:cNvPr id="13" name="Рисунок 12">
            <a:extLst>
              <a:ext uri="{FF2B5EF4-FFF2-40B4-BE49-F238E27FC236}">
                <a16:creationId xmlns:a16="http://schemas.microsoft.com/office/drawing/2014/main" id="{0735A6E6-0DF5-5ECD-F0EC-FF6E6EBDD194}"/>
              </a:ext>
            </a:extLst>
          </p:cNvPr>
          <p:cNvPicPr>
            <a:picLocks noChangeAspect="1"/>
          </p:cNvPicPr>
          <p:nvPr/>
        </p:nvPicPr>
        <p:blipFill>
          <a:blip r:embed="rId8"/>
          <a:stretch>
            <a:fillRect/>
          </a:stretch>
        </p:blipFill>
        <p:spPr>
          <a:xfrm>
            <a:off x="140464" y="2683702"/>
            <a:ext cx="1906221" cy="755575"/>
          </a:xfrm>
          <a:prstGeom prst="rect">
            <a:avLst/>
          </a:prstGeom>
        </p:spPr>
      </p:pic>
      <p:sp>
        <p:nvSpPr>
          <p:cNvPr id="15" name="TextBox 14">
            <a:extLst>
              <a:ext uri="{FF2B5EF4-FFF2-40B4-BE49-F238E27FC236}">
                <a16:creationId xmlns:a16="http://schemas.microsoft.com/office/drawing/2014/main" id="{34ACA36B-9F18-C00D-D37C-1CC70FA84188}"/>
              </a:ext>
            </a:extLst>
          </p:cNvPr>
          <p:cNvSpPr txBox="1"/>
          <p:nvPr/>
        </p:nvSpPr>
        <p:spPr>
          <a:xfrm>
            <a:off x="144071" y="450591"/>
            <a:ext cx="6136985" cy="1569660"/>
          </a:xfrm>
          <a:prstGeom prst="rect">
            <a:avLst/>
          </a:prstGeom>
          <a:noFill/>
        </p:spPr>
        <p:txBody>
          <a:bodyPr wrap="square" rtlCol="0">
            <a:spAutoFit/>
          </a:bodyPr>
          <a:lstStyle/>
          <a:p>
            <a:pPr marL="285750" indent="-285750">
              <a:buFontTx/>
              <a:buChar char="-"/>
            </a:pPr>
            <a:r>
              <a:rPr lang="ru-RU" sz="1600" dirty="0">
                <a:latin typeface="Calibri" panose="020F0502020204030204" pitchFamily="34" charset="0"/>
                <a:cs typeface="Calibri" panose="020F0502020204030204" pitchFamily="34" charset="0"/>
              </a:rPr>
              <a:t>Около 1 млн. видов живых организмов находится на грани вымирания (доклад ООН, 2019)</a:t>
            </a:r>
            <a:endParaRPr lang="en-US" sz="1600" dirty="0">
              <a:latin typeface="Calibri" panose="020F0502020204030204" pitchFamily="34" charset="0"/>
              <a:cs typeface="Calibri" panose="020F0502020204030204" pitchFamily="34" charset="0"/>
            </a:endParaRPr>
          </a:p>
          <a:p>
            <a:pPr marL="285750" indent="-285750">
              <a:buFontTx/>
              <a:buChar char="-"/>
            </a:pPr>
            <a:r>
              <a:rPr lang="ru-RU" sz="1600" dirty="0">
                <a:latin typeface="Calibri" panose="020F0502020204030204" pitchFamily="34" charset="0"/>
                <a:cs typeface="Calibri" panose="020F0502020204030204" pitchFamily="34" charset="0"/>
              </a:rPr>
              <a:t>За последние 500 лет человеческая деятельность привела к уничтожению не менее 867 видов</a:t>
            </a:r>
          </a:p>
          <a:p>
            <a:pPr marL="285750" indent="-285750">
              <a:buFontTx/>
              <a:buChar char="-"/>
            </a:pPr>
            <a:r>
              <a:rPr lang="ru-RU" sz="1600" dirty="0">
                <a:latin typeface="Calibri" panose="020F0502020204030204" pitchFamily="34" charset="0"/>
                <a:cs typeface="Calibri" panose="020F0502020204030204" pitchFamily="34" charset="0"/>
              </a:rPr>
              <a:t>Как минимум 1 вид из 4-х млекопитающих и 1 и 8 птиц имеет риск вымирания в ближайшем будущем</a:t>
            </a:r>
          </a:p>
        </p:txBody>
      </p:sp>
      <p:sp>
        <p:nvSpPr>
          <p:cNvPr id="17" name="TextBox 16">
            <a:extLst>
              <a:ext uri="{FF2B5EF4-FFF2-40B4-BE49-F238E27FC236}">
                <a16:creationId xmlns:a16="http://schemas.microsoft.com/office/drawing/2014/main" id="{CC51CC0B-AA9C-684E-B557-24584C4F26D1}"/>
              </a:ext>
            </a:extLst>
          </p:cNvPr>
          <p:cNvSpPr txBox="1"/>
          <p:nvPr/>
        </p:nvSpPr>
        <p:spPr>
          <a:xfrm>
            <a:off x="101160" y="6106462"/>
            <a:ext cx="6128238" cy="646331"/>
          </a:xfrm>
          <a:prstGeom prst="rect">
            <a:avLst/>
          </a:prstGeom>
          <a:noFill/>
        </p:spPr>
        <p:txBody>
          <a:bodyPr wrap="square">
            <a:spAutoFit/>
          </a:bodyPr>
          <a:lstStyle/>
          <a:p>
            <a:r>
              <a:rPr lang="ru-RU" sz="1800" dirty="0">
                <a:solidFill>
                  <a:srgbClr val="0B512B"/>
                </a:solidFill>
                <a:latin typeface="Calibri" panose="020F0502020204030204" pitchFamily="34" charset="0"/>
                <a:cs typeface="Calibri" panose="020F0502020204030204" pitchFamily="34" charset="0"/>
              </a:rPr>
              <a:t>Сокра</a:t>
            </a:r>
            <a:r>
              <a:rPr lang="ru-RU" dirty="0">
                <a:solidFill>
                  <a:srgbClr val="0B512B"/>
                </a:solidFill>
                <a:latin typeface="Calibri" panose="020F0502020204030204" pitchFamily="34" charset="0"/>
                <a:cs typeface="Calibri" panose="020F0502020204030204" pitchFamily="34" charset="0"/>
              </a:rPr>
              <a:t>щение биоразнообразия по комплексному индексу «живой планеты» с 70-х годов </a:t>
            </a:r>
            <a:r>
              <a:rPr lang="en-US" dirty="0">
                <a:solidFill>
                  <a:srgbClr val="0B512B"/>
                </a:solidFill>
                <a:latin typeface="Calibri" panose="020F0502020204030204" pitchFamily="34" charset="0"/>
                <a:cs typeface="Calibri" panose="020F0502020204030204" pitchFamily="34" charset="0"/>
              </a:rPr>
              <a:t>XX </a:t>
            </a:r>
            <a:r>
              <a:rPr lang="ru-RU" dirty="0">
                <a:solidFill>
                  <a:srgbClr val="0B512B"/>
                </a:solidFill>
                <a:latin typeface="Calibri" panose="020F0502020204030204" pitchFamily="34" charset="0"/>
                <a:cs typeface="Calibri" panose="020F0502020204030204" pitchFamily="34" charset="0"/>
              </a:rPr>
              <a:t>века</a:t>
            </a:r>
            <a:r>
              <a:rPr lang="en-US" dirty="0">
                <a:solidFill>
                  <a:srgbClr val="0B512B"/>
                </a:solidFill>
                <a:latin typeface="Calibri" panose="020F0502020204030204" pitchFamily="34" charset="0"/>
                <a:cs typeface="Calibri" panose="020F0502020204030204" pitchFamily="34" charset="0"/>
              </a:rPr>
              <a:t> </a:t>
            </a:r>
            <a:r>
              <a:rPr lang="ru-RU" sz="1800" dirty="0">
                <a:solidFill>
                  <a:srgbClr val="0B512B"/>
                </a:solidFill>
                <a:latin typeface="Calibri" panose="020F0502020204030204" pitchFamily="34" charset="0"/>
                <a:cs typeface="Calibri" panose="020F0502020204030204" pitchFamily="34" charset="0"/>
              </a:rPr>
              <a:t>(</a:t>
            </a:r>
            <a:r>
              <a:rPr lang="en-US" sz="1800" dirty="0">
                <a:solidFill>
                  <a:srgbClr val="0B512B"/>
                </a:solidFill>
                <a:latin typeface="Calibri" panose="020F0502020204030204" pitchFamily="34" charset="0"/>
                <a:cs typeface="Calibri" panose="020F0502020204030204" pitchFamily="34" charset="0"/>
              </a:rPr>
              <a:t>WWF</a:t>
            </a:r>
            <a:r>
              <a:rPr lang="ru-RU" sz="1800" dirty="0">
                <a:solidFill>
                  <a:srgbClr val="0B512B"/>
                </a:solidFill>
                <a:latin typeface="Calibri" panose="020F0502020204030204" pitchFamily="34" charset="0"/>
                <a:cs typeface="Calibri" panose="020F0502020204030204" pitchFamily="34" charset="0"/>
              </a:rPr>
              <a:t>, 20</a:t>
            </a:r>
            <a:r>
              <a:rPr lang="en-US" sz="1800" dirty="0">
                <a:solidFill>
                  <a:srgbClr val="0B512B"/>
                </a:solidFill>
                <a:latin typeface="Calibri" panose="020F0502020204030204" pitchFamily="34" charset="0"/>
                <a:cs typeface="Calibri" panose="020F0502020204030204" pitchFamily="34" charset="0"/>
              </a:rPr>
              <a:t>22</a:t>
            </a:r>
            <a:r>
              <a:rPr lang="ru-RU" sz="1800" dirty="0">
                <a:solidFill>
                  <a:srgbClr val="0B512B"/>
                </a:solidFill>
                <a:latin typeface="Calibri" panose="020F0502020204030204" pitchFamily="34" charset="0"/>
                <a:cs typeface="Calibri" panose="020F0502020204030204" pitchFamily="34" charset="0"/>
              </a:rPr>
              <a:t>)</a:t>
            </a:r>
            <a:endParaRPr lang="en-US" sz="1800" dirty="0">
              <a:solidFill>
                <a:srgbClr val="0B512B"/>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CC576084-1EE2-E6E8-C130-E055F36B5CDF}"/>
              </a:ext>
            </a:extLst>
          </p:cNvPr>
          <p:cNvSpPr txBox="1"/>
          <p:nvPr/>
        </p:nvSpPr>
        <p:spPr>
          <a:xfrm>
            <a:off x="134341" y="2203279"/>
            <a:ext cx="1905262" cy="584775"/>
          </a:xfrm>
          <a:prstGeom prst="rect">
            <a:avLst/>
          </a:prstGeom>
          <a:noFill/>
        </p:spPr>
        <p:txBody>
          <a:bodyPr wrap="square">
            <a:spAutoFit/>
          </a:bodyPr>
          <a:lstStyle/>
          <a:p>
            <a:r>
              <a:rPr lang="ru-RU" sz="1600" dirty="0">
                <a:solidFill>
                  <a:srgbClr val="0B512B"/>
                </a:solidFill>
                <a:latin typeface="Calibri" panose="020F0502020204030204" pitchFamily="34" charset="0"/>
                <a:cs typeface="Calibri" panose="020F0502020204030204" pitchFamily="34" charset="0"/>
              </a:rPr>
              <a:t>Наземные экосистемы</a:t>
            </a:r>
            <a:endParaRPr lang="ru-RU" sz="1600" dirty="0"/>
          </a:p>
        </p:txBody>
      </p:sp>
      <p:sp>
        <p:nvSpPr>
          <p:cNvPr id="20" name="TextBox 19">
            <a:extLst>
              <a:ext uri="{FF2B5EF4-FFF2-40B4-BE49-F238E27FC236}">
                <a16:creationId xmlns:a16="http://schemas.microsoft.com/office/drawing/2014/main" id="{FB3FC2CE-AB9F-34A9-1E50-827C0A5DCDD3}"/>
              </a:ext>
            </a:extLst>
          </p:cNvPr>
          <p:cNvSpPr txBox="1"/>
          <p:nvPr/>
        </p:nvSpPr>
        <p:spPr>
          <a:xfrm>
            <a:off x="134341" y="3829259"/>
            <a:ext cx="1905262" cy="584775"/>
          </a:xfrm>
          <a:prstGeom prst="rect">
            <a:avLst/>
          </a:prstGeom>
          <a:noFill/>
        </p:spPr>
        <p:txBody>
          <a:bodyPr wrap="square">
            <a:spAutoFit/>
          </a:bodyPr>
          <a:lstStyle/>
          <a:p>
            <a:r>
              <a:rPr lang="ru-RU" sz="1600" dirty="0">
                <a:solidFill>
                  <a:srgbClr val="0B512B"/>
                </a:solidFill>
                <a:latin typeface="Calibri" panose="020F0502020204030204" pitchFamily="34" charset="0"/>
                <a:cs typeface="Calibri" panose="020F0502020204030204" pitchFamily="34" charset="0"/>
              </a:rPr>
              <a:t>Морские экосистемы</a:t>
            </a:r>
            <a:endParaRPr lang="ru-RU" sz="1600" dirty="0"/>
          </a:p>
        </p:txBody>
      </p:sp>
    </p:spTree>
    <p:extLst>
      <p:ext uri="{BB962C8B-B14F-4D97-AF65-F5344CB8AC3E}">
        <p14:creationId xmlns:p14="http://schemas.microsoft.com/office/powerpoint/2010/main" val="332663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F847BC3-5D1C-4176-A256-B8335E730E41}"/>
              </a:ext>
            </a:extLst>
          </p:cNvPr>
          <p:cNvPicPr>
            <a:picLocks noChangeAspect="1"/>
          </p:cNvPicPr>
          <p:nvPr/>
        </p:nvPicPr>
        <p:blipFill rotWithShape="1">
          <a:blip r:embed="rId2"/>
          <a:srcRect l="2925" t="2965" r="73707" b="61168"/>
          <a:stretch/>
        </p:blipFill>
        <p:spPr>
          <a:xfrm>
            <a:off x="0" y="600931"/>
            <a:ext cx="4231939" cy="1496886"/>
          </a:xfrm>
          <a:prstGeom prst="rect">
            <a:avLst/>
          </a:prstGeom>
        </p:spPr>
      </p:pic>
      <p:pic>
        <p:nvPicPr>
          <p:cNvPr id="7" name="Рисунок 6">
            <a:extLst>
              <a:ext uri="{FF2B5EF4-FFF2-40B4-BE49-F238E27FC236}">
                <a16:creationId xmlns:a16="http://schemas.microsoft.com/office/drawing/2014/main" id="{204A0217-A236-4A17-86EB-8D6BB3C60DE5}"/>
              </a:ext>
            </a:extLst>
          </p:cNvPr>
          <p:cNvPicPr>
            <a:picLocks noChangeAspect="1"/>
          </p:cNvPicPr>
          <p:nvPr/>
        </p:nvPicPr>
        <p:blipFill>
          <a:blip r:embed="rId3"/>
          <a:stretch>
            <a:fillRect/>
          </a:stretch>
        </p:blipFill>
        <p:spPr>
          <a:xfrm>
            <a:off x="155204" y="2835074"/>
            <a:ext cx="5398181" cy="3496549"/>
          </a:xfrm>
          <a:prstGeom prst="rect">
            <a:avLst/>
          </a:prstGeom>
        </p:spPr>
      </p:pic>
      <p:sp>
        <p:nvSpPr>
          <p:cNvPr id="6" name="TextBox 5">
            <a:extLst>
              <a:ext uri="{FF2B5EF4-FFF2-40B4-BE49-F238E27FC236}">
                <a16:creationId xmlns:a16="http://schemas.microsoft.com/office/drawing/2014/main" id="{7C86A331-1E2C-4CA7-343F-040E787E5697}"/>
              </a:ext>
            </a:extLst>
          </p:cNvPr>
          <p:cNvSpPr txBox="1"/>
          <p:nvPr/>
        </p:nvSpPr>
        <p:spPr>
          <a:xfrm>
            <a:off x="4581120" y="103049"/>
            <a:ext cx="7464700" cy="2031325"/>
          </a:xfrm>
          <a:prstGeom prst="rect">
            <a:avLst/>
          </a:prstGeom>
          <a:noFill/>
        </p:spPr>
        <p:txBody>
          <a:bodyPr wrap="square">
            <a:spAutoFit/>
          </a:bodyPr>
          <a:lstStyle/>
          <a:p>
            <a:pPr algn="just"/>
            <a:r>
              <a:rPr lang="ru-RU" dirty="0">
                <a:latin typeface="Calibri" panose="020F0502020204030204" pitchFamily="34" charset="0"/>
                <a:cs typeface="Calibri" panose="020F0502020204030204" pitchFamily="34" charset="0"/>
              </a:rPr>
              <a:t>Цели Конвенции - сохранение биологического разнообразия, устойчивое использование его компонентов и совместное получение на справедливой и равной основе выгод, связанных с использованием генетических ресурсов, в том числе путём предоставления необходимого доступа к генетическим ресурсам и путём надлежащей передачи соответствующих технологий с учётом всех прав на такие ресурсы и технологии, а также путём должного финансирования</a:t>
            </a:r>
            <a:r>
              <a:rPr lang="ru-RU" sz="1400" dirty="0"/>
              <a:t>.</a:t>
            </a:r>
          </a:p>
        </p:txBody>
      </p:sp>
      <p:cxnSp>
        <p:nvCxnSpPr>
          <p:cNvPr id="2" name="Прямая соединительная линия 1">
            <a:extLst>
              <a:ext uri="{FF2B5EF4-FFF2-40B4-BE49-F238E27FC236}">
                <a16:creationId xmlns:a16="http://schemas.microsoft.com/office/drawing/2014/main" id="{1E53FC94-A02B-48C7-BF72-B1DD9A34ED76}"/>
              </a:ext>
            </a:extLst>
          </p:cNvPr>
          <p:cNvCxnSpPr>
            <a:cxnSpLocks/>
          </p:cNvCxnSpPr>
          <p:nvPr/>
        </p:nvCxnSpPr>
        <p:spPr>
          <a:xfrm>
            <a:off x="4572009" y="103049"/>
            <a:ext cx="9111" cy="19496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Соединитель: уступ 10">
            <a:extLst>
              <a:ext uri="{FF2B5EF4-FFF2-40B4-BE49-F238E27FC236}">
                <a16:creationId xmlns:a16="http://schemas.microsoft.com/office/drawing/2014/main" id="{AA5F741C-043E-7926-571A-0DA435BFE5B6}"/>
              </a:ext>
            </a:extLst>
          </p:cNvPr>
          <p:cNvCxnSpPr>
            <a:cxnSpLocks/>
          </p:cNvCxnSpPr>
          <p:nvPr/>
        </p:nvCxnSpPr>
        <p:spPr>
          <a:xfrm flipV="1">
            <a:off x="1828800" y="2052735"/>
            <a:ext cx="2743208" cy="709126"/>
          </a:xfrm>
          <a:prstGeom prst="bentConnector3">
            <a:avLst>
              <a:gd name="adj1"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9B740AA5-2C7A-08B3-0409-FF406349324B}"/>
              </a:ext>
            </a:extLst>
          </p:cNvPr>
          <p:cNvCxnSpPr>
            <a:cxnSpLocks/>
          </p:cNvCxnSpPr>
          <p:nvPr/>
        </p:nvCxnSpPr>
        <p:spPr>
          <a:xfrm>
            <a:off x="5713454" y="2134374"/>
            <a:ext cx="0" cy="45650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FDED0A0-D23C-8DCA-661B-577AA1BB49AF}"/>
              </a:ext>
            </a:extLst>
          </p:cNvPr>
          <p:cNvSpPr txBox="1"/>
          <p:nvPr/>
        </p:nvSpPr>
        <p:spPr>
          <a:xfrm>
            <a:off x="5713453" y="2678427"/>
            <a:ext cx="2938355" cy="400110"/>
          </a:xfrm>
          <a:prstGeom prst="rect">
            <a:avLst/>
          </a:prstGeom>
          <a:noFill/>
        </p:spPr>
        <p:txBody>
          <a:bodyPr wrap="square">
            <a:spAutoFit/>
          </a:bodyPr>
          <a:lstStyle/>
          <a:p>
            <a:r>
              <a:rPr lang="en-US" sz="2000" dirty="0"/>
              <a:t>2030 action targets</a:t>
            </a:r>
            <a:endParaRPr lang="ru-RU" sz="2000" dirty="0"/>
          </a:p>
        </p:txBody>
      </p:sp>
      <p:sp>
        <p:nvSpPr>
          <p:cNvPr id="19" name="TextBox 18">
            <a:extLst>
              <a:ext uri="{FF2B5EF4-FFF2-40B4-BE49-F238E27FC236}">
                <a16:creationId xmlns:a16="http://schemas.microsoft.com/office/drawing/2014/main" id="{AD9FDAE2-7066-83B1-847D-884CBB5C752F}"/>
              </a:ext>
            </a:extLst>
          </p:cNvPr>
          <p:cNvSpPr txBox="1"/>
          <p:nvPr/>
        </p:nvSpPr>
        <p:spPr>
          <a:xfrm>
            <a:off x="5726958" y="3001458"/>
            <a:ext cx="6172296" cy="1200329"/>
          </a:xfrm>
          <a:prstGeom prst="rect">
            <a:avLst/>
          </a:prstGeom>
          <a:noFill/>
        </p:spPr>
        <p:txBody>
          <a:bodyPr wrap="square">
            <a:spAutoFit/>
          </a:bodyPr>
          <a:lstStyle/>
          <a:p>
            <a:r>
              <a:rPr lang="en-US" dirty="0">
                <a:solidFill>
                  <a:schemeClr val="bg1">
                    <a:lumMod val="50000"/>
                  </a:schemeClr>
                </a:solidFill>
              </a:rPr>
              <a:t>Target 1. Ensure that all land and sea areas globally are under integrated biodiversity-inclusive spatial planning addressing land- and sea-use change, retaining existing intact and wilderness areas</a:t>
            </a:r>
            <a:endParaRPr lang="ru-RU" dirty="0">
              <a:solidFill>
                <a:schemeClr val="bg1">
                  <a:lumMod val="50000"/>
                </a:schemeClr>
              </a:solidFill>
            </a:endParaRPr>
          </a:p>
        </p:txBody>
      </p:sp>
      <p:sp>
        <p:nvSpPr>
          <p:cNvPr id="20" name="TextBox 19">
            <a:extLst>
              <a:ext uri="{FF2B5EF4-FFF2-40B4-BE49-F238E27FC236}">
                <a16:creationId xmlns:a16="http://schemas.microsoft.com/office/drawing/2014/main" id="{37AF39E7-8FE6-6E43-E210-60DEAA59DE5C}"/>
              </a:ext>
            </a:extLst>
          </p:cNvPr>
          <p:cNvSpPr txBox="1"/>
          <p:nvPr/>
        </p:nvSpPr>
        <p:spPr>
          <a:xfrm>
            <a:off x="5688360" y="2134373"/>
            <a:ext cx="6172296" cy="646331"/>
          </a:xfrm>
          <a:prstGeom prst="rect">
            <a:avLst/>
          </a:prstGeom>
          <a:noFill/>
        </p:spPr>
        <p:txBody>
          <a:bodyPr wrap="square">
            <a:spAutoFit/>
          </a:bodyPr>
          <a:lstStyle/>
          <a:p>
            <a:r>
              <a:rPr lang="en-US" b="1" dirty="0">
                <a:solidFill>
                  <a:srgbClr val="0B512B"/>
                </a:solidFill>
                <a:latin typeface="Calibri" panose="020F0502020204030204" pitchFamily="34" charset="0"/>
                <a:cs typeface="Calibri" panose="020F0502020204030204" pitchFamily="34" charset="0"/>
              </a:rPr>
              <a:t>FIRST DRAFT OF THE POST-2020 GLOBAL BIODIVERSITY FRAMEWORK</a:t>
            </a:r>
            <a:endParaRPr lang="ru-RU" b="1" dirty="0">
              <a:solidFill>
                <a:srgbClr val="0B512B"/>
              </a:solidFill>
              <a:latin typeface="Calibri" panose="020F0502020204030204" pitchFamily="34" charset="0"/>
              <a:cs typeface="Calibri" panose="020F0502020204030204" pitchFamily="34" charset="0"/>
            </a:endParaRPr>
          </a:p>
        </p:txBody>
      </p:sp>
      <p:cxnSp>
        <p:nvCxnSpPr>
          <p:cNvPr id="21" name="Прямая соединительная линия 20">
            <a:extLst>
              <a:ext uri="{FF2B5EF4-FFF2-40B4-BE49-F238E27FC236}">
                <a16:creationId xmlns:a16="http://schemas.microsoft.com/office/drawing/2014/main" id="{2CCCB879-7388-02F9-068A-684259C6337F}"/>
              </a:ext>
            </a:extLst>
          </p:cNvPr>
          <p:cNvCxnSpPr>
            <a:cxnSpLocks/>
          </p:cNvCxnSpPr>
          <p:nvPr/>
        </p:nvCxnSpPr>
        <p:spPr>
          <a:xfrm flipH="1">
            <a:off x="5713454" y="2134374"/>
            <a:ext cx="59498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B3AC92F-6361-54E7-A0B2-B4B3AE4794FF}"/>
              </a:ext>
            </a:extLst>
          </p:cNvPr>
          <p:cNvSpPr txBox="1"/>
          <p:nvPr/>
        </p:nvSpPr>
        <p:spPr>
          <a:xfrm>
            <a:off x="5713453" y="5582812"/>
            <a:ext cx="6478545" cy="1200329"/>
          </a:xfrm>
          <a:prstGeom prst="rect">
            <a:avLst/>
          </a:prstGeom>
          <a:noFill/>
        </p:spPr>
        <p:txBody>
          <a:bodyPr wrap="square">
            <a:spAutoFit/>
          </a:bodyPr>
          <a:lstStyle/>
          <a:p>
            <a:r>
              <a:rPr lang="ru-RU" sz="2400" dirty="0">
                <a:solidFill>
                  <a:srgbClr val="0B512B"/>
                </a:solidFill>
                <a:latin typeface="Calibri" panose="020F0502020204030204" pitchFamily="34" charset="0"/>
                <a:cs typeface="Calibri" panose="020F0502020204030204" pitchFamily="34" charset="0"/>
              </a:rPr>
              <a:t>Сохранение биоразнообразия в том числе путем внедрения этих вопросов пространственное планирование!</a:t>
            </a:r>
            <a:endParaRPr lang="ru-RU" sz="2400" dirty="0">
              <a:solidFill>
                <a:srgbClr val="0B512B"/>
              </a:solidFill>
            </a:endParaRPr>
          </a:p>
        </p:txBody>
      </p:sp>
      <p:sp>
        <p:nvSpPr>
          <p:cNvPr id="27" name="CustomShape 1">
            <a:extLst>
              <a:ext uri="{FF2B5EF4-FFF2-40B4-BE49-F238E27FC236}">
                <a16:creationId xmlns:a16="http://schemas.microsoft.com/office/drawing/2014/main" id="{0945AB93-895E-DE1A-B99C-F4A180A83499}"/>
              </a:ext>
            </a:extLst>
          </p:cNvPr>
          <p:cNvSpPr/>
          <p:nvPr/>
        </p:nvSpPr>
        <p:spPr>
          <a:xfrm>
            <a:off x="82052" y="-55603"/>
            <a:ext cx="9315720" cy="5833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3200" b="1" spc="-1" dirty="0">
                <a:solidFill>
                  <a:srgbClr val="0B512B"/>
                </a:solidFill>
                <a:latin typeface="Calibri"/>
              </a:rPr>
              <a:t>Контекст</a:t>
            </a:r>
            <a:endParaRPr lang="ru-RU" sz="3200" b="0" strike="noStrike" spc="-1" dirty="0">
              <a:solidFill>
                <a:srgbClr val="0B512B"/>
              </a:solidFill>
              <a:latin typeface="Arial"/>
            </a:endParaRPr>
          </a:p>
        </p:txBody>
      </p:sp>
      <p:sp>
        <p:nvSpPr>
          <p:cNvPr id="29" name="TextBox 28">
            <a:extLst>
              <a:ext uri="{FF2B5EF4-FFF2-40B4-BE49-F238E27FC236}">
                <a16:creationId xmlns:a16="http://schemas.microsoft.com/office/drawing/2014/main" id="{9A811226-D396-D4D2-BDC5-F87A5C99F99C}"/>
              </a:ext>
            </a:extLst>
          </p:cNvPr>
          <p:cNvSpPr txBox="1"/>
          <p:nvPr/>
        </p:nvSpPr>
        <p:spPr>
          <a:xfrm>
            <a:off x="5735982" y="4170762"/>
            <a:ext cx="6097553" cy="1477328"/>
          </a:xfrm>
          <a:prstGeom prst="rect">
            <a:avLst/>
          </a:prstGeom>
          <a:noFill/>
        </p:spPr>
        <p:txBody>
          <a:bodyPr wrap="square">
            <a:spAutoFit/>
          </a:bodyPr>
          <a:lstStyle/>
          <a:p>
            <a:r>
              <a:rPr lang="en-US" dirty="0">
                <a:solidFill>
                  <a:schemeClr val="bg1">
                    <a:lumMod val="50000"/>
                  </a:schemeClr>
                </a:solidFill>
              </a:rPr>
              <a:t>Target 2. Ensure that at least 20 per cent of degraded freshwater, marine and terrestrial ecosystems are under restoration, ensuring connectivity among them and focusing on priority ecosystems</a:t>
            </a:r>
          </a:p>
          <a:p>
            <a:r>
              <a:rPr lang="ru-RU" dirty="0"/>
              <a:t>…</a:t>
            </a:r>
            <a:endParaRPr lang="en-US" dirty="0"/>
          </a:p>
        </p:txBody>
      </p:sp>
    </p:spTree>
    <p:extLst>
      <p:ext uri="{BB962C8B-B14F-4D97-AF65-F5344CB8AC3E}">
        <p14:creationId xmlns:p14="http://schemas.microsoft.com/office/powerpoint/2010/main" val="2428059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756800" y="365040"/>
            <a:ext cx="10514880" cy="1324800"/>
          </a:xfrm>
          <a:prstGeom prst="rect">
            <a:avLst/>
          </a:prstGeom>
          <a:noFill/>
          <a:ln>
            <a:noFill/>
          </a:ln>
        </p:spPr>
        <p:style>
          <a:lnRef idx="0">
            <a:scrgbClr r="0" g="0" b="0"/>
          </a:lnRef>
          <a:fillRef idx="0">
            <a:scrgbClr r="0" g="0" b="0"/>
          </a:fillRef>
          <a:effectRef idx="0">
            <a:scrgbClr r="0" g="0" b="0"/>
          </a:effectRef>
          <a:fontRef idx="minor"/>
        </p:style>
      </p:sp>
      <p:sp>
        <p:nvSpPr>
          <p:cNvPr id="267" name="CustomShape 2"/>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sp>
      <p:pic>
        <p:nvPicPr>
          <p:cNvPr id="268" name="Рисунок 4"/>
          <p:cNvPicPr/>
          <p:nvPr/>
        </p:nvPicPr>
        <p:blipFill>
          <a:blip r:embed="rId2"/>
          <a:stretch/>
        </p:blipFill>
        <p:spPr>
          <a:xfrm>
            <a:off x="0" y="14758"/>
            <a:ext cx="6510031" cy="3717182"/>
          </a:xfrm>
          <a:prstGeom prst="rect">
            <a:avLst/>
          </a:prstGeom>
          <a:ln>
            <a:noFill/>
          </a:ln>
        </p:spPr>
      </p:pic>
      <p:pic>
        <p:nvPicPr>
          <p:cNvPr id="2" name="Рисунок 3" descr="erformance Standard 6: Biodiversity Conservation and Sustainable Management of Living Natural Resources">
            <a:extLst>
              <a:ext uri="{FF2B5EF4-FFF2-40B4-BE49-F238E27FC236}">
                <a16:creationId xmlns:a16="http://schemas.microsoft.com/office/drawing/2014/main" id="{6BA55B7D-6E82-9902-A347-029BCBEA95A7}"/>
              </a:ext>
            </a:extLst>
          </p:cNvPr>
          <p:cNvPicPr/>
          <p:nvPr/>
        </p:nvPicPr>
        <p:blipFill>
          <a:blip r:embed="rId3"/>
          <a:stretch/>
        </p:blipFill>
        <p:spPr>
          <a:xfrm>
            <a:off x="80049" y="4054210"/>
            <a:ext cx="2937240" cy="2505240"/>
          </a:xfrm>
          <a:prstGeom prst="rect">
            <a:avLst/>
          </a:prstGeom>
          <a:ln>
            <a:noFill/>
          </a:ln>
        </p:spPr>
      </p:pic>
      <p:pic>
        <p:nvPicPr>
          <p:cNvPr id="3" name="Picture 15">
            <a:extLst>
              <a:ext uri="{FF2B5EF4-FFF2-40B4-BE49-F238E27FC236}">
                <a16:creationId xmlns:a16="http://schemas.microsoft.com/office/drawing/2014/main" id="{8949FE85-D413-5E71-F092-5476B44CFE3C}"/>
              </a:ext>
            </a:extLst>
          </p:cNvPr>
          <p:cNvPicPr/>
          <p:nvPr/>
        </p:nvPicPr>
        <p:blipFill>
          <a:blip r:embed="rId4"/>
          <a:stretch/>
        </p:blipFill>
        <p:spPr>
          <a:xfrm>
            <a:off x="6664460" y="171004"/>
            <a:ext cx="2606040" cy="1448640"/>
          </a:xfrm>
          <a:prstGeom prst="rect">
            <a:avLst/>
          </a:prstGeom>
          <a:ln>
            <a:noFill/>
          </a:ln>
        </p:spPr>
      </p:pic>
      <p:sp>
        <p:nvSpPr>
          <p:cNvPr id="4" name="CustomShape 1">
            <a:extLst>
              <a:ext uri="{FF2B5EF4-FFF2-40B4-BE49-F238E27FC236}">
                <a16:creationId xmlns:a16="http://schemas.microsoft.com/office/drawing/2014/main" id="{D352688E-A935-6D5C-BDD7-A2B9394BAE63}"/>
              </a:ext>
            </a:extLst>
          </p:cNvPr>
          <p:cNvSpPr/>
          <p:nvPr/>
        </p:nvSpPr>
        <p:spPr>
          <a:xfrm>
            <a:off x="3338475" y="3799800"/>
            <a:ext cx="8660691" cy="3058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Bef>
                <a:spcPts val="675"/>
              </a:spcBef>
              <a:tabLst>
                <a:tab pos="0" algn="l"/>
              </a:tabLst>
            </a:pPr>
            <a:r>
              <a:rPr lang="ru-RU" sz="2000" b="1" strike="noStrike" spc="-1" dirty="0">
                <a:solidFill>
                  <a:srgbClr val="000000"/>
                </a:solidFill>
                <a:latin typeface="Calibri"/>
              </a:rPr>
              <a:t>Основа стандарта – </a:t>
            </a:r>
            <a:r>
              <a:rPr lang="ru-RU" sz="2000" b="0" strike="noStrike" spc="-1" dirty="0">
                <a:solidFill>
                  <a:srgbClr val="000000"/>
                </a:solidFill>
                <a:latin typeface="Calibri"/>
              </a:rPr>
              <a:t>Конвенция о сохранении биологического разнообразия ООН</a:t>
            </a:r>
            <a:endParaRPr lang="ru-RU" sz="2000" b="0" strike="noStrike" spc="-1" dirty="0">
              <a:latin typeface="Arial"/>
            </a:endParaRPr>
          </a:p>
          <a:p>
            <a:pPr>
              <a:lnSpc>
                <a:spcPct val="90000"/>
              </a:lnSpc>
              <a:spcBef>
                <a:spcPts val="675"/>
              </a:spcBef>
              <a:tabLst>
                <a:tab pos="0" algn="l"/>
              </a:tabLst>
            </a:pPr>
            <a:r>
              <a:rPr lang="ru-RU" sz="2000" b="1" strike="noStrike" spc="-1" dirty="0">
                <a:solidFill>
                  <a:srgbClr val="000000"/>
                </a:solidFill>
                <a:latin typeface="Calibri"/>
              </a:rPr>
              <a:t>Принципы стандарта</a:t>
            </a:r>
            <a:endParaRPr lang="ru-RU" sz="2000" b="0" strike="noStrike" spc="-1" dirty="0">
              <a:latin typeface="Arial"/>
            </a:endParaRPr>
          </a:p>
          <a:p>
            <a:pPr>
              <a:lnSpc>
                <a:spcPct val="90000"/>
              </a:lnSpc>
              <a:spcBef>
                <a:spcPts val="675"/>
              </a:spcBef>
              <a:tabLst>
                <a:tab pos="0" algn="l"/>
              </a:tabLst>
            </a:pPr>
            <a:r>
              <a:rPr lang="ru-RU" sz="2000" b="0" strike="noStrike" spc="-1" dirty="0">
                <a:solidFill>
                  <a:srgbClr val="000000"/>
                </a:solidFill>
                <a:latin typeface="Calibri"/>
              </a:rPr>
              <a:t>- Защита и сохранение биологического разнообразия.</a:t>
            </a:r>
            <a:endParaRPr lang="ru-RU" sz="2000" b="0" strike="noStrike" spc="-1" dirty="0">
              <a:latin typeface="Arial"/>
            </a:endParaRPr>
          </a:p>
          <a:p>
            <a:pPr>
              <a:lnSpc>
                <a:spcPct val="90000"/>
              </a:lnSpc>
              <a:spcBef>
                <a:spcPts val="675"/>
              </a:spcBef>
              <a:tabLst>
                <a:tab pos="0" algn="l"/>
              </a:tabLst>
            </a:pPr>
            <a:r>
              <a:rPr lang="ru-RU" sz="2000" b="0" strike="noStrike" spc="-1" dirty="0">
                <a:solidFill>
                  <a:srgbClr val="000000"/>
                </a:solidFill>
                <a:latin typeface="Calibri"/>
              </a:rPr>
              <a:t>- Поддержание потенциала экосистемных услуг.</a:t>
            </a:r>
            <a:endParaRPr lang="ru-RU" sz="2000" b="0" strike="noStrike" spc="-1" dirty="0">
              <a:latin typeface="Arial"/>
            </a:endParaRPr>
          </a:p>
          <a:p>
            <a:pPr>
              <a:lnSpc>
                <a:spcPct val="90000"/>
              </a:lnSpc>
              <a:spcBef>
                <a:spcPts val="675"/>
              </a:spcBef>
              <a:tabLst>
                <a:tab pos="0" algn="l"/>
              </a:tabLst>
            </a:pPr>
            <a:r>
              <a:rPr lang="ru-RU" sz="2000" b="0" strike="noStrike" spc="-1" dirty="0">
                <a:solidFill>
                  <a:srgbClr val="000000"/>
                </a:solidFill>
                <a:latin typeface="Calibri"/>
              </a:rPr>
              <a:t>- Содействие пользованию живыми природными ресурсами, основанному на принципах устойчивого развития, путем внедрения практики, совмещающей необходимость их сохранения с приоритетами развития.</a:t>
            </a:r>
            <a:endParaRPr lang="ru-RU" sz="2000" b="0" strike="noStrike" spc="-1" dirty="0">
              <a:latin typeface="Arial"/>
            </a:endParaRPr>
          </a:p>
        </p:txBody>
      </p:sp>
      <p:sp>
        <p:nvSpPr>
          <p:cNvPr id="5" name="CustomShape 12">
            <a:extLst>
              <a:ext uri="{FF2B5EF4-FFF2-40B4-BE49-F238E27FC236}">
                <a16:creationId xmlns:a16="http://schemas.microsoft.com/office/drawing/2014/main" id="{E278624E-5600-DB10-FB68-17FD365648AA}"/>
              </a:ext>
            </a:extLst>
          </p:cNvPr>
          <p:cNvSpPr/>
          <p:nvPr/>
        </p:nvSpPr>
        <p:spPr>
          <a:xfrm>
            <a:off x="6673571" y="1496921"/>
            <a:ext cx="5436189" cy="193753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sz="2400" b="1" strike="noStrike" spc="-1" dirty="0">
                <a:solidFill>
                  <a:srgbClr val="000000"/>
                </a:solidFill>
                <a:latin typeface="Calibri"/>
                <a:ea typeface="DejaVu Sans"/>
              </a:rPr>
              <a:t>Сохранение биологического разнообразия и устойчивое управление живыми природными ресурсами</a:t>
            </a:r>
            <a:endParaRPr lang="ru-RU" sz="2400" b="0" strike="noStrike" spc="-1" dirty="0">
              <a:latin typeface="Arial"/>
            </a:endParaRPr>
          </a:p>
          <a:p>
            <a:pPr>
              <a:lnSpc>
                <a:spcPct val="100000"/>
              </a:lnSpc>
            </a:pPr>
            <a:r>
              <a:rPr lang="ru-RU" sz="2400" b="1" strike="noStrike" spc="-1" dirty="0">
                <a:solidFill>
                  <a:srgbClr val="000000"/>
                </a:solidFill>
                <a:latin typeface="Calibri"/>
                <a:ea typeface="DejaVu Sans"/>
              </a:rPr>
              <a:t>СД 6 МФК</a:t>
            </a:r>
            <a:endParaRPr lang="ru-RU" sz="2400" b="0" strike="noStrike" spc="-1" dirty="0">
              <a:latin typeface="Arial"/>
            </a:endParaRPr>
          </a:p>
        </p:txBody>
      </p:sp>
      <p:cxnSp>
        <p:nvCxnSpPr>
          <p:cNvPr id="7" name="Прямая соединительная линия 6">
            <a:extLst>
              <a:ext uri="{FF2B5EF4-FFF2-40B4-BE49-F238E27FC236}">
                <a16:creationId xmlns:a16="http://schemas.microsoft.com/office/drawing/2014/main" id="{88EF238E-C836-8B7B-FE93-DFF3FCC70F3B}"/>
              </a:ext>
            </a:extLst>
          </p:cNvPr>
          <p:cNvCxnSpPr>
            <a:cxnSpLocks/>
          </p:cNvCxnSpPr>
          <p:nvPr/>
        </p:nvCxnSpPr>
        <p:spPr>
          <a:xfrm>
            <a:off x="6587245" y="38028"/>
            <a:ext cx="0" cy="369391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DEC8D887-50DA-123A-054F-0FC0C9FEC2B9}"/>
              </a:ext>
            </a:extLst>
          </p:cNvPr>
          <p:cNvCxnSpPr>
            <a:cxnSpLocks/>
          </p:cNvCxnSpPr>
          <p:nvPr/>
        </p:nvCxnSpPr>
        <p:spPr>
          <a:xfrm flipH="1">
            <a:off x="149290" y="3729604"/>
            <a:ext cx="64379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5B3103-8AF6-E8BC-679C-84E58D007203}"/>
              </a:ext>
            </a:extLst>
          </p:cNvPr>
          <p:cNvSpPr txBox="1">
            <a:spLocks/>
          </p:cNvSpPr>
          <p:nvPr/>
        </p:nvSpPr>
        <p:spPr>
          <a:xfrm>
            <a:off x="0" y="0"/>
            <a:ext cx="10834800" cy="789875"/>
          </a:xfrm>
          <a:prstGeom prst="rect">
            <a:avLst/>
          </a:prstGeom>
          <a:noFill/>
          <a:ln w="15875" cap="rnd" cmpd="sng" algn="ctr">
            <a:noFill/>
            <a:prstDash val="solid"/>
          </a:ln>
          <a:effectLst/>
        </p:spPr>
        <p:txBody>
          <a:bodyPr vert="horz" lIns="103888" tIns="51944" rIns="103888" bIns="51944" rtlCol="0" anchor="t">
            <a:noAutofit/>
            <a:scene3d>
              <a:camera prst="orthographicFront"/>
              <a:lightRig rig="threePt" dir="t"/>
            </a:scene3d>
            <a:sp3d prstMaterial="matte"/>
          </a:bodyPr>
          <a:lstStyle>
            <a:lvl1pPr algn="l" defTabSz="316230" rtl="0" eaLnBrk="1" latinLnBrk="0" hangingPunct="1">
              <a:spcBef>
                <a:spcPct val="0"/>
              </a:spcBef>
              <a:buNone/>
              <a:defRPr sz="2700" b="0" i="0" kern="1200" cap="none" spc="0">
                <a:ln>
                  <a:noFill/>
                </a:ln>
                <a:solidFill>
                  <a:schemeClr val="tx1"/>
                </a:solidFill>
                <a:effectLst/>
                <a:latin typeface="Arial" panose="020B0604020202020204"/>
                <a:ea typeface="Arial" panose="020B0604020202020204"/>
                <a:cs typeface="Arial" panose="020B0604020202020204"/>
              </a:defRPr>
            </a:lvl1pPr>
            <a:lvl2pPr eaLnBrk="1" hangingPunct="1">
              <a:defRPr>
                <a:solidFill>
                  <a:schemeClr val="tx2"/>
                </a:solidFill>
                <a:effectLst/>
              </a:defRPr>
            </a:lvl2pPr>
            <a:lvl3pPr eaLnBrk="1" hangingPunct="1">
              <a:defRPr>
                <a:solidFill>
                  <a:schemeClr val="tx2"/>
                </a:solidFill>
                <a:effectLst/>
              </a:defRPr>
            </a:lvl3pPr>
            <a:lvl4pPr eaLnBrk="1" hangingPunct="1">
              <a:defRPr>
                <a:solidFill>
                  <a:schemeClr val="tx2"/>
                </a:solidFill>
                <a:effectLst/>
              </a:defRPr>
            </a:lvl4pPr>
            <a:lvl5pPr eaLnBrk="1" hangingPunct="1">
              <a:defRPr>
                <a:solidFill>
                  <a:schemeClr val="tx2"/>
                </a:solidFill>
                <a:effectLst/>
              </a:defRPr>
            </a:lvl5pPr>
            <a:lvl6pPr eaLnBrk="1" hangingPunct="1">
              <a:defRPr>
                <a:solidFill>
                  <a:schemeClr val="tx2"/>
                </a:solidFill>
                <a:effectLst/>
              </a:defRPr>
            </a:lvl6pPr>
            <a:lvl7pPr eaLnBrk="1" hangingPunct="1">
              <a:defRPr>
                <a:solidFill>
                  <a:schemeClr val="tx2"/>
                </a:solidFill>
                <a:effectLst/>
              </a:defRPr>
            </a:lvl7pPr>
            <a:lvl8pPr eaLnBrk="1" hangingPunct="1">
              <a:defRPr>
                <a:solidFill>
                  <a:schemeClr val="tx2"/>
                </a:solidFill>
                <a:effectLst/>
              </a:defRPr>
            </a:lvl8pPr>
            <a:lvl9pPr eaLnBrk="1" hangingPunct="1">
              <a:defRPr>
                <a:solidFill>
                  <a:schemeClr val="tx2"/>
                </a:solidFill>
                <a:effectLst/>
              </a:defRPr>
            </a:lvl9pPr>
          </a:lstStyle>
          <a:p>
            <a:pPr marL="0" marR="0" lvl="0" indent="0" algn="l" defTabSz="316230" rtl="0" eaLnBrk="1" fontAlgn="auto" latinLnBrk="0" hangingPunct="1">
              <a:lnSpc>
                <a:spcPct val="100000"/>
              </a:lnSpc>
              <a:spcBef>
                <a:spcPct val="0"/>
              </a:spcBef>
              <a:spcAft>
                <a:spcPts val="0"/>
              </a:spcAft>
              <a:buClrTx/>
              <a:buSzTx/>
              <a:buFontTx/>
              <a:buNone/>
              <a:tabLst/>
              <a:defRPr/>
            </a:pPr>
            <a:r>
              <a:rPr lang="ru-RU" sz="2667" b="1" dirty="0">
                <a:solidFill>
                  <a:srgbClr val="0B512B"/>
                </a:solidFill>
              </a:rPr>
              <a:t>Ключевые принципы сохранения биоразнообразия</a:t>
            </a:r>
            <a:endParaRPr kumimoji="0" lang="ru-RU" sz="2667" b="1" u="none" strike="noStrike" kern="1200" cap="none" spc="0" normalizeH="0" baseline="0" noProof="0" dirty="0">
              <a:ln>
                <a:noFill/>
              </a:ln>
              <a:solidFill>
                <a:srgbClr val="0B512B"/>
              </a:solidFill>
              <a:effectLst/>
              <a:uLnTx/>
              <a:uFillTx/>
              <a:latin typeface="Arial" panose="020B0604020202020204"/>
              <a:cs typeface="Arial" panose="020B0604020202020204"/>
            </a:endParaRPr>
          </a:p>
        </p:txBody>
      </p:sp>
      <p:sp>
        <p:nvSpPr>
          <p:cNvPr id="4" name="TextBox 3">
            <a:extLst>
              <a:ext uri="{FF2B5EF4-FFF2-40B4-BE49-F238E27FC236}">
                <a16:creationId xmlns:a16="http://schemas.microsoft.com/office/drawing/2014/main" id="{643180C7-8511-9896-2F07-416899D395B4}"/>
              </a:ext>
            </a:extLst>
          </p:cNvPr>
          <p:cNvSpPr txBox="1"/>
          <p:nvPr/>
        </p:nvSpPr>
        <p:spPr>
          <a:xfrm>
            <a:off x="118882" y="847201"/>
            <a:ext cx="6326154" cy="1569660"/>
          </a:xfrm>
          <a:prstGeom prst="rect">
            <a:avLst/>
          </a:prstGeom>
          <a:noFill/>
        </p:spPr>
        <p:txBody>
          <a:bodyPr wrap="square">
            <a:spAutoFit/>
          </a:bodyPr>
          <a:lstStyle/>
          <a:p>
            <a:r>
              <a:rPr lang="en-US" sz="2400" b="1" strike="noStrike" spc="-1" dirty="0">
                <a:solidFill>
                  <a:srgbClr val="0B512B"/>
                </a:solidFill>
                <a:latin typeface="Calibri"/>
                <a:ea typeface="DejaVu Sans"/>
              </a:rPr>
              <a:t>No Net Loss </a:t>
            </a:r>
            <a:r>
              <a:rPr lang="ru-RU" b="1" spc="-1" dirty="0">
                <a:solidFill>
                  <a:srgbClr val="000000"/>
                </a:solidFill>
                <a:latin typeface="Calibri"/>
                <a:ea typeface="DejaVu Sans"/>
              </a:rPr>
              <a:t>- </a:t>
            </a:r>
            <a:r>
              <a:rPr lang="ru-RU" sz="1800" b="0" strike="noStrike" spc="-1" dirty="0">
                <a:solidFill>
                  <a:srgbClr val="000000"/>
                </a:solidFill>
                <a:latin typeface="Calibri"/>
                <a:ea typeface="DejaVu Sans"/>
              </a:rPr>
              <a:t>достижение </a:t>
            </a:r>
            <a:r>
              <a:rPr lang="ru-RU" sz="1800" b="1" strike="noStrike" spc="-1" dirty="0">
                <a:solidFill>
                  <a:srgbClr val="000000"/>
                </a:solidFill>
                <a:latin typeface="Calibri"/>
                <a:ea typeface="DejaVu Sans"/>
              </a:rPr>
              <a:t>полного исключения суммарных потерь</a:t>
            </a:r>
            <a:r>
              <a:rPr lang="en-US" sz="1800" b="1" strike="noStrike" spc="-1" dirty="0">
                <a:solidFill>
                  <a:srgbClr val="000000"/>
                </a:solidFill>
                <a:latin typeface="Calibri"/>
                <a:ea typeface="DejaVu Sans"/>
              </a:rPr>
              <a:t> </a:t>
            </a:r>
            <a:r>
              <a:rPr lang="ru-RU" sz="1800" b="1" strike="noStrike" spc="-1" dirty="0">
                <a:solidFill>
                  <a:srgbClr val="000000"/>
                </a:solidFill>
                <a:latin typeface="Calibri"/>
                <a:ea typeface="DejaVu Sans"/>
              </a:rPr>
              <a:t>биологического разнообразия</a:t>
            </a:r>
            <a:r>
              <a:rPr lang="ru-RU" sz="1800" b="0" strike="noStrike" spc="-1" dirty="0">
                <a:solidFill>
                  <a:srgbClr val="000000"/>
                </a:solidFill>
                <a:latin typeface="Calibri"/>
                <a:ea typeface="DejaVu Sans"/>
              </a:rPr>
              <a:t> по принципу «также или лучше» </a:t>
            </a:r>
            <a:r>
              <a:rPr lang="ru-RU" spc="-1" dirty="0">
                <a:solidFill>
                  <a:srgbClr val="000000"/>
                </a:solidFill>
                <a:latin typeface="Calibri"/>
                <a:ea typeface="DejaVu Sans"/>
              </a:rPr>
              <a:t>в случае, если затрагивается естественное биоразнообразие (естественные среды обитания в терминологии СД 6 МФК)</a:t>
            </a:r>
            <a:endParaRPr lang="ru-RU" dirty="0"/>
          </a:p>
        </p:txBody>
      </p:sp>
      <p:sp>
        <p:nvSpPr>
          <p:cNvPr id="5" name="TextBox 4">
            <a:extLst>
              <a:ext uri="{FF2B5EF4-FFF2-40B4-BE49-F238E27FC236}">
                <a16:creationId xmlns:a16="http://schemas.microsoft.com/office/drawing/2014/main" id="{468253C3-D3C9-99C2-CEB2-EA81793D9041}"/>
              </a:ext>
            </a:extLst>
          </p:cNvPr>
          <p:cNvSpPr txBox="1"/>
          <p:nvPr/>
        </p:nvSpPr>
        <p:spPr>
          <a:xfrm>
            <a:off x="107302" y="2810904"/>
            <a:ext cx="6242178" cy="1569660"/>
          </a:xfrm>
          <a:prstGeom prst="rect">
            <a:avLst/>
          </a:prstGeom>
          <a:noFill/>
        </p:spPr>
        <p:txBody>
          <a:bodyPr wrap="square">
            <a:spAutoFit/>
          </a:bodyPr>
          <a:lstStyle/>
          <a:p>
            <a:r>
              <a:rPr lang="en-US" sz="2400" b="1" spc="-1" dirty="0">
                <a:solidFill>
                  <a:srgbClr val="0B512B"/>
                </a:solidFill>
                <a:latin typeface="Calibri"/>
                <a:ea typeface="DejaVu Sans"/>
              </a:rPr>
              <a:t>Net Gain </a:t>
            </a:r>
            <a:r>
              <a:rPr lang="ru-RU" b="1" spc="-1" dirty="0">
                <a:solidFill>
                  <a:srgbClr val="000000"/>
                </a:solidFill>
                <a:latin typeface="Calibri"/>
                <a:ea typeface="DejaVu Sans"/>
              </a:rPr>
              <a:t>- </a:t>
            </a:r>
            <a:r>
              <a:rPr lang="ru-RU" sz="1800" b="0" strike="noStrike" spc="-1" dirty="0">
                <a:solidFill>
                  <a:srgbClr val="000000"/>
                </a:solidFill>
                <a:latin typeface="Calibri"/>
                <a:ea typeface="DejaVu Sans"/>
              </a:rPr>
              <a:t>достижение </a:t>
            </a:r>
            <a:r>
              <a:rPr lang="ru-RU" sz="1800" b="1" strike="noStrike" spc="-1" dirty="0">
                <a:solidFill>
                  <a:srgbClr val="000000"/>
                </a:solidFill>
                <a:latin typeface="Calibri"/>
                <a:ea typeface="DejaVu Sans"/>
              </a:rPr>
              <a:t>полного </a:t>
            </a:r>
            <a:r>
              <a:rPr lang="ru-RU" b="1" spc="-1" dirty="0">
                <a:solidFill>
                  <a:srgbClr val="000000"/>
                </a:solidFill>
                <a:latin typeface="Calibri"/>
                <a:ea typeface="DejaVu Sans"/>
              </a:rPr>
              <a:t>абсолютно прироста</a:t>
            </a:r>
            <a:r>
              <a:rPr lang="en-US" sz="1800" b="1" strike="noStrike" spc="-1" dirty="0">
                <a:solidFill>
                  <a:srgbClr val="000000"/>
                </a:solidFill>
                <a:latin typeface="Calibri"/>
                <a:ea typeface="DejaVu Sans"/>
              </a:rPr>
              <a:t> </a:t>
            </a:r>
            <a:r>
              <a:rPr lang="ru-RU" sz="1800" b="1" strike="noStrike" spc="-1" dirty="0">
                <a:solidFill>
                  <a:srgbClr val="000000"/>
                </a:solidFill>
                <a:latin typeface="Calibri"/>
                <a:ea typeface="DejaVu Sans"/>
              </a:rPr>
              <a:t>биологического разнообразия</a:t>
            </a:r>
            <a:r>
              <a:rPr lang="ru-RU" sz="1800" b="0" strike="noStrike" spc="-1" dirty="0">
                <a:solidFill>
                  <a:srgbClr val="000000"/>
                </a:solidFill>
                <a:latin typeface="Calibri"/>
                <a:ea typeface="DejaVu Sans"/>
              </a:rPr>
              <a:t> по принципу </a:t>
            </a:r>
            <a:r>
              <a:rPr lang="ru-RU" spc="-1" dirty="0">
                <a:solidFill>
                  <a:srgbClr val="000000"/>
                </a:solidFill>
                <a:latin typeface="Calibri"/>
                <a:ea typeface="DejaVu Sans"/>
              </a:rPr>
              <a:t>в случае, если затрагивается биоразнообразие, особо ценное в глобальном или региональном контексте (критически важные среды обитания в терминологии СД 6 МФК)</a:t>
            </a:r>
            <a:endParaRPr lang="ru-RU" dirty="0"/>
          </a:p>
        </p:txBody>
      </p:sp>
      <p:sp>
        <p:nvSpPr>
          <p:cNvPr id="7" name="TextBox 6">
            <a:extLst>
              <a:ext uri="{FF2B5EF4-FFF2-40B4-BE49-F238E27FC236}">
                <a16:creationId xmlns:a16="http://schemas.microsoft.com/office/drawing/2014/main" id="{CEA32C34-B782-101E-396E-7C7882E30850}"/>
              </a:ext>
            </a:extLst>
          </p:cNvPr>
          <p:cNvSpPr txBox="1"/>
          <p:nvPr/>
        </p:nvSpPr>
        <p:spPr>
          <a:xfrm>
            <a:off x="195943" y="4968466"/>
            <a:ext cx="6148872" cy="1754326"/>
          </a:xfrm>
          <a:prstGeom prst="rect">
            <a:avLst/>
          </a:prstGeom>
          <a:noFill/>
        </p:spPr>
        <p:txBody>
          <a:bodyPr wrap="square">
            <a:spAutoFit/>
          </a:bodyPr>
          <a:lstStyle/>
          <a:p>
            <a:pPr>
              <a:lnSpc>
                <a:spcPct val="100000"/>
              </a:lnSpc>
            </a:pPr>
            <a:r>
              <a:rPr lang="ru-RU" sz="1800" b="1" strike="noStrike" spc="-1" dirty="0">
                <a:solidFill>
                  <a:srgbClr val="000000"/>
                </a:solidFill>
                <a:latin typeface="Calibri"/>
                <a:ea typeface="DejaVu Sans"/>
              </a:rPr>
              <a:t>Пути достижения </a:t>
            </a:r>
            <a:r>
              <a:rPr lang="en-US" sz="1800" b="1" strike="noStrike" spc="-1" dirty="0">
                <a:solidFill>
                  <a:srgbClr val="000000"/>
                </a:solidFill>
                <a:latin typeface="Calibri"/>
                <a:ea typeface="DejaVu Sans"/>
              </a:rPr>
              <a:t>No Net Loss</a:t>
            </a:r>
            <a:r>
              <a:rPr lang="ru-RU" sz="1800" b="1" strike="noStrike" spc="-1" dirty="0">
                <a:solidFill>
                  <a:srgbClr val="000000"/>
                </a:solidFill>
                <a:latin typeface="Calibri"/>
                <a:ea typeface="DejaVu Sans"/>
              </a:rPr>
              <a:t> и </a:t>
            </a:r>
            <a:r>
              <a:rPr lang="en-US" sz="1800" b="1" strike="noStrike" spc="-1" dirty="0">
                <a:solidFill>
                  <a:srgbClr val="000000"/>
                </a:solidFill>
                <a:latin typeface="Calibri"/>
                <a:ea typeface="DejaVu Sans"/>
              </a:rPr>
              <a:t>Net Gain</a:t>
            </a:r>
            <a:r>
              <a:rPr lang="ru-RU" sz="1800" b="1" strike="noStrike" spc="-1" dirty="0">
                <a:solidFill>
                  <a:srgbClr val="000000"/>
                </a:solidFill>
                <a:latin typeface="Calibri"/>
                <a:ea typeface="DejaVu Sans"/>
              </a:rPr>
              <a:t>:</a:t>
            </a:r>
            <a:endParaRPr lang="ru-RU" sz="1800" b="0" strike="noStrike" spc="-1" dirty="0">
              <a:latin typeface="Arial"/>
            </a:endParaRPr>
          </a:p>
          <a:p>
            <a:pPr marL="343080" indent="-342360">
              <a:lnSpc>
                <a:spcPct val="100000"/>
              </a:lnSpc>
              <a:buClr>
                <a:srgbClr val="000000"/>
              </a:buClr>
              <a:buFont typeface="StarSymbol"/>
              <a:buChar char="-"/>
            </a:pPr>
            <a:r>
              <a:rPr lang="ru-RU" sz="1800" b="0" strike="noStrike" spc="-1" dirty="0">
                <a:solidFill>
                  <a:srgbClr val="000000"/>
                </a:solidFill>
                <a:latin typeface="Calibri"/>
                <a:ea typeface="DejaVu Sans"/>
              </a:rPr>
              <a:t>Предотвращение путем вывода участков из освоения</a:t>
            </a:r>
            <a:endParaRPr lang="ru-RU" sz="1800" b="0" strike="noStrike" spc="-1" dirty="0">
              <a:latin typeface="Arial"/>
            </a:endParaRPr>
          </a:p>
          <a:p>
            <a:pPr marL="343080" indent="-342360">
              <a:lnSpc>
                <a:spcPct val="100000"/>
              </a:lnSpc>
              <a:buClr>
                <a:srgbClr val="000000"/>
              </a:buClr>
              <a:buFont typeface="StarSymbol"/>
              <a:buChar char="-"/>
            </a:pPr>
            <a:r>
              <a:rPr lang="ru-RU" spc="-1" dirty="0">
                <a:solidFill>
                  <a:srgbClr val="000000"/>
                </a:solidFill>
                <a:latin typeface="Calibri"/>
                <a:ea typeface="DejaVu Sans"/>
              </a:rPr>
              <a:t>Смягчение воздействий (м</a:t>
            </a:r>
            <a:r>
              <a:rPr lang="ru-RU" sz="1800" b="0" strike="noStrike" spc="-1" dirty="0">
                <a:solidFill>
                  <a:srgbClr val="000000"/>
                </a:solidFill>
                <a:latin typeface="Calibri"/>
                <a:ea typeface="DejaVu Sans"/>
              </a:rPr>
              <a:t>инимизация фрагментации, создание биологических коридоров и т.п.)</a:t>
            </a:r>
            <a:endParaRPr lang="ru-RU" sz="1800" b="0" strike="noStrike" spc="-1" dirty="0">
              <a:latin typeface="Arial"/>
            </a:endParaRPr>
          </a:p>
          <a:p>
            <a:pPr marL="343080" indent="-342360">
              <a:lnSpc>
                <a:spcPct val="100000"/>
              </a:lnSpc>
              <a:buClr>
                <a:srgbClr val="000000"/>
              </a:buClr>
              <a:buFont typeface="StarSymbol"/>
              <a:buChar char="-"/>
            </a:pPr>
            <a:r>
              <a:rPr lang="ru-RU" sz="1800" b="0" strike="noStrike" spc="-1" dirty="0">
                <a:solidFill>
                  <a:srgbClr val="000000"/>
                </a:solidFill>
                <a:latin typeface="Calibri"/>
                <a:ea typeface="DejaVu Sans"/>
              </a:rPr>
              <a:t>Восстановление (рекультивация / реставрация)</a:t>
            </a:r>
            <a:endParaRPr lang="ru-RU" sz="1800" b="0" strike="noStrike" spc="-1" dirty="0">
              <a:latin typeface="Arial"/>
            </a:endParaRPr>
          </a:p>
          <a:p>
            <a:pPr marL="343080" indent="-342360">
              <a:lnSpc>
                <a:spcPct val="100000"/>
              </a:lnSpc>
              <a:buClr>
                <a:srgbClr val="000000"/>
              </a:buClr>
              <a:buFont typeface="StarSymbol"/>
              <a:buChar char="-"/>
            </a:pPr>
            <a:r>
              <a:rPr lang="ru-RU" sz="1800" b="0" strike="noStrike" spc="-1" dirty="0">
                <a:solidFill>
                  <a:srgbClr val="000000"/>
                </a:solidFill>
                <a:latin typeface="Calibri"/>
                <a:ea typeface="DejaVu Sans"/>
              </a:rPr>
              <a:t>Компенсационные меры (</a:t>
            </a:r>
            <a:r>
              <a:rPr lang="en-US" sz="1800" b="0" strike="noStrike" spc="-1" dirty="0">
                <a:solidFill>
                  <a:srgbClr val="000000"/>
                </a:solidFill>
                <a:latin typeface="Calibri"/>
                <a:ea typeface="DejaVu Sans"/>
              </a:rPr>
              <a:t>Offsets)</a:t>
            </a:r>
            <a:endParaRPr lang="ru-RU" sz="1800" b="0" strike="noStrike" spc="-1" dirty="0">
              <a:latin typeface="Arial"/>
            </a:endParaRPr>
          </a:p>
        </p:txBody>
      </p:sp>
      <p:pic>
        <p:nvPicPr>
          <p:cNvPr id="8" name="Content Placeholder 4">
            <a:extLst>
              <a:ext uri="{FF2B5EF4-FFF2-40B4-BE49-F238E27FC236}">
                <a16:creationId xmlns:a16="http://schemas.microsoft.com/office/drawing/2014/main" id="{914CF550-8590-73C1-9150-CE661D82AAD8}"/>
              </a:ext>
            </a:extLst>
          </p:cNvPr>
          <p:cNvPicPr/>
          <p:nvPr/>
        </p:nvPicPr>
        <p:blipFill>
          <a:blip r:embed="rId2"/>
          <a:stretch/>
        </p:blipFill>
        <p:spPr>
          <a:xfrm>
            <a:off x="6657059" y="972600"/>
            <a:ext cx="5443011" cy="3100786"/>
          </a:xfrm>
          <a:prstGeom prst="rect">
            <a:avLst/>
          </a:prstGeom>
          <a:ln>
            <a:noFill/>
          </a:ln>
        </p:spPr>
      </p:pic>
      <p:cxnSp>
        <p:nvCxnSpPr>
          <p:cNvPr id="9" name="Прямая соединительная линия 8">
            <a:extLst>
              <a:ext uri="{FF2B5EF4-FFF2-40B4-BE49-F238E27FC236}">
                <a16:creationId xmlns:a16="http://schemas.microsoft.com/office/drawing/2014/main" id="{3B7783F5-D5F3-6C1E-597D-6CA730B07D5F}"/>
              </a:ext>
            </a:extLst>
          </p:cNvPr>
          <p:cNvCxnSpPr>
            <a:cxnSpLocks/>
          </p:cNvCxnSpPr>
          <p:nvPr/>
        </p:nvCxnSpPr>
        <p:spPr>
          <a:xfrm flipH="1">
            <a:off x="118882" y="4651205"/>
            <a:ext cx="64379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6077C584-E967-470D-5B39-00328ABC75AA}"/>
              </a:ext>
            </a:extLst>
          </p:cNvPr>
          <p:cNvCxnSpPr>
            <a:cxnSpLocks/>
          </p:cNvCxnSpPr>
          <p:nvPr/>
        </p:nvCxnSpPr>
        <p:spPr>
          <a:xfrm>
            <a:off x="6545257" y="653343"/>
            <a:ext cx="0" cy="590607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5A3AD95-58A3-8BEF-5A6A-101F31658B5B}"/>
              </a:ext>
            </a:extLst>
          </p:cNvPr>
          <p:cNvSpPr txBox="1"/>
          <p:nvPr/>
        </p:nvSpPr>
        <p:spPr>
          <a:xfrm>
            <a:off x="10504246" y="789875"/>
            <a:ext cx="1679800" cy="923330"/>
          </a:xfrm>
          <a:prstGeom prst="rect">
            <a:avLst/>
          </a:prstGeom>
          <a:noFill/>
        </p:spPr>
        <p:txBody>
          <a:bodyPr wrap="square">
            <a:spAutoFit/>
          </a:bodyPr>
          <a:lstStyle/>
          <a:p>
            <a:pPr>
              <a:lnSpc>
                <a:spcPct val="100000"/>
              </a:lnSpc>
            </a:pPr>
            <a:r>
              <a:rPr lang="en-US" b="1" spc="-1" dirty="0">
                <a:solidFill>
                  <a:srgbClr val="0B512B"/>
                </a:solidFill>
                <a:latin typeface="Calibri"/>
              </a:rPr>
              <a:t>Net Gain</a:t>
            </a:r>
          </a:p>
          <a:p>
            <a:pPr>
              <a:lnSpc>
                <a:spcPct val="100000"/>
              </a:lnSpc>
            </a:pPr>
            <a:endParaRPr lang="en-US" b="1" spc="-1" dirty="0">
              <a:solidFill>
                <a:srgbClr val="0B512B"/>
              </a:solidFill>
              <a:latin typeface="Calibri"/>
            </a:endParaRPr>
          </a:p>
          <a:p>
            <a:pPr>
              <a:lnSpc>
                <a:spcPct val="100000"/>
              </a:lnSpc>
            </a:pPr>
            <a:r>
              <a:rPr lang="en-US" b="1" spc="-1" dirty="0">
                <a:solidFill>
                  <a:srgbClr val="0B512B"/>
                </a:solidFill>
                <a:latin typeface="Calibri"/>
              </a:rPr>
              <a:t>No Net Loss</a:t>
            </a:r>
            <a:endParaRPr lang="ru-RU" sz="1800" b="0" strike="noStrike" spc="-1" dirty="0">
              <a:solidFill>
                <a:srgbClr val="0B512B"/>
              </a:solidFill>
              <a:latin typeface="Arial"/>
            </a:endParaRPr>
          </a:p>
        </p:txBody>
      </p:sp>
      <p:sp>
        <p:nvSpPr>
          <p:cNvPr id="13" name="TextBox 12">
            <a:extLst>
              <a:ext uri="{FF2B5EF4-FFF2-40B4-BE49-F238E27FC236}">
                <a16:creationId xmlns:a16="http://schemas.microsoft.com/office/drawing/2014/main" id="{EC31D194-B079-01C7-6FD4-C40218DAF3F8}"/>
              </a:ext>
            </a:extLst>
          </p:cNvPr>
          <p:cNvSpPr txBox="1"/>
          <p:nvPr/>
        </p:nvSpPr>
        <p:spPr>
          <a:xfrm>
            <a:off x="6657059" y="4651205"/>
            <a:ext cx="5107211" cy="1908215"/>
          </a:xfrm>
          <a:prstGeom prst="rect">
            <a:avLst/>
          </a:pr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0000"/>
              </a:lnSpc>
              <a:spcAft>
                <a:spcPts val="600"/>
              </a:spcAft>
            </a:pPr>
            <a:r>
              <a:rPr lang="ru-RU" sz="1800" b="1" strike="noStrike" spc="-1" dirty="0">
                <a:solidFill>
                  <a:srgbClr val="000000"/>
                </a:solidFill>
                <a:latin typeface="Calibri"/>
                <a:ea typeface="DejaVu Sans"/>
              </a:rPr>
              <a:t>Количественная оценка воздействий на биоразнообразие</a:t>
            </a:r>
          </a:p>
          <a:p>
            <a:pPr>
              <a:lnSpc>
                <a:spcPct val="100000"/>
              </a:lnSpc>
              <a:spcAft>
                <a:spcPts val="600"/>
              </a:spcAft>
            </a:pPr>
            <a:r>
              <a:rPr lang="ru-RU" b="1" spc="-1" dirty="0">
                <a:solidFill>
                  <a:srgbClr val="000000"/>
                </a:solidFill>
                <a:latin typeface="Calibri"/>
              </a:rPr>
              <a:t>Количественная оценка потерь биоразнообразия</a:t>
            </a:r>
          </a:p>
          <a:p>
            <a:pPr>
              <a:spcAft>
                <a:spcPts val="600"/>
              </a:spcAft>
            </a:pPr>
            <a:r>
              <a:rPr lang="ru-RU" b="1" spc="-1" dirty="0">
                <a:solidFill>
                  <a:srgbClr val="000000"/>
                </a:solidFill>
                <a:latin typeface="Calibri"/>
              </a:rPr>
              <a:t>Выработка системы индикаторов для компонентов биоразнообразия, требующих управления ими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D4AA049-37DD-43BF-9D0E-F63633103D3B}"/>
              </a:ext>
            </a:extLst>
          </p:cNvPr>
          <p:cNvSpPr>
            <a:spLocks noGrp="1"/>
          </p:cNvSpPr>
          <p:nvPr>
            <p:ph idx="1"/>
          </p:nvPr>
        </p:nvSpPr>
        <p:spPr>
          <a:xfrm>
            <a:off x="1981200" y="2135725"/>
            <a:ext cx="8229600" cy="4525963"/>
          </a:xfrm>
        </p:spPr>
        <p:txBody>
          <a:bodyPr/>
          <a:lstStyle/>
          <a:p>
            <a:endParaRPr lang="ru-RU" dirty="0"/>
          </a:p>
        </p:txBody>
      </p:sp>
      <p:pic>
        <p:nvPicPr>
          <p:cNvPr id="5" name="Рисунок 4">
            <a:extLst>
              <a:ext uri="{FF2B5EF4-FFF2-40B4-BE49-F238E27FC236}">
                <a16:creationId xmlns:a16="http://schemas.microsoft.com/office/drawing/2014/main" id="{688480FB-ACF2-45A5-B957-DF2D8E74BDB9}"/>
              </a:ext>
            </a:extLst>
          </p:cNvPr>
          <p:cNvPicPr>
            <a:picLocks noChangeAspect="1"/>
          </p:cNvPicPr>
          <p:nvPr/>
        </p:nvPicPr>
        <p:blipFill>
          <a:blip r:embed="rId2"/>
          <a:stretch>
            <a:fillRect/>
          </a:stretch>
        </p:blipFill>
        <p:spPr>
          <a:xfrm>
            <a:off x="-178787" y="952653"/>
            <a:ext cx="12370787" cy="5462425"/>
          </a:xfrm>
          <a:prstGeom prst="rect">
            <a:avLst/>
          </a:prstGeom>
        </p:spPr>
      </p:pic>
      <p:sp>
        <p:nvSpPr>
          <p:cNvPr id="2" name="CustomShape 1">
            <a:extLst>
              <a:ext uri="{FF2B5EF4-FFF2-40B4-BE49-F238E27FC236}">
                <a16:creationId xmlns:a16="http://schemas.microsoft.com/office/drawing/2014/main" id="{556B1BDE-BD69-EA3E-955F-A8EA2C07270B}"/>
              </a:ext>
            </a:extLst>
          </p:cNvPr>
          <p:cNvSpPr/>
          <p:nvPr/>
        </p:nvSpPr>
        <p:spPr>
          <a:xfrm>
            <a:off x="101159" y="0"/>
            <a:ext cx="11562105" cy="95265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sz="2800" b="1" strike="noStrike" spc="-1" dirty="0">
                <a:solidFill>
                  <a:srgbClr val="0B512B"/>
                </a:solidFill>
                <a:latin typeface="Calibri"/>
                <a:ea typeface="DejaVu Sans"/>
              </a:rPr>
              <a:t>Концепция мониторинга биоразно</a:t>
            </a:r>
            <a:r>
              <a:rPr lang="ru-RU" sz="2800" b="1" spc="-1" dirty="0">
                <a:solidFill>
                  <a:srgbClr val="0B512B"/>
                </a:solidFill>
                <a:latin typeface="Calibri"/>
                <a:ea typeface="DejaVu Sans"/>
              </a:rPr>
              <a:t>об</a:t>
            </a:r>
            <a:r>
              <a:rPr lang="ru-RU" sz="2800" b="1" strike="noStrike" spc="-1" dirty="0">
                <a:solidFill>
                  <a:srgbClr val="0B512B"/>
                </a:solidFill>
                <a:latin typeface="Calibri"/>
                <a:ea typeface="DejaVu Sans"/>
              </a:rPr>
              <a:t>разия – оценка достижение природоохранных целей (</a:t>
            </a:r>
            <a:r>
              <a:rPr lang="en-US" sz="2800" b="1" strike="noStrike" spc="-1" dirty="0">
                <a:solidFill>
                  <a:srgbClr val="0B512B"/>
                </a:solidFill>
                <a:latin typeface="Calibri"/>
                <a:ea typeface="DejaVu Sans"/>
              </a:rPr>
              <a:t>No</a:t>
            </a:r>
            <a:r>
              <a:rPr lang="ru-RU" sz="2800" b="1" strike="noStrike" spc="-1" dirty="0">
                <a:solidFill>
                  <a:srgbClr val="0B512B"/>
                </a:solidFill>
                <a:latin typeface="Calibri"/>
                <a:ea typeface="DejaVu Sans"/>
              </a:rPr>
              <a:t> </a:t>
            </a:r>
            <a:r>
              <a:rPr lang="en-US" sz="2800" b="1" strike="noStrike" spc="-1" dirty="0">
                <a:solidFill>
                  <a:srgbClr val="0B512B"/>
                </a:solidFill>
                <a:latin typeface="Calibri"/>
                <a:ea typeface="DejaVu Sans"/>
              </a:rPr>
              <a:t>Net</a:t>
            </a:r>
            <a:r>
              <a:rPr lang="ru-RU" sz="2800" b="1" strike="noStrike" spc="-1" dirty="0">
                <a:solidFill>
                  <a:srgbClr val="0B512B"/>
                </a:solidFill>
                <a:latin typeface="Calibri"/>
                <a:ea typeface="DejaVu Sans"/>
              </a:rPr>
              <a:t> </a:t>
            </a:r>
            <a:r>
              <a:rPr lang="en-US" sz="2800" b="1" strike="noStrike" spc="-1" dirty="0">
                <a:solidFill>
                  <a:srgbClr val="0B512B"/>
                </a:solidFill>
                <a:latin typeface="Calibri"/>
                <a:ea typeface="DejaVu Sans"/>
              </a:rPr>
              <a:t>Loss </a:t>
            </a:r>
            <a:r>
              <a:rPr lang="ru-RU" sz="2800" b="1" strike="noStrike" spc="-1" dirty="0">
                <a:solidFill>
                  <a:srgbClr val="0B512B"/>
                </a:solidFill>
                <a:latin typeface="Calibri"/>
                <a:ea typeface="DejaVu Sans"/>
              </a:rPr>
              <a:t>и </a:t>
            </a:r>
            <a:r>
              <a:rPr lang="en-US" sz="2800" b="1" strike="noStrike" spc="-1" dirty="0">
                <a:solidFill>
                  <a:srgbClr val="0B512B"/>
                </a:solidFill>
                <a:latin typeface="Calibri"/>
                <a:ea typeface="DejaVu Sans"/>
              </a:rPr>
              <a:t>Net</a:t>
            </a:r>
            <a:r>
              <a:rPr lang="ru-RU" sz="2800" b="1" strike="noStrike" spc="-1" dirty="0">
                <a:solidFill>
                  <a:srgbClr val="0B512B"/>
                </a:solidFill>
                <a:latin typeface="Calibri"/>
                <a:ea typeface="DejaVu Sans"/>
              </a:rPr>
              <a:t> </a:t>
            </a:r>
            <a:r>
              <a:rPr lang="en-US" sz="2800" b="1" strike="noStrike" spc="-1" dirty="0">
                <a:solidFill>
                  <a:srgbClr val="0B512B"/>
                </a:solidFill>
                <a:latin typeface="Calibri"/>
                <a:ea typeface="DejaVu Sans"/>
              </a:rPr>
              <a:t>Gain</a:t>
            </a:r>
            <a:r>
              <a:rPr lang="ru-RU" sz="2800" b="1" strike="noStrike" spc="-1" dirty="0">
                <a:solidFill>
                  <a:srgbClr val="0B512B"/>
                </a:solidFill>
                <a:latin typeface="Calibri"/>
                <a:ea typeface="DejaVu Sans"/>
              </a:rPr>
              <a:t>)</a:t>
            </a:r>
            <a:endParaRPr lang="ru-RU" sz="2800" b="0" strike="noStrike" spc="-1" dirty="0">
              <a:solidFill>
                <a:srgbClr val="0B512B"/>
              </a:solidFill>
              <a:latin typeface="Arial"/>
            </a:endParaRPr>
          </a:p>
        </p:txBody>
      </p:sp>
      <p:sp>
        <p:nvSpPr>
          <p:cNvPr id="6" name="TextBox 5">
            <a:extLst>
              <a:ext uri="{FF2B5EF4-FFF2-40B4-BE49-F238E27FC236}">
                <a16:creationId xmlns:a16="http://schemas.microsoft.com/office/drawing/2014/main" id="{14F84C1E-EEBE-7CBD-6015-F7F75E991FD3}"/>
              </a:ext>
            </a:extLst>
          </p:cNvPr>
          <p:cNvSpPr txBox="1"/>
          <p:nvPr/>
        </p:nvSpPr>
        <p:spPr>
          <a:xfrm>
            <a:off x="246245" y="1143756"/>
            <a:ext cx="4105470" cy="923330"/>
          </a:xfrm>
          <a:prstGeom prst="rect">
            <a:avLst/>
          </a:prstGeom>
          <a:solidFill>
            <a:schemeClr val="bg1"/>
          </a:solidFill>
          <a:ln>
            <a:noFill/>
          </a:ln>
        </p:spPr>
        <p:txBody>
          <a:bodyPr wrap="square" rtlCol="0">
            <a:spAutoFit/>
          </a:bodyPr>
          <a:lstStyle/>
          <a:p>
            <a:pPr algn="r"/>
            <a:r>
              <a:rPr lang="ru-RU" b="1" dirty="0"/>
              <a:t>Доработка и адаптация</a:t>
            </a:r>
          </a:p>
          <a:p>
            <a:endParaRPr lang="ru-RU" dirty="0"/>
          </a:p>
          <a:p>
            <a:endParaRPr lang="ru-RU" dirty="0"/>
          </a:p>
        </p:txBody>
      </p:sp>
      <p:sp>
        <p:nvSpPr>
          <p:cNvPr id="7" name="TextBox 6">
            <a:extLst>
              <a:ext uri="{FF2B5EF4-FFF2-40B4-BE49-F238E27FC236}">
                <a16:creationId xmlns:a16="http://schemas.microsoft.com/office/drawing/2014/main" id="{072B918D-CF16-A8CE-373C-0E02864B6F94}"/>
              </a:ext>
            </a:extLst>
          </p:cNvPr>
          <p:cNvSpPr txBox="1"/>
          <p:nvPr/>
        </p:nvSpPr>
        <p:spPr>
          <a:xfrm>
            <a:off x="7654212" y="1075117"/>
            <a:ext cx="4009051" cy="1477328"/>
          </a:xfrm>
          <a:prstGeom prst="rect">
            <a:avLst/>
          </a:prstGeom>
          <a:solidFill>
            <a:schemeClr val="bg1"/>
          </a:solidFill>
          <a:ln>
            <a:noFill/>
          </a:ln>
        </p:spPr>
        <p:txBody>
          <a:bodyPr wrap="square" rtlCol="0">
            <a:spAutoFit/>
          </a:bodyPr>
          <a:lstStyle/>
          <a:p>
            <a:r>
              <a:rPr lang="ru-RU" b="1" dirty="0"/>
              <a:t>Пространственный охват</a:t>
            </a:r>
          </a:p>
          <a:p>
            <a:r>
              <a:rPr lang="ru-RU" b="1" dirty="0"/>
              <a:t>и задачи исходя из контекста Проекта</a:t>
            </a:r>
          </a:p>
          <a:p>
            <a:endParaRPr lang="ru-RU" dirty="0"/>
          </a:p>
          <a:p>
            <a:endParaRPr lang="ru-RU" dirty="0"/>
          </a:p>
        </p:txBody>
      </p:sp>
      <p:sp>
        <p:nvSpPr>
          <p:cNvPr id="9" name="TextBox 8">
            <a:extLst>
              <a:ext uri="{FF2B5EF4-FFF2-40B4-BE49-F238E27FC236}">
                <a16:creationId xmlns:a16="http://schemas.microsoft.com/office/drawing/2014/main" id="{8BEA41A4-AC4B-DA61-3648-7B829CD6945D}"/>
              </a:ext>
            </a:extLst>
          </p:cNvPr>
          <p:cNvSpPr txBox="1"/>
          <p:nvPr/>
        </p:nvSpPr>
        <p:spPr>
          <a:xfrm>
            <a:off x="8161176" y="2539804"/>
            <a:ext cx="3797560" cy="1754326"/>
          </a:xfrm>
          <a:prstGeom prst="rect">
            <a:avLst/>
          </a:prstGeom>
          <a:solidFill>
            <a:schemeClr val="bg1"/>
          </a:solidFill>
          <a:ln>
            <a:noFill/>
          </a:ln>
        </p:spPr>
        <p:txBody>
          <a:bodyPr wrap="square" rtlCol="0">
            <a:spAutoFit/>
          </a:bodyPr>
          <a:lstStyle/>
          <a:p>
            <a:r>
              <a:rPr lang="ru-RU" b="1" dirty="0"/>
              <a:t>Постановка стратегических целей и задач в области сохранения биоразнообразия</a:t>
            </a:r>
          </a:p>
          <a:p>
            <a:endParaRPr lang="ru-RU" dirty="0"/>
          </a:p>
          <a:p>
            <a:r>
              <a:rPr lang="ru-RU" dirty="0"/>
              <a:t> </a:t>
            </a:r>
          </a:p>
          <a:p>
            <a:endParaRPr lang="ru-RU" dirty="0"/>
          </a:p>
        </p:txBody>
      </p:sp>
      <p:sp>
        <p:nvSpPr>
          <p:cNvPr id="10" name="TextBox 9">
            <a:extLst>
              <a:ext uri="{FF2B5EF4-FFF2-40B4-BE49-F238E27FC236}">
                <a16:creationId xmlns:a16="http://schemas.microsoft.com/office/drawing/2014/main" id="{16B15B52-E9E5-B973-09F6-6FAC51469BFB}"/>
              </a:ext>
            </a:extLst>
          </p:cNvPr>
          <p:cNvSpPr txBox="1"/>
          <p:nvPr/>
        </p:nvSpPr>
        <p:spPr>
          <a:xfrm>
            <a:off x="7464490" y="4267102"/>
            <a:ext cx="4261518" cy="2031325"/>
          </a:xfrm>
          <a:prstGeom prst="rect">
            <a:avLst/>
          </a:prstGeom>
          <a:solidFill>
            <a:schemeClr val="bg1"/>
          </a:solidFill>
          <a:ln>
            <a:noFill/>
          </a:ln>
        </p:spPr>
        <p:txBody>
          <a:bodyPr wrap="square" rtlCol="0">
            <a:spAutoFit/>
          </a:bodyPr>
          <a:lstStyle/>
          <a:p>
            <a:r>
              <a:rPr lang="ru-RU" b="1" dirty="0"/>
              <a:t>Определение спектра управленческих решений по снижению воздействия</a:t>
            </a:r>
          </a:p>
          <a:p>
            <a:endParaRPr lang="ru-RU" dirty="0"/>
          </a:p>
          <a:p>
            <a:endParaRPr lang="ru-RU" dirty="0"/>
          </a:p>
          <a:p>
            <a:endParaRPr lang="ru-RU" dirty="0"/>
          </a:p>
          <a:p>
            <a:endParaRPr lang="ru-RU" dirty="0"/>
          </a:p>
        </p:txBody>
      </p:sp>
      <p:sp>
        <p:nvSpPr>
          <p:cNvPr id="11" name="TextBox 10">
            <a:extLst>
              <a:ext uri="{FF2B5EF4-FFF2-40B4-BE49-F238E27FC236}">
                <a16:creationId xmlns:a16="http://schemas.microsoft.com/office/drawing/2014/main" id="{839F2825-B111-2240-61A1-77BFDC6D9CCA}"/>
              </a:ext>
            </a:extLst>
          </p:cNvPr>
          <p:cNvSpPr txBox="1"/>
          <p:nvPr/>
        </p:nvSpPr>
        <p:spPr>
          <a:xfrm>
            <a:off x="90197" y="4705018"/>
            <a:ext cx="4261518" cy="1477328"/>
          </a:xfrm>
          <a:prstGeom prst="rect">
            <a:avLst/>
          </a:prstGeom>
          <a:solidFill>
            <a:schemeClr val="bg1"/>
          </a:solidFill>
          <a:ln>
            <a:noFill/>
          </a:ln>
        </p:spPr>
        <p:txBody>
          <a:bodyPr wrap="square" rtlCol="0">
            <a:spAutoFit/>
          </a:bodyPr>
          <a:lstStyle/>
          <a:p>
            <a:pPr algn="r"/>
            <a:r>
              <a:rPr lang="ru-RU" b="1" dirty="0"/>
              <a:t>Разработка или выбор индикаторов состояния биоразнообразия</a:t>
            </a:r>
          </a:p>
          <a:p>
            <a:endParaRPr lang="ru-RU" dirty="0"/>
          </a:p>
          <a:p>
            <a:endParaRPr lang="ru-RU" dirty="0"/>
          </a:p>
        </p:txBody>
      </p:sp>
      <p:sp>
        <p:nvSpPr>
          <p:cNvPr id="13" name="TextBox 12">
            <a:extLst>
              <a:ext uri="{FF2B5EF4-FFF2-40B4-BE49-F238E27FC236}">
                <a16:creationId xmlns:a16="http://schemas.microsoft.com/office/drawing/2014/main" id="{0DEF599C-0B36-0BB8-E1D2-06E7DF42AB36}"/>
              </a:ext>
            </a:extLst>
          </p:cNvPr>
          <p:cNvSpPr txBox="1"/>
          <p:nvPr/>
        </p:nvSpPr>
        <p:spPr>
          <a:xfrm>
            <a:off x="0" y="2457668"/>
            <a:ext cx="3275045" cy="2031325"/>
          </a:xfrm>
          <a:prstGeom prst="rect">
            <a:avLst/>
          </a:prstGeom>
          <a:solidFill>
            <a:schemeClr val="bg1"/>
          </a:solidFill>
          <a:ln>
            <a:noFill/>
          </a:ln>
        </p:spPr>
        <p:txBody>
          <a:bodyPr wrap="square" rtlCol="0">
            <a:spAutoFit/>
          </a:bodyPr>
          <a:lstStyle/>
          <a:p>
            <a:pPr algn="r"/>
            <a:r>
              <a:rPr lang="ru-RU" b="1" dirty="0"/>
              <a:t>Регулярные наблюдения, оценка и интерпретация результатов и отчетность</a:t>
            </a:r>
          </a:p>
          <a:p>
            <a:r>
              <a:rPr lang="ru-RU" dirty="0"/>
              <a:t> </a:t>
            </a:r>
          </a:p>
          <a:p>
            <a:endParaRPr lang="ru-RU" dirty="0"/>
          </a:p>
          <a:p>
            <a:endParaRPr lang="ru-RU" dirty="0"/>
          </a:p>
          <a:p>
            <a:endParaRPr lang="ru-RU" dirty="0"/>
          </a:p>
        </p:txBody>
      </p:sp>
      <p:sp>
        <p:nvSpPr>
          <p:cNvPr id="8" name="TextBox 7">
            <a:extLst>
              <a:ext uri="{FF2B5EF4-FFF2-40B4-BE49-F238E27FC236}">
                <a16:creationId xmlns:a16="http://schemas.microsoft.com/office/drawing/2014/main" id="{B9EB73D8-E428-4E7F-B796-C5DC73E67227}"/>
              </a:ext>
            </a:extLst>
          </p:cNvPr>
          <p:cNvSpPr txBox="1"/>
          <p:nvPr/>
        </p:nvSpPr>
        <p:spPr>
          <a:xfrm>
            <a:off x="4544008" y="5994401"/>
            <a:ext cx="7576457" cy="830997"/>
          </a:xfrm>
          <a:prstGeom prst="rect">
            <a:avLst/>
          </a:prstGeom>
          <a:noFill/>
        </p:spPr>
        <p:txBody>
          <a:bodyPr wrap="square">
            <a:spAutoFit/>
          </a:bodyPr>
          <a:lstStyle/>
          <a:p>
            <a:r>
              <a:rPr lang="ru-RU" sz="1200" dirty="0">
                <a:solidFill>
                  <a:schemeClr val="accent1"/>
                </a:solidFill>
                <a:latin typeface="Arial" panose="020B0604020202020204" pitchFamily="34" charset="0"/>
              </a:rPr>
              <a:t>Источник: </a:t>
            </a:r>
            <a:r>
              <a:rPr lang="en-US" sz="1200" dirty="0">
                <a:solidFill>
                  <a:schemeClr val="accent1"/>
                </a:solidFill>
                <a:latin typeface="Arial" panose="020B0604020202020204" pitchFamily="34" charset="0"/>
              </a:rPr>
              <a:t>Addison, P. F., Stephenson, P. J., Bull, J. W., Carbone, G., </a:t>
            </a:r>
            <a:r>
              <a:rPr lang="en-US" sz="1200" dirty="0" err="1">
                <a:solidFill>
                  <a:schemeClr val="accent1"/>
                </a:solidFill>
                <a:latin typeface="Arial" panose="020B0604020202020204" pitchFamily="34" charset="0"/>
              </a:rPr>
              <a:t>Burgman</a:t>
            </a:r>
            <a:r>
              <a:rPr lang="en-US" sz="1200" dirty="0">
                <a:solidFill>
                  <a:schemeClr val="accent1"/>
                </a:solidFill>
                <a:latin typeface="Arial" panose="020B0604020202020204" pitchFamily="34" charset="0"/>
              </a:rPr>
              <a:t>, M., </a:t>
            </a:r>
            <a:r>
              <a:rPr lang="en-US" sz="1200" dirty="0" err="1">
                <a:solidFill>
                  <a:schemeClr val="accent1"/>
                </a:solidFill>
                <a:latin typeface="Arial" panose="020B0604020202020204" pitchFamily="34" charset="0"/>
              </a:rPr>
              <a:t>Burgass</a:t>
            </a:r>
            <a:r>
              <a:rPr lang="en-US" sz="1200" dirty="0">
                <a:solidFill>
                  <a:schemeClr val="accent1"/>
                </a:solidFill>
                <a:latin typeface="Arial" panose="020B0604020202020204" pitchFamily="34" charset="0"/>
              </a:rPr>
              <a:t>, M. J., ... &amp; Milner‐Gulland, E. J. (2020). Bringing sustainability to life: A framework to guide biodiversity indicator development for business performance management. </a:t>
            </a:r>
            <a:r>
              <a:rPr lang="en-US" sz="1200" i="1" dirty="0">
                <a:solidFill>
                  <a:schemeClr val="accent1"/>
                </a:solidFill>
                <a:latin typeface="Arial" panose="020B0604020202020204" pitchFamily="34" charset="0"/>
              </a:rPr>
              <a:t>Business Strategy and the Environment</a:t>
            </a:r>
            <a:r>
              <a:rPr lang="en-US" sz="1200" dirty="0">
                <a:solidFill>
                  <a:schemeClr val="accent1"/>
                </a:solidFill>
                <a:latin typeface="Arial" panose="020B0604020202020204" pitchFamily="34" charset="0"/>
              </a:rPr>
              <a:t>, </a:t>
            </a:r>
            <a:r>
              <a:rPr lang="en-US" sz="1200" i="1" dirty="0">
                <a:solidFill>
                  <a:schemeClr val="accent1"/>
                </a:solidFill>
                <a:latin typeface="Arial" panose="020B0604020202020204" pitchFamily="34" charset="0"/>
              </a:rPr>
              <a:t>29</a:t>
            </a:r>
            <a:r>
              <a:rPr lang="en-US" sz="1200" dirty="0">
                <a:solidFill>
                  <a:schemeClr val="accent1"/>
                </a:solidFill>
                <a:latin typeface="Arial" panose="020B0604020202020204" pitchFamily="34" charset="0"/>
              </a:rPr>
              <a:t>(8), 3303-3313.</a:t>
            </a:r>
            <a:r>
              <a:rPr lang="ru-RU" sz="1200" dirty="0">
                <a:solidFill>
                  <a:schemeClr val="accent1"/>
                </a:solidFill>
                <a:latin typeface="Arial" panose="020B0604020202020204" pitchFamily="34" charset="0"/>
              </a:rPr>
              <a:t> Адаптировано</a:t>
            </a:r>
            <a:endParaRPr lang="ru-RU" sz="1200" dirty="0">
              <a:solidFill>
                <a:schemeClr val="accent1"/>
              </a:solidFill>
            </a:endParaRPr>
          </a:p>
        </p:txBody>
      </p:sp>
    </p:spTree>
    <p:extLst>
      <p:ext uri="{BB962C8B-B14F-4D97-AF65-F5344CB8AC3E}">
        <p14:creationId xmlns:p14="http://schemas.microsoft.com/office/powerpoint/2010/main" val="125709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378264E8-5974-169E-C94D-4F9E5C6F34DE}"/>
              </a:ext>
            </a:extLst>
          </p:cNvPr>
          <p:cNvSpPr txBox="1">
            <a:spLocks/>
          </p:cNvSpPr>
          <p:nvPr/>
        </p:nvSpPr>
        <p:spPr>
          <a:xfrm>
            <a:off x="0" y="0"/>
            <a:ext cx="10834800" cy="789875"/>
          </a:xfrm>
          <a:prstGeom prst="rect">
            <a:avLst/>
          </a:prstGeom>
          <a:noFill/>
          <a:ln w="15875" cap="rnd" cmpd="sng" algn="ctr">
            <a:noFill/>
            <a:prstDash val="solid"/>
          </a:ln>
          <a:effectLst/>
        </p:spPr>
        <p:txBody>
          <a:bodyPr vert="horz" lIns="103888" tIns="51944" rIns="103888" bIns="51944" rtlCol="0" anchor="t">
            <a:noAutofit/>
            <a:scene3d>
              <a:camera prst="orthographicFront"/>
              <a:lightRig rig="threePt" dir="t"/>
            </a:scene3d>
            <a:sp3d prstMaterial="matte"/>
          </a:bodyPr>
          <a:lstStyle>
            <a:lvl1pPr algn="l" defTabSz="316230" rtl="0" eaLnBrk="1" latinLnBrk="0" hangingPunct="1">
              <a:spcBef>
                <a:spcPct val="0"/>
              </a:spcBef>
              <a:buNone/>
              <a:defRPr sz="2700" b="0" i="0" kern="1200" cap="none" spc="0">
                <a:ln>
                  <a:noFill/>
                </a:ln>
                <a:solidFill>
                  <a:schemeClr val="tx1"/>
                </a:solidFill>
                <a:effectLst/>
                <a:latin typeface="Arial" panose="020B0604020202020204"/>
                <a:ea typeface="Arial" panose="020B0604020202020204"/>
                <a:cs typeface="Arial" panose="020B0604020202020204"/>
              </a:defRPr>
            </a:lvl1pPr>
            <a:lvl2pPr eaLnBrk="1" hangingPunct="1">
              <a:defRPr>
                <a:solidFill>
                  <a:schemeClr val="tx2"/>
                </a:solidFill>
                <a:effectLst/>
              </a:defRPr>
            </a:lvl2pPr>
            <a:lvl3pPr eaLnBrk="1" hangingPunct="1">
              <a:defRPr>
                <a:solidFill>
                  <a:schemeClr val="tx2"/>
                </a:solidFill>
                <a:effectLst/>
              </a:defRPr>
            </a:lvl3pPr>
            <a:lvl4pPr eaLnBrk="1" hangingPunct="1">
              <a:defRPr>
                <a:solidFill>
                  <a:schemeClr val="tx2"/>
                </a:solidFill>
                <a:effectLst/>
              </a:defRPr>
            </a:lvl4pPr>
            <a:lvl5pPr eaLnBrk="1" hangingPunct="1">
              <a:defRPr>
                <a:solidFill>
                  <a:schemeClr val="tx2"/>
                </a:solidFill>
                <a:effectLst/>
              </a:defRPr>
            </a:lvl5pPr>
            <a:lvl6pPr eaLnBrk="1" hangingPunct="1">
              <a:defRPr>
                <a:solidFill>
                  <a:schemeClr val="tx2"/>
                </a:solidFill>
                <a:effectLst/>
              </a:defRPr>
            </a:lvl6pPr>
            <a:lvl7pPr eaLnBrk="1" hangingPunct="1">
              <a:defRPr>
                <a:solidFill>
                  <a:schemeClr val="tx2"/>
                </a:solidFill>
                <a:effectLst/>
              </a:defRPr>
            </a:lvl7pPr>
            <a:lvl8pPr eaLnBrk="1" hangingPunct="1">
              <a:defRPr>
                <a:solidFill>
                  <a:schemeClr val="tx2"/>
                </a:solidFill>
                <a:effectLst/>
              </a:defRPr>
            </a:lvl8pPr>
            <a:lvl9pPr eaLnBrk="1" hangingPunct="1">
              <a:defRPr>
                <a:solidFill>
                  <a:schemeClr val="tx2"/>
                </a:solidFill>
                <a:effectLst/>
              </a:defRPr>
            </a:lvl9pPr>
          </a:lstStyle>
          <a:p>
            <a:pPr marL="0" marR="0" lvl="0" indent="0" algn="l" defTabSz="316230" rtl="0" eaLnBrk="1" fontAlgn="auto" latinLnBrk="0" hangingPunct="1">
              <a:lnSpc>
                <a:spcPct val="100000"/>
              </a:lnSpc>
              <a:spcBef>
                <a:spcPct val="0"/>
              </a:spcBef>
              <a:spcAft>
                <a:spcPts val="0"/>
              </a:spcAft>
              <a:buClrTx/>
              <a:buSzTx/>
              <a:buFontTx/>
              <a:buNone/>
              <a:tabLst/>
              <a:defRPr/>
            </a:pPr>
            <a:r>
              <a:rPr lang="ru-RU" sz="2667" b="1" dirty="0">
                <a:solidFill>
                  <a:srgbClr val="0B512B"/>
                </a:solidFill>
              </a:rPr>
              <a:t>Развитие принципов сохранения биоразнообразия в России</a:t>
            </a:r>
            <a:endParaRPr kumimoji="0" lang="ru-RU" sz="2667" b="1" u="none" strike="noStrike" kern="1200" cap="none" spc="0" normalizeH="0" baseline="0" noProof="0" dirty="0">
              <a:ln>
                <a:noFill/>
              </a:ln>
              <a:solidFill>
                <a:srgbClr val="0B512B"/>
              </a:solidFill>
              <a:effectLst/>
              <a:uLnTx/>
              <a:uFillTx/>
              <a:latin typeface="Arial" panose="020B0604020202020204"/>
              <a:cs typeface="Arial" panose="020B0604020202020204"/>
            </a:endParaRPr>
          </a:p>
        </p:txBody>
      </p:sp>
      <p:pic>
        <p:nvPicPr>
          <p:cNvPr id="5" name="Picture 15">
            <a:extLst>
              <a:ext uri="{FF2B5EF4-FFF2-40B4-BE49-F238E27FC236}">
                <a16:creationId xmlns:a16="http://schemas.microsoft.com/office/drawing/2014/main" id="{E170DAFE-D59C-B89B-7630-161F8525F6F8}"/>
              </a:ext>
            </a:extLst>
          </p:cNvPr>
          <p:cNvPicPr/>
          <p:nvPr/>
        </p:nvPicPr>
        <p:blipFill>
          <a:blip r:embed="rId3"/>
          <a:stretch/>
        </p:blipFill>
        <p:spPr>
          <a:xfrm>
            <a:off x="167819" y="527220"/>
            <a:ext cx="2606040" cy="1448640"/>
          </a:xfrm>
          <a:prstGeom prst="rect">
            <a:avLst/>
          </a:prstGeom>
          <a:ln>
            <a:noFill/>
          </a:ln>
        </p:spPr>
      </p:pic>
      <p:sp>
        <p:nvSpPr>
          <p:cNvPr id="7" name="TextBox 6">
            <a:extLst>
              <a:ext uri="{FF2B5EF4-FFF2-40B4-BE49-F238E27FC236}">
                <a16:creationId xmlns:a16="http://schemas.microsoft.com/office/drawing/2014/main" id="{BA76913F-7AE5-90EE-8DB2-D6909AE7CAC7}"/>
              </a:ext>
            </a:extLst>
          </p:cNvPr>
          <p:cNvSpPr txBox="1"/>
          <p:nvPr/>
        </p:nvSpPr>
        <p:spPr>
          <a:xfrm>
            <a:off x="3865120" y="789875"/>
            <a:ext cx="4461760" cy="923330"/>
          </a:xfrm>
          <a:prstGeom prst="rect">
            <a:avLst/>
          </a:prstGeom>
          <a:solidFill>
            <a:schemeClr val="bg1">
              <a:lumMod val="95000"/>
            </a:schemeClr>
          </a:solidFill>
          <a:ln>
            <a:solidFill>
              <a:schemeClr val="bg1">
                <a:lumMod val="85000"/>
              </a:schemeClr>
            </a:solidFill>
          </a:ln>
        </p:spPr>
        <p:txBody>
          <a:bodyPr wrap="square">
            <a:spAutoFit/>
          </a:bodyPr>
          <a:lstStyle/>
          <a:p>
            <a:pPr algn="l"/>
            <a:r>
              <a:rPr lang="ru-RU" b="1" i="0" dirty="0">
                <a:solidFill>
                  <a:srgbClr val="000000"/>
                </a:solidFill>
                <a:effectLst/>
                <a:latin typeface="PT Sans" panose="020B0503020203020204" pitchFamily="34" charset="-52"/>
              </a:rPr>
              <a:t>Федеральный закон "О ратификации Конвенции о биологическом разнообразии" от 17.02.1995 N 16-ФЗ</a:t>
            </a:r>
          </a:p>
        </p:txBody>
      </p:sp>
      <p:cxnSp>
        <p:nvCxnSpPr>
          <p:cNvPr id="8" name="Прямая соединительная линия 7">
            <a:extLst>
              <a:ext uri="{FF2B5EF4-FFF2-40B4-BE49-F238E27FC236}">
                <a16:creationId xmlns:a16="http://schemas.microsoft.com/office/drawing/2014/main" id="{957FE802-366B-75C2-8DAC-5A35086FFA4F}"/>
              </a:ext>
            </a:extLst>
          </p:cNvPr>
          <p:cNvCxnSpPr>
            <a:cxnSpLocks/>
          </p:cNvCxnSpPr>
          <p:nvPr/>
        </p:nvCxnSpPr>
        <p:spPr>
          <a:xfrm flipH="1">
            <a:off x="2876495" y="1256005"/>
            <a:ext cx="87187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9CF0825-037E-42A8-0D4B-30EDBD139799}"/>
              </a:ext>
            </a:extLst>
          </p:cNvPr>
          <p:cNvSpPr txBox="1"/>
          <p:nvPr/>
        </p:nvSpPr>
        <p:spPr>
          <a:xfrm>
            <a:off x="4030503" y="1834221"/>
            <a:ext cx="4130993" cy="2585323"/>
          </a:xfrm>
          <a:prstGeom prst="rect">
            <a:avLst/>
          </a:prstGeom>
          <a:solidFill>
            <a:schemeClr val="bg1">
              <a:lumMod val="95000"/>
            </a:schemeClr>
          </a:solidFill>
          <a:ln>
            <a:solidFill>
              <a:schemeClr val="bg1">
                <a:lumMod val="85000"/>
              </a:schemeClr>
            </a:solidFill>
          </a:ln>
        </p:spPr>
        <p:txBody>
          <a:bodyPr wrap="square">
            <a:spAutoFit/>
          </a:bodyPr>
          <a:lstStyle/>
          <a:p>
            <a:pPr algn="l"/>
            <a:r>
              <a:rPr lang="ru-RU" sz="1800" dirty="0">
                <a:effectLst/>
                <a:latin typeface="Calibri" panose="020F0502020204030204" pitchFamily="34" charset="0"/>
                <a:ea typeface="SimSun" panose="02010600030101010101" pitchFamily="2" charset="-122"/>
                <a:cs typeface="Calibri" panose="020F0502020204030204" pitchFamily="34" charset="0"/>
              </a:rPr>
              <a:t>Методические рекомендации по структуре и содержанию программ сохранения биологического разнообразия коммерческих организаций, утвержденные Распоряжением Министерства природных ресурсов и экологии Российской Федерации от 25 ноября 2019 г. № 35-р</a:t>
            </a:r>
            <a:endParaRPr lang="ru-RU" b="1" i="0" dirty="0">
              <a:solidFill>
                <a:srgbClr val="000000"/>
              </a:solidFill>
              <a:effectLst/>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3595776-EB61-6EDD-B050-7034919EB216}"/>
              </a:ext>
            </a:extLst>
          </p:cNvPr>
          <p:cNvSpPr txBox="1"/>
          <p:nvPr/>
        </p:nvSpPr>
        <p:spPr>
          <a:xfrm>
            <a:off x="8321197" y="1834221"/>
            <a:ext cx="3702985" cy="2585323"/>
          </a:xfrm>
          <a:prstGeom prst="rect">
            <a:avLst/>
          </a:prstGeom>
          <a:solidFill>
            <a:schemeClr val="bg1">
              <a:lumMod val="95000"/>
            </a:schemeClr>
          </a:solidFill>
          <a:ln>
            <a:solidFill>
              <a:schemeClr val="bg1">
                <a:lumMod val="85000"/>
              </a:schemeClr>
            </a:solidFill>
          </a:ln>
        </p:spPr>
        <p:txBody>
          <a:bodyPr wrap="square">
            <a:spAutoFit/>
          </a:bodyPr>
          <a:lstStyle/>
          <a:p>
            <a:pPr algn="l"/>
            <a:r>
              <a:rPr lang="ru-RU" sz="1800" dirty="0">
                <a:effectLst/>
                <a:latin typeface="Calibri" panose="020F0502020204030204" pitchFamily="34" charset="0"/>
                <a:ea typeface="SimSun" panose="02010600030101010101" pitchFamily="2" charset="-122"/>
                <a:cs typeface="Calibri" panose="020F0502020204030204" pitchFamily="34" charset="0"/>
              </a:rPr>
              <a:t>ГОСТ Р 59782-2021 Охрана окружающей среды. Биологическое разнообразие. Рекомендации по формированию и реализации коммерческой организацией программы по сохранению биологического разнообразия</a:t>
            </a:r>
          </a:p>
          <a:p>
            <a:pPr algn="l"/>
            <a:endParaRPr lang="ru-RU" b="1" i="0" dirty="0">
              <a:solidFill>
                <a:srgbClr val="000000"/>
              </a:solidFill>
              <a:effectLst/>
              <a:latin typeface="Calibri" panose="020F0502020204030204" pitchFamily="34" charset="0"/>
              <a:cs typeface="Calibri" panose="020F0502020204030204" pitchFamily="34" charset="0"/>
            </a:endParaRPr>
          </a:p>
          <a:p>
            <a:pPr algn="l"/>
            <a:endParaRPr lang="ru-RU" b="1" i="0" dirty="0">
              <a:solidFill>
                <a:srgbClr val="000000"/>
              </a:solidFill>
              <a:effectLst/>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7A9BFCA-063D-670A-7C6B-9142DFF06396}"/>
              </a:ext>
            </a:extLst>
          </p:cNvPr>
          <p:cNvSpPr txBox="1"/>
          <p:nvPr/>
        </p:nvSpPr>
        <p:spPr>
          <a:xfrm>
            <a:off x="342566" y="1834221"/>
            <a:ext cx="3405805" cy="2585323"/>
          </a:xfrm>
          <a:prstGeom prst="rect">
            <a:avLst/>
          </a:prstGeom>
          <a:solidFill>
            <a:schemeClr val="bg1">
              <a:lumMod val="95000"/>
            </a:schemeClr>
          </a:solidFill>
          <a:ln>
            <a:solidFill>
              <a:schemeClr val="bg1">
                <a:lumMod val="85000"/>
              </a:schemeClr>
            </a:solidFill>
          </a:ln>
        </p:spPr>
        <p:txBody>
          <a:bodyPr wrap="square">
            <a:spAutoFit/>
          </a:bodyPr>
          <a:lstStyle/>
          <a:p>
            <a:pPr algn="l"/>
            <a:r>
              <a:rPr lang="ru-RU" dirty="0">
                <a:latin typeface="Calibri" panose="020F0502020204030204" pitchFamily="34" charset="0"/>
                <a:ea typeface="SimSun" panose="02010600030101010101" pitchFamily="2" charset="-122"/>
                <a:cs typeface="Calibri" panose="020F0502020204030204" pitchFamily="34" charset="0"/>
              </a:rPr>
              <a:t>П</a:t>
            </a:r>
            <a:r>
              <a:rPr lang="ru-RU" sz="1800" dirty="0">
                <a:effectLst/>
                <a:latin typeface="Calibri" panose="020F0502020204030204" pitchFamily="34" charset="0"/>
                <a:ea typeface="SimSun" panose="02010600030101010101" pitchFamily="2" charset="-122"/>
                <a:cs typeface="Calibri" panose="020F0502020204030204" pitchFamily="34" charset="0"/>
              </a:rPr>
              <a:t>еречень видов флоры и фауны, являющихся индикаторами устойчивого состояния экосистем Арктической зоны Российской Федерации, утвержденный распоряжением Минприроды России от 22.09.2015 №25-р</a:t>
            </a:r>
          </a:p>
          <a:p>
            <a:pPr algn="l"/>
            <a:endParaRPr lang="ru-RU" b="1" i="0" dirty="0">
              <a:solidFill>
                <a:srgbClr val="000000"/>
              </a:solidFill>
              <a:effectLst/>
              <a:latin typeface="Calibri" panose="020F0502020204030204" pitchFamily="34" charset="0"/>
              <a:cs typeface="Calibri" panose="020F0502020204030204" pitchFamily="34" charset="0"/>
            </a:endParaRPr>
          </a:p>
        </p:txBody>
      </p:sp>
      <p:cxnSp>
        <p:nvCxnSpPr>
          <p:cNvPr id="13" name="Прямая соединительная линия 12">
            <a:extLst>
              <a:ext uri="{FF2B5EF4-FFF2-40B4-BE49-F238E27FC236}">
                <a16:creationId xmlns:a16="http://schemas.microsoft.com/office/drawing/2014/main" id="{A551B47C-A41F-D60B-9036-704DBBF8314A}"/>
              </a:ext>
            </a:extLst>
          </p:cNvPr>
          <p:cNvCxnSpPr>
            <a:cxnSpLocks/>
          </p:cNvCxnSpPr>
          <p:nvPr/>
        </p:nvCxnSpPr>
        <p:spPr>
          <a:xfrm flipH="1">
            <a:off x="167819" y="4548568"/>
            <a:ext cx="118563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43640DF-56A5-E8D4-2436-71067205134B}"/>
              </a:ext>
            </a:extLst>
          </p:cNvPr>
          <p:cNvSpPr txBox="1"/>
          <p:nvPr/>
        </p:nvSpPr>
        <p:spPr>
          <a:xfrm>
            <a:off x="-118491" y="4548568"/>
            <a:ext cx="11690732" cy="369332"/>
          </a:xfrm>
          <a:prstGeom prst="rect">
            <a:avLst/>
          </a:prstGeom>
          <a:noFill/>
        </p:spPr>
        <p:txBody>
          <a:bodyPr wrap="square">
            <a:spAutoFit/>
          </a:bodyPr>
          <a:lstStyle/>
          <a:p>
            <a:r>
              <a:rPr lang="ru-RU" b="1" dirty="0">
                <a:solidFill>
                  <a:srgbClr val="0B512B"/>
                </a:solidFill>
                <a:latin typeface="Arial" panose="020B0604020202020204" pitchFamily="34" charset="0"/>
              </a:rPr>
              <a:t> Основные положения Программы сохранения биоразнообразия </a:t>
            </a:r>
            <a:r>
              <a:rPr lang="ru-RU" sz="1600" b="1" dirty="0">
                <a:solidFill>
                  <a:schemeClr val="bg1">
                    <a:lumMod val="75000"/>
                  </a:schemeClr>
                </a:solidFill>
                <a:latin typeface="Arial" panose="020B0604020202020204" pitchFamily="34" charset="0"/>
              </a:rPr>
              <a:t>(Распоряжение МПР от 25.11.2019 35-р )</a:t>
            </a:r>
            <a:endParaRPr lang="ru-RU" dirty="0">
              <a:solidFill>
                <a:schemeClr val="bg1">
                  <a:lumMod val="75000"/>
                </a:schemeClr>
              </a:solidFill>
            </a:endParaRPr>
          </a:p>
        </p:txBody>
      </p:sp>
      <p:sp>
        <p:nvSpPr>
          <p:cNvPr id="18" name="Rectangle 5">
            <a:extLst>
              <a:ext uri="{FF2B5EF4-FFF2-40B4-BE49-F238E27FC236}">
                <a16:creationId xmlns:a16="http://schemas.microsoft.com/office/drawing/2014/main" id="{AAEBC090-80E3-1808-FDD0-502CC4EA84CA}"/>
              </a:ext>
            </a:extLst>
          </p:cNvPr>
          <p:cNvSpPr>
            <a:spLocks noChangeArrowheads="1"/>
          </p:cNvSpPr>
          <p:nvPr/>
        </p:nvSpPr>
        <p:spPr bwMode="auto">
          <a:xfrm>
            <a:off x="95165" y="5084579"/>
            <a:ext cx="11856363" cy="98354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ru-RU" altLang="ru-RU" sz="1600" dirty="0">
                <a:solidFill>
                  <a:srgbClr val="444444"/>
                </a:solidFill>
                <a:latin typeface="Calibri" panose="020F0502020204030204" pitchFamily="34" charset="0"/>
                <a:cs typeface="Calibri" panose="020F0502020204030204" pitchFamily="34" charset="0"/>
              </a:rPr>
              <a:t>а) приоритетные направления Программы сохранения биоразнообразия</a:t>
            </a:r>
          </a:p>
          <a:p>
            <a:pPr algn="just"/>
            <a:r>
              <a:rPr lang="ru-RU" altLang="ru-RU" sz="1600" dirty="0">
                <a:solidFill>
                  <a:srgbClr val="444444"/>
                </a:solidFill>
                <a:latin typeface="Calibri" panose="020F0502020204030204" pitchFamily="34" charset="0"/>
                <a:cs typeface="Calibri" panose="020F0502020204030204" pitchFamily="34" charset="0"/>
              </a:rPr>
              <a:t>б) </a:t>
            </a:r>
            <a:r>
              <a:rPr lang="ru-RU" altLang="ru-RU" sz="1600" b="1" dirty="0">
                <a:solidFill>
                  <a:srgbClr val="444444"/>
                </a:solidFill>
                <a:latin typeface="Calibri" panose="020F0502020204030204" pitchFamily="34" charset="0"/>
                <a:cs typeface="Calibri" panose="020F0502020204030204" pitchFamily="34" charset="0"/>
              </a:rPr>
              <a:t>индикаторные объекты животного и растительного мира</a:t>
            </a:r>
            <a:r>
              <a:rPr lang="ru-RU" altLang="ru-RU" sz="1600" dirty="0">
                <a:solidFill>
                  <a:srgbClr val="444444"/>
                </a:solidFill>
                <a:latin typeface="Calibri" panose="020F0502020204030204" pitchFamily="34" charset="0"/>
                <a:cs typeface="Calibri" panose="020F0502020204030204" pitchFamily="34" charset="0"/>
              </a:rPr>
              <a:t>, определяемые коммерческими организациями самостоятельно (за исключением случаев, при которых индикаторные объекты животного и растительного мира устанавливаются правовыми актами Российской Федерации)</a:t>
            </a:r>
          </a:p>
          <a:p>
            <a:pPr algn="just"/>
            <a:r>
              <a:rPr lang="ru-RU" altLang="ru-RU" sz="1600" dirty="0">
                <a:solidFill>
                  <a:srgbClr val="444444"/>
                </a:solidFill>
                <a:latin typeface="Calibri" panose="020F0502020204030204" pitchFamily="34" charset="0"/>
                <a:cs typeface="Calibri" panose="020F0502020204030204" pitchFamily="34" charset="0"/>
              </a:rPr>
              <a:t>в) перечень и описание </a:t>
            </a:r>
            <a:r>
              <a:rPr lang="ru-RU" altLang="ru-RU" sz="1600" b="1" dirty="0">
                <a:solidFill>
                  <a:srgbClr val="444444"/>
                </a:solidFill>
                <a:latin typeface="Calibri" panose="020F0502020204030204" pitchFamily="34" charset="0"/>
                <a:cs typeface="Calibri" panose="020F0502020204030204" pitchFamily="34" charset="0"/>
              </a:rPr>
              <a:t>индикаторов</a:t>
            </a:r>
            <a:r>
              <a:rPr lang="ru-RU" altLang="ru-RU" sz="800" dirty="0">
                <a:latin typeface="Calibri" panose="020F0502020204030204" pitchFamily="34" charset="0"/>
                <a:cs typeface="Calibri" panose="020F0502020204030204" pitchFamily="34" charset="0"/>
              </a:rPr>
              <a:t>  </a:t>
            </a:r>
            <a:r>
              <a:rPr lang="ru-RU" altLang="ru-RU" sz="1600" dirty="0">
                <a:latin typeface="Calibri" panose="020F0502020204030204" pitchFamily="34" charset="0"/>
                <a:cs typeface="Calibri" panose="020F0502020204030204" pitchFamily="34" charset="0"/>
              </a:rPr>
              <a:t>   </a:t>
            </a:r>
            <a:r>
              <a:rPr lang="ru-RU" altLang="ru-RU" sz="1600" dirty="0">
                <a:solidFill>
                  <a:srgbClr val="444444"/>
                </a:solidFill>
                <a:latin typeface="Calibri" panose="020F0502020204030204" pitchFamily="34" charset="0"/>
                <a:cs typeface="Calibri" panose="020F0502020204030204" pitchFamily="34" charset="0"/>
              </a:rPr>
              <a:t> </a:t>
            </a:r>
            <a:r>
              <a:rPr lang="ru-RU" altLang="ru-RU" sz="1600" b="1" dirty="0">
                <a:solidFill>
                  <a:srgbClr val="444444"/>
                </a:solidFill>
                <a:latin typeface="Calibri" panose="020F0502020204030204" pitchFamily="34" charset="0"/>
                <a:cs typeface="Calibri" panose="020F0502020204030204" pitchFamily="34" charset="0"/>
              </a:rPr>
              <a:t>состояния биоразнообразия и индикаторов эффективности мероприятий по сохранению биоразнообразия</a:t>
            </a:r>
            <a:endParaRPr lang="ru-RU" altLang="ru-RU" sz="2400"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15D1D78D-FBB6-EE8F-F418-C28F9A1E6C62}"/>
              </a:ext>
            </a:extLst>
          </p:cNvPr>
          <p:cNvSpPr txBox="1"/>
          <p:nvPr/>
        </p:nvSpPr>
        <p:spPr>
          <a:xfrm>
            <a:off x="6615041" y="6155683"/>
            <a:ext cx="5224520" cy="646331"/>
          </a:xfrm>
          <a:prstGeom prst="rect">
            <a:avLst/>
          </a:prstGeom>
          <a:solidFill>
            <a:schemeClr val="bg1">
              <a:lumMod val="85000"/>
            </a:schemeClr>
          </a:solidFill>
          <a:ln>
            <a:solidFill>
              <a:schemeClr val="bg1">
                <a:lumMod val="65000"/>
              </a:schemeClr>
            </a:solidFill>
          </a:ln>
        </p:spPr>
        <p:txBody>
          <a:bodyPr wrap="square">
            <a:spAutoFit/>
          </a:bodyPr>
          <a:lstStyle/>
          <a:p>
            <a:r>
              <a:rPr lang="ru-RU" b="1" dirty="0">
                <a:solidFill>
                  <a:srgbClr val="0B512B"/>
                </a:solidFill>
                <a:latin typeface="Arial" panose="020B0604020202020204" pitchFamily="34" charset="0"/>
              </a:rPr>
              <a:t>Система количественных и качественных показателей оценки биоразнообразия</a:t>
            </a:r>
            <a:endParaRPr lang="ru-RU" dirty="0"/>
          </a:p>
        </p:txBody>
      </p:sp>
    </p:spTree>
    <p:extLst>
      <p:ext uri="{BB962C8B-B14F-4D97-AF65-F5344CB8AC3E}">
        <p14:creationId xmlns:p14="http://schemas.microsoft.com/office/powerpoint/2010/main" val="422828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
          <p:cNvSpPr txBox="1"/>
          <p:nvPr/>
        </p:nvSpPr>
        <p:spPr>
          <a:xfrm>
            <a:off x="0" y="-52278"/>
            <a:ext cx="9864926" cy="451790"/>
          </a:xfrm>
          <a:prstGeom prst="rect">
            <a:avLst/>
          </a:prstGeom>
          <a:noFill/>
        </p:spPr>
        <p:txBody>
          <a:bodyPr wrap="square">
            <a:spAutoFit/>
          </a:bodyPr>
          <a:lstStyle/>
          <a:p>
            <a:pPr defTabSz="685800">
              <a:lnSpc>
                <a:spcPct val="150000"/>
              </a:lnSpc>
              <a:spcBef>
                <a:spcPts val="900"/>
              </a:spcBef>
              <a:spcAft>
                <a:spcPts val="900"/>
              </a:spcAft>
              <a:defRPr/>
            </a:pPr>
            <a:r>
              <a:rPr lang="ru-RU" altLang="ru-RU" b="1" cap="all" dirty="0">
                <a:solidFill>
                  <a:srgbClr val="0B512B"/>
                </a:solidFill>
                <a:latin typeface="Verdana" panose="020B0604030504040204" pitchFamily="34" charset="0"/>
                <a:cs typeface="Times New Roman" panose="02020603050405020304" pitchFamily="18" charset="0"/>
                <a:sym typeface="+mn-ea"/>
              </a:rPr>
              <a:t>Иерархическая Система метрик биоразнообразия</a:t>
            </a:r>
            <a:endParaRPr lang="en-US" altLang="ru-RU" b="1" cap="all" dirty="0">
              <a:solidFill>
                <a:srgbClr val="0B512B"/>
              </a:solidFill>
              <a:latin typeface="Verdana" panose="020B0604030504040204" pitchFamily="34" charset="0"/>
              <a:cs typeface="Times New Roman" panose="02020603050405020304" pitchFamily="18" charset="0"/>
            </a:endParaRPr>
          </a:p>
        </p:txBody>
      </p:sp>
      <p:sp>
        <p:nvSpPr>
          <p:cNvPr id="29" name="Стрелка вниз 28"/>
          <p:cNvSpPr/>
          <p:nvPr/>
        </p:nvSpPr>
        <p:spPr>
          <a:xfrm rot="16200000">
            <a:off x="9199170" y="-292913"/>
            <a:ext cx="265748" cy="22002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grpSp>
        <p:nvGrpSpPr>
          <p:cNvPr id="4" name="Группа 3">
            <a:extLst>
              <a:ext uri="{FF2B5EF4-FFF2-40B4-BE49-F238E27FC236}">
                <a16:creationId xmlns:a16="http://schemas.microsoft.com/office/drawing/2014/main" id="{833675C5-E3F3-5C2E-17C3-B3B8CA70E929}"/>
              </a:ext>
            </a:extLst>
          </p:cNvPr>
          <p:cNvGrpSpPr/>
          <p:nvPr/>
        </p:nvGrpSpPr>
        <p:grpSpPr>
          <a:xfrm>
            <a:off x="307384" y="399512"/>
            <a:ext cx="11204005" cy="6367047"/>
            <a:chOff x="1719295" y="1154113"/>
            <a:chExt cx="8682711" cy="4825626"/>
          </a:xfrm>
        </p:grpSpPr>
        <p:sp>
          <p:nvSpPr>
            <p:cNvPr id="2" name="Равнобедренный треугольник 1">
              <a:extLst>
                <a:ext uri="{FF2B5EF4-FFF2-40B4-BE49-F238E27FC236}">
                  <a16:creationId xmlns:a16="http://schemas.microsoft.com/office/drawing/2014/main" id="{310CA697-DD22-47B2-DFAC-3EEBDB47B517}"/>
                </a:ext>
              </a:extLst>
            </p:cNvPr>
            <p:cNvSpPr/>
            <p:nvPr/>
          </p:nvSpPr>
          <p:spPr>
            <a:xfrm>
              <a:off x="4816437" y="3311418"/>
              <a:ext cx="2306677" cy="1763202"/>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7" name="Прямоугольник 6"/>
            <p:cNvSpPr/>
            <p:nvPr/>
          </p:nvSpPr>
          <p:spPr>
            <a:xfrm>
              <a:off x="4461510" y="1159628"/>
              <a:ext cx="5896674" cy="118499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5" name="Текстовое поле 4"/>
            <p:cNvSpPr txBox="1"/>
            <p:nvPr/>
          </p:nvSpPr>
          <p:spPr>
            <a:xfrm>
              <a:off x="4519716" y="1344553"/>
              <a:ext cx="5671504" cy="384888"/>
            </a:xfrm>
            <a:prstGeom prst="rect">
              <a:avLst/>
            </a:prstGeom>
            <a:noFill/>
          </p:spPr>
          <p:txBody>
            <a:bodyPr wrap="square" rtlCol="0" anchor="t">
              <a:spAutoFit/>
            </a:bodyPr>
            <a:lstStyle/>
            <a:p>
              <a:r>
                <a:rPr lang="ru-RU" altLang="en-US" sz="1350" b="1" dirty="0"/>
                <a:t>Индикаторные группы биоты </a:t>
              </a:r>
              <a:r>
                <a:rPr lang="ru-RU" altLang="en-US" sz="1350" dirty="0"/>
                <a:t>или</a:t>
              </a:r>
              <a:r>
                <a:rPr lang="ru-RU" altLang="en-US" sz="1350" b="1" dirty="0"/>
                <a:t> Биологические индикаторы</a:t>
              </a:r>
            </a:p>
            <a:p>
              <a:r>
                <a:rPr lang="ru-RU" altLang="en-US" sz="1350" dirty="0"/>
                <a:t>Виды и сообщества в ключевом фокусе мониторинга и менеджмента</a:t>
              </a:r>
            </a:p>
          </p:txBody>
        </p:sp>
        <p:sp>
          <p:nvSpPr>
            <p:cNvPr id="6" name="Текстовое поле 5"/>
            <p:cNvSpPr txBox="1"/>
            <p:nvPr/>
          </p:nvSpPr>
          <p:spPr>
            <a:xfrm>
              <a:off x="5125180" y="3921403"/>
              <a:ext cx="1681202" cy="1131079"/>
            </a:xfrm>
            <a:prstGeom prst="rect">
              <a:avLst/>
            </a:prstGeom>
            <a:noFill/>
          </p:spPr>
          <p:txBody>
            <a:bodyPr wrap="square" rtlCol="0" anchor="t">
              <a:spAutoFit/>
            </a:bodyPr>
            <a:lstStyle/>
            <a:p>
              <a:pPr algn="ctr"/>
              <a:r>
                <a:rPr lang="ru-RU" altLang="en-US" sz="1350" b="1" dirty="0"/>
                <a:t>Мульти-</a:t>
              </a:r>
            </a:p>
            <a:p>
              <a:pPr algn="ctr"/>
              <a:r>
                <a:rPr lang="ru-RU" altLang="en-US" sz="1350" b="1" dirty="0"/>
                <a:t>масштабная классификация и картографирование экосистем</a:t>
              </a:r>
              <a:endParaRPr lang="en-US" altLang="en-US" sz="1350" b="1" dirty="0"/>
            </a:p>
          </p:txBody>
        </p:sp>
        <p:sp>
          <p:nvSpPr>
            <p:cNvPr id="10" name="Текстовое поле 9"/>
            <p:cNvSpPr txBox="1"/>
            <p:nvPr/>
          </p:nvSpPr>
          <p:spPr>
            <a:xfrm>
              <a:off x="4501332" y="1154113"/>
              <a:ext cx="2847574" cy="300082"/>
            </a:xfrm>
            <a:prstGeom prst="rect">
              <a:avLst/>
            </a:prstGeom>
            <a:noFill/>
          </p:spPr>
          <p:txBody>
            <a:bodyPr wrap="square" rtlCol="0" anchor="t">
              <a:spAutoFit/>
            </a:bodyPr>
            <a:lstStyle/>
            <a:p>
              <a:r>
                <a:rPr lang="ru-RU" altLang="ru-RU" sz="1350" b="1" dirty="0">
                  <a:solidFill>
                    <a:srgbClr val="00B0F0"/>
                  </a:solidFill>
                  <a:sym typeface="+mn-ea"/>
                </a:rPr>
                <a:t>Компоненты биоразнообразия</a:t>
              </a:r>
              <a:endParaRPr lang="en-US" altLang="ru-RU" sz="1350" b="1" dirty="0">
                <a:solidFill>
                  <a:srgbClr val="00B0F0"/>
                </a:solidFill>
                <a:sym typeface="+mn-ea"/>
              </a:endParaRPr>
            </a:p>
          </p:txBody>
        </p:sp>
        <p:sp>
          <p:nvSpPr>
            <p:cNvPr id="12" name="Текстовое поле 11"/>
            <p:cNvSpPr txBox="1"/>
            <p:nvPr/>
          </p:nvSpPr>
          <p:spPr>
            <a:xfrm>
              <a:off x="4463134" y="2601124"/>
              <a:ext cx="5902388" cy="715581"/>
            </a:xfrm>
            <a:prstGeom prst="rect">
              <a:avLst/>
            </a:prstGeom>
            <a:solidFill>
              <a:schemeClr val="accent6">
                <a:lumMod val="40000"/>
                <a:lumOff val="60000"/>
              </a:schemeClr>
            </a:solidFill>
            <a:ln>
              <a:solidFill>
                <a:schemeClr val="accent1">
                  <a:lumMod val="75000"/>
                </a:schemeClr>
              </a:solidFill>
            </a:ln>
          </p:spPr>
          <p:txBody>
            <a:bodyPr wrap="square" rtlCol="0" anchor="t">
              <a:spAutoFit/>
            </a:bodyPr>
            <a:lstStyle/>
            <a:p>
              <a:r>
                <a:rPr lang="ru-RU" altLang="ru-RU" sz="1350" b="1" dirty="0">
                  <a:solidFill>
                    <a:srgbClr val="00B0F0"/>
                  </a:solidFill>
                </a:rPr>
                <a:t>Индексы состояния </a:t>
              </a:r>
              <a:r>
                <a:rPr lang="ru-RU" altLang="ru-RU" sz="1350" b="1" dirty="0" err="1">
                  <a:solidFill>
                    <a:srgbClr val="00B0F0"/>
                  </a:solidFill>
                </a:rPr>
                <a:t>биоразнобразия</a:t>
              </a:r>
              <a:endParaRPr lang="ru-RU" altLang="en-US" sz="1350" b="1" dirty="0">
                <a:solidFill>
                  <a:srgbClr val="00B0F0"/>
                </a:solidFill>
              </a:endParaRPr>
            </a:p>
            <a:p>
              <a:r>
                <a:rPr lang="ru-RU" altLang="ru-RU" sz="1350" dirty="0"/>
                <a:t>Оценка состояния биоразнообразия по результатам обработки данных наблюдений за биотой</a:t>
              </a:r>
              <a:endParaRPr lang="en-US" altLang="ru-RU" sz="1350" dirty="0"/>
            </a:p>
          </p:txBody>
        </p:sp>
        <p:sp>
          <p:nvSpPr>
            <p:cNvPr id="17" name="Текстовое поле 16"/>
            <p:cNvSpPr txBox="1"/>
            <p:nvPr/>
          </p:nvSpPr>
          <p:spPr>
            <a:xfrm>
              <a:off x="1721201" y="2402308"/>
              <a:ext cx="2356485" cy="715581"/>
            </a:xfrm>
            <a:prstGeom prst="rect">
              <a:avLst/>
            </a:prstGeom>
            <a:solidFill>
              <a:schemeClr val="accent5">
                <a:lumMod val="20000"/>
                <a:lumOff val="80000"/>
              </a:schemeClr>
            </a:solidFill>
            <a:ln>
              <a:solidFill>
                <a:schemeClr val="accent1">
                  <a:lumMod val="75000"/>
                </a:schemeClr>
              </a:solidFill>
            </a:ln>
          </p:spPr>
          <p:txBody>
            <a:bodyPr wrap="square" rtlCol="0" anchor="t">
              <a:spAutoFit/>
            </a:bodyPr>
            <a:lstStyle/>
            <a:p>
              <a:r>
                <a:rPr lang="ru-RU" altLang="ru-RU" sz="1350" b="1" dirty="0">
                  <a:solidFill>
                    <a:srgbClr val="00B0F0"/>
                  </a:solidFill>
                </a:rPr>
                <a:t>Факторы</a:t>
              </a:r>
              <a:endParaRPr lang="en-US" altLang="ru-RU" sz="1350" b="1" dirty="0">
                <a:solidFill>
                  <a:srgbClr val="00B0F0"/>
                </a:solidFill>
              </a:endParaRPr>
            </a:p>
            <a:p>
              <a:r>
                <a:rPr lang="ru-RU" altLang="ru-RU" sz="1350" b="1" dirty="0"/>
                <a:t>Антропогенной нагрузки</a:t>
              </a:r>
            </a:p>
            <a:p>
              <a:r>
                <a:rPr lang="ru-RU" altLang="ru-RU" sz="1350" b="1" dirty="0"/>
                <a:t>Абиотических условий</a:t>
              </a:r>
              <a:endParaRPr lang="en-US" altLang="ru-RU" sz="1350" b="1" dirty="0"/>
            </a:p>
          </p:txBody>
        </p:sp>
        <p:sp>
          <p:nvSpPr>
            <p:cNvPr id="18" name="Текстовое поле 17"/>
            <p:cNvSpPr txBox="1"/>
            <p:nvPr/>
          </p:nvSpPr>
          <p:spPr>
            <a:xfrm>
              <a:off x="1719295" y="1282561"/>
              <a:ext cx="2358390" cy="92333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ru-RU" altLang="ru-RU" sz="1350" b="1" dirty="0">
                  <a:solidFill>
                    <a:srgbClr val="00B0F0"/>
                  </a:solidFill>
                </a:rPr>
                <a:t>Параметры качества</a:t>
              </a:r>
            </a:p>
            <a:p>
              <a:r>
                <a:rPr lang="ru-RU" altLang="ru-RU" sz="1350" b="1" dirty="0">
                  <a:solidFill>
                    <a:schemeClr val="tx1"/>
                  </a:solidFill>
                  <a:sym typeface="+mn-ea"/>
                </a:rPr>
                <a:t>Требования к качеству исходных данных и их обработке</a:t>
              </a:r>
              <a:endParaRPr lang="en-US" altLang="ru-RU" sz="1350" b="1" dirty="0">
                <a:solidFill>
                  <a:schemeClr val="tx1"/>
                </a:solidFill>
                <a:sym typeface="+mn-ea"/>
              </a:endParaRPr>
            </a:p>
          </p:txBody>
        </p:sp>
        <p:sp>
          <p:nvSpPr>
            <p:cNvPr id="23" name="Стрелка вниз 22"/>
            <p:cNvSpPr/>
            <p:nvPr/>
          </p:nvSpPr>
          <p:spPr>
            <a:xfrm>
              <a:off x="5832907" y="2373007"/>
              <a:ext cx="265748" cy="22002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24" name="Стрелка вниз 25">
              <a:extLst>
                <a:ext uri="{FF2B5EF4-FFF2-40B4-BE49-F238E27FC236}">
                  <a16:creationId xmlns:a16="http://schemas.microsoft.com/office/drawing/2014/main" id="{42CFA83C-C6B1-C82F-EAEB-42C977D7C0EA}"/>
                </a:ext>
              </a:extLst>
            </p:cNvPr>
            <p:cNvSpPr/>
            <p:nvPr/>
          </p:nvSpPr>
          <p:spPr>
            <a:xfrm rot="16200000">
              <a:off x="4126817" y="1811141"/>
              <a:ext cx="265748" cy="22002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27" name="Стрелка вниз 25">
              <a:extLst>
                <a:ext uri="{FF2B5EF4-FFF2-40B4-BE49-F238E27FC236}">
                  <a16:creationId xmlns:a16="http://schemas.microsoft.com/office/drawing/2014/main" id="{F62C8122-112E-534D-FADF-4D9140B4B659}"/>
                </a:ext>
              </a:extLst>
            </p:cNvPr>
            <p:cNvSpPr/>
            <p:nvPr/>
          </p:nvSpPr>
          <p:spPr>
            <a:xfrm rot="16200000">
              <a:off x="4126817" y="2748097"/>
              <a:ext cx="265748" cy="22002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32" name="Текстовое поле 5">
              <a:extLst>
                <a:ext uri="{FF2B5EF4-FFF2-40B4-BE49-F238E27FC236}">
                  <a16:creationId xmlns:a16="http://schemas.microsoft.com/office/drawing/2014/main" id="{320F6DFE-0329-BA97-567A-B502743FDFA2}"/>
                </a:ext>
              </a:extLst>
            </p:cNvPr>
            <p:cNvSpPr txBox="1"/>
            <p:nvPr/>
          </p:nvSpPr>
          <p:spPr>
            <a:xfrm>
              <a:off x="4519716" y="1908332"/>
              <a:ext cx="5671504" cy="384888"/>
            </a:xfrm>
            <a:prstGeom prst="rect">
              <a:avLst/>
            </a:prstGeom>
            <a:noFill/>
          </p:spPr>
          <p:txBody>
            <a:bodyPr wrap="square" rtlCol="0" anchor="t">
              <a:spAutoFit/>
            </a:bodyPr>
            <a:lstStyle/>
            <a:p>
              <a:r>
                <a:rPr lang="ru-RU" altLang="en-US" sz="1350" b="1" dirty="0"/>
                <a:t>Параметры </a:t>
              </a:r>
              <a:r>
                <a:rPr lang="ru-RU" altLang="en-US" sz="1350" dirty="0"/>
                <a:t>                           </a:t>
              </a:r>
              <a:r>
                <a:rPr lang="ru-RU" altLang="en-US" sz="1350" b="1" dirty="0"/>
                <a:t>Переменные</a:t>
              </a:r>
            </a:p>
            <a:p>
              <a:r>
                <a:rPr lang="ru-RU" altLang="en-US" sz="1350" dirty="0"/>
                <a:t>Свойства индикаторов          Измерения параметров индикаторов</a:t>
              </a:r>
            </a:p>
          </p:txBody>
        </p:sp>
        <p:sp>
          <p:nvSpPr>
            <p:cNvPr id="28" name="Полилиния: фигура 27">
              <a:extLst>
                <a:ext uri="{FF2B5EF4-FFF2-40B4-BE49-F238E27FC236}">
                  <a16:creationId xmlns:a16="http://schemas.microsoft.com/office/drawing/2014/main" id="{1916CC36-3C96-A5AB-5111-E0EE283AE6DA}"/>
                </a:ext>
              </a:extLst>
            </p:cNvPr>
            <p:cNvSpPr/>
            <p:nvPr/>
          </p:nvSpPr>
          <p:spPr>
            <a:xfrm flipH="1">
              <a:off x="3378057" y="3565374"/>
              <a:ext cx="2289723" cy="2073555"/>
            </a:xfrm>
            <a:custGeom>
              <a:avLst/>
              <a:gdLst>
                <a:gd name="connsiteX0" fmla="*/ 0 w 4197096"/>
                <a:gd name="connsiteY0" fmla="*/ 0 h 3145536"/>
                <a:gd name="connsiteX1" fmla="*/ 2103120 w 4197096"/>
                <a:gd name="connsiteY1" fmla="*/ 3127248 h 3145536"/>
                <a:gd name="connsiteX2" fmla="*/ 4197096 w 4197096"/>
                <a:gd name="connsiteY2" fmla="*/ 3145536 h 3145536"/>
                <a:gd name="connsiteX3" fmla="*/ 4197096 w 4197096"/>
                <a:gd name="connsiteY3" fmla="*/ 27432 h 3145536"/>
                <a:gd name="connsiteX4" fmla="*/ 0 w 4197096"/>
                <a:gd name="connsiteY4" fmla="*/ 0 h 3145536"/>
                <a:gd name="connsiteX0" fmla="*/ 0 w 4197096"/>
                <a:gd name="connsiteY0" fmla="*/ 9144 h 3154680"/>
                <a:gd name="connsiteX1" fmla="*/ 2103120 w 4197096"/>
                <a:gd name="connsiteY1" fmla="*/ 3136392 h 3154680"/>
                <a:gd name="connsiteX2" fmla="*/ 4197096 w 4197096"/>
                <a:gd name="connsiteY2" fmla="*/ 3154680 h 3154680"/>
                <a:gd name="connsiteX3" fmla="*/ 4197096 w 4197096"/>
                <a:gd name="connsiteY3" fmla="*/ 0 h 3154680"/>
                <a:gd name="connsiteX4" fmla="*/ 0 w 4197096"/>
                <a:gd name="connsiteY4" fmla="*/ 9144 h 3154680"/>
                <a:gd name="connsiteX0" fmla="*/ 0 w 4197096"/>
                <a:gd name="connsiteY0" fmla="*/ 9144 h 3166872"/>
                <a:gd name="connsiteX1" fmla="*/ 2090928 w 4197096"/>
                <a:gd name="connsiteY1" fmla="*/ 3166872 h 3166872"/>
                <a:gd name="connsiteX2" fmla="*/ 4197096 w 4197096"/>
                <a:gd name="connsiteY2" fmla="*/ 3154680 h 3166872"/>
                <a:gd name="connsiteX3" fmla="*/ 4197096 w 4197096"/>
                <a:gd name="connsiteY3" fmla="*/ 0 h 3166872"/>
                <a:gd name="connsiteX4" fmla="*/ 0 w 4197096"/>
                <a:gd name="connsiteY4" fmla="*/ 9144 h 3166872"/>
                <a:gd name="connsiteX0" fmla="*/ 0 w 4197096"/>
                <a:gd name="connsiteY0" fmla="*/ 0 h 3157728"/>
                <a:gd name="connsiteX1" fmla="*/ 2090928 w 4197096"/>
                <a:gd name="connsiteY1" fmla="*/ 3157728 h 3157728"/>
                <a:gd name="connsiteX2" fmla="*/ 4197096 w 4197096"/>
                <a:gd name="connsiteY2" fmla="*/ 3145536 h 3157728"/>
                <a:gd name="connsiteX3" fmla="*/ 3486921 w 4197096"/>
                <a:gd name="connsiteY3" fmla="*/ 1300 h 3157728"/>
                <a:gd name="connsiteX4" fmla="*/ 0 w 4197096"/>
                <a:gd name="connsiteY4" fmla="*/ 0 h 3157728"/>
                <a:gd name="connsiteX0" fmla="*/ 0 w 3486921"/>
                <a:gd name="connsiteY0" fmla="*/ 0 h 3157728"/>
                <a:gd name="connsiteX1" fmla="*/ 2090928 w 3486921"/>
                <a:gd name="connsiteY1" fmla="*/ 3157728 h 3157728"/>
                <a:gd name="connsiteX2" fmla="*/ 3486921 w 3486921"/>
                <a:gd name="connsiteY2" fmla="*/ 3155979 h 3157728"/>
                <a:gd name="connsiteX3" fmla="*/ 3486921 w 3486921"/>
                <a:gd name="connsiteY3" fmla="*/ 1300 h 3157728"/>
                <a:gd name="connsiteX4" fmla="*/ 0 w 3486921"/>
                <a:gd name="connsiteY4" fmla="*/ 0 h 315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921" h="3157728">
                  <a:moveTo>
                    <a:pt x="0" y="0"/>
                  </a:moveTo>
                  <a:lnTo>
                    <a:pt x="2090928" y="3157728"/>
                  </a:lnTo>
                  <a:lnTo>
                    <a:pt x="3486921" y="3155979"/>
                  </a:lnTo>
                  <a:lnTo>
                    <a:pt x="3486921" y="1300"/>
                  </a:lnTo>
                  <a:lnTo>
                    <a:pt x="0" y="0"/>
                  </a:lnTo>
                  <a:close/>
                </a:path>
              </a:pathLst>
            </a:custGeom>
            <a:solidFill>
              <a:schemeClr val="accent4">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1" name="Полилиния: фигура 20">
              <a:extLst>
                <a:ext uri="{FF2B5EF4-FFF2-40B4-BE49-F238E27FC236}">
                  <a16:creationId xmlns:a16="http://schemas.microsoft.com/office/drawing/2014/main" id="{4DCC1C6B-8803-50A8-B1F1-A4F88BC6480F}"/>
                </a:ext>
              </a:extLst>
            </p:cNvPr>
            <p:cNvSpPr/>
            <p:nvPr/>
          </p:nvSpPr>
          <p:spPr>
            <a:xfrm>
              <a:off x="4278266" y="5172991"/>
              <a:ext cx="3393701" cy="791999"/>
            </a:xfrm>
            <a:custGeom>
              <a:avLst/>
              <a:gdLst>
                <a:gd name="connsiteX0" fmla="*/ 448056 w 4041648"/>
                <a:gd name="connsiteY0" fmla="*/ 0 h 694944"/>
                <a:gd name="connsiteX1" fmla="*/ 3593592 w 4041648"/>
                <a:gd name="connsiteY1" fmla="*/ 27432 h 694944"/>
                <a:gd name="connsiteX2" fmla="*/ 4041648 w 4041648"/>
                <a:gd name="connsiteY2" fmla="*/ 676656 h 694944"/>
                <a:gd name="connsiteX3" fmla="*/ 3931920 w 4041648"/>
                <a:gd name="connsiteY3" fmla="*/ 676656 h 694944"/>
                <a:gd name="connsiteX4" fmla="*/ 0 w 4041648"/>
                <a:gd name="connsiteY4" fmla="*/ 694944 h 694944"/>
                <a:gd name="connsiteX5" fmla="*/ 448056 w 4041648"/>
                <a:gd name="connsiteY5" fmla="*/ 0 h 694944"/>
                <a:gd name="connsiteX0" fmla="*/ 448056 w 4041648"/>
                <a:gd name="connsiteY0" fmla="*/ 0 h 694944"/>
                <a:gd name="connsiteX1" fmla="*/ 3599688 w 4041648"/>
                <a:gd name="connsiteY1" fmla="*/ 9144 h 694944"/>
                <a:gd name="connsiteX2" fmla="*/ 4041648 w 4041648"/>
                <a:gd name="connsiteY2" fmla="*/ 676656 h 694944"/>
                <a:gd name="connsiteX3" fmla="*/ 3931920 w 4041648"/>
                <a:gd name="connsiteY3" fmla="*/ 676656 h 694944"/>
                <a:gd name="connsiteX4" fmla="*/ 0 w 4041648"/>
                <a:gd name="connsiteY4" fmla="*/ 694944 h 694944"/>
                <a:gd name="connsiteX5" fmla="*/ 448056 w 4041648"/>
                <a:gd name="connsiteY5" fmla="*/ 0 h 694944"/>
                <a:gd name="connsiteX0" fmla="*/ 448056 w 4041648"/>
                <a:gd name="connsiteY0" fmla="*/ 0 h 694944"/>
                <a:gd name="connsiteX1" fmla="*/ 3624072 w 4041648"/>
                <a:gd name="connsiteY1" fmla="*/ 9144 h 694944"/>
                <a:gd name="connsiteX2" fmla="*/ 4041648 w 4041648"/>
                <a:gd name="connsiteY2" fmla="*/ 676656 h 694944"/>
                <a:gd name="connsiteX3" fmla="*/ 3931920 w 4041648"/>
                <a:gd name="connsiteY3" fmla="*/ 676656 h 694944"/>
                <a:gd name="connsiteX4" fmla="*/ 0 w 4041648"/>
                <a:gd name="connsiteY4" fmla="*/ 694944 h 694944"/>
                <a:gd name="connsiteX5" fmla="*/ 448056 w 4041648"/>
                <a:gd name="connsiteY5" fmla="*/ 0 h 694944"/>
                <a:gd name="connsiteX0" fmla="*/ 448056 w 4059936"/>
                <a:gd name="connsiteY0" fmla="*/ 0 h 694944"/>
                <a:gd name="connsiteX1" fmla="*/ 3624072 w 4059936"/>
                <a:gd name="connsiteY1" fmla="*/ 9144 h 694944"/>
                <a:gd name="connsiteX2" fmla="*/ 4059936 w 4059936"/>
                <a:gd name="connsiteY2" fmla="*/ 676656 h 694944"/>
                <a:gd name="connsiteX3" fmla="*/ 3931920 w 4059936"/>
                <a:gd name="connsiteY3" fmla="*/ 676656 h 694944"/>
                <a:gd name="connsiteX4" fmla="*/ 0 w 4059936"/>
                <a:gd name="connsiteY4" fmla="*/ 694944 h 694944"/>
                <a:gd name="connsiteX5" fmla="*/ 448056 w 4059936"/>
                <a:gd name="connsiteY5" fmla="*/ 0 h 694944"/>
                <a:gd name="connsiteX0" fmla="*/ 563781 w 4175661"/>
                <a:gd name="connsiteY0" fmla="*/ 0 h 698560"/>
                <a:gd name="connsiteX1" fmla="*/ 3739797 w 4175661"/>
                <a:gd name="connsiteY1" fmla="*/ 9144 h 698560"/>
                <a:gd name="connsiteX2" fmla="*/ 4175661 w 4175661"/>
                <a:gd name="connsiteY2" fmla="*/ 676656 h 698560"/>
                <a:gd name="connsiteX3" fmla="*/ 4047645 w 4175661"/>
                <a:gd name="connsiteY3" fmla="*/ 676656 h 698560"/>
                <a:gd name="connsiteX4" fmla="*/ 0 w 4175661"/>
                <a:gd name="connsiteY4" fmla="*/ 698560 h 698560"/>
                <a:gd name="connsiteX5" fmla="*/ 563781 w 4175661"/>
                <a:gd name="connsiteY5" fmla="*/ 0 h 698560"/>
                <a:gd name="connsiteX0" fmla="*/ 650574 w 4175661"/>
                <a:gd name="connsiteY0" fmla="*/ 0 h 1002337"/>
                <a:gd name="connsiteX1" fmla="*/ 3739797 w 4175661"/>
                <a:gd name="connsiteY1" fmla="*/ 312921 h 1002337"/>
                <a:gd name="connsiteX2" fmla="*/ 4175661 w 4175661"/>
                <a:gd name="connsiteY2" fmla="*/ 980433 h 1002337"/>
                <a:gd name="connsiteX3" fmla="*/ 4047645 w 4175661"/>
                <a:gd name="connsiteY3" fmla="*/ 980433 h 1002337"/>
                <a:gd name="connsiteX4" fmla="*/ 0 w 4175661"/>
                <a:gd name="connsiteY4" fmla="*/ 1002337 h 1002337"/>
                <a:gd name="connsiteX5" fmla="*/ 650574 w 4175661"/>
                <a:gd name="connsiteY5" fmla="*/ 0 h 1002337"/>
                <a:gd name="connsiteX0" fmla="*/ 650574 w 4175661"/>
                <a:gd name="connsiteY0" fmla="*/ 0 h 1002337"/>
                <a:gd name="connsiteX1" fmla="*/ 3663853 w 4175661"/>
                <a:gd name="connsiteY1" fmla="*/ 5528 h 1002337"/>
                <a:gd name="connsiteX2" fmla="*/ 4175661 w 4175661"/>
                <a:gd name="connsiteY2" fmla="*/ 980433 h 1002337"/>
                <a:gd name="connsiteX3" fmla="*/ 4047645 w 4175661"/>
                <a:gd name="connsiteY3" fmla="*/ 980433 h 1002337"/>
                <a:gd name="connsiteX4" fmla="*/ 0 w 4175661"/>
                <a:gd name="connsiteY4" fmla="*/ 1002337 h 1002337"/>
                <a:gd name="connsiteX5" fmla="*/ 650574 w 4175661"/>
                <a:gd name="connsiteY5" fmla="*/ 0 h 1002337"/>
                <a:gd name="connsiteX0" fmla="*/ 650574 w 4291386"/>
                <a:gd name="connsiteY0" fmla="*/ 0 h 1002337"/>
                <a:gd name="connsiteX1" fmla="*/ 3663853 w 4291386"/>
                <a:gd name="connsiteY1" fmla="*/ 5528 h 1002337"/>
                <a:gd name="connsiteX2" fmla="*/ 4291386 w 4291386"/>
                <a:gd name="connsiteY2" fmla="*/ 969583 h 1002337"/>
                <a:gd name="connsiteX3" fmla="*/ 4047645 w 4291386"/>
                <a:gd name="connsiteY3" fmla="*/ 980433 h 1002337"/>
                <a:gd name="connsiteX4" fmla="*/ 0 w 4291386"/>
                <a:gd name="connsiteY4" fmla="*/ 1002337 h 1002337"/>
                <a:gd name="connsiteX5" fmla="*/ 650574 w 4291386"/>
                <a:gd name="connsiteY5" fmla="*/ 0 h 1002337"/>
                <a:gd name="connsiteX0" fmla="*/ 650574 w 4302235"/>
                <a:gd name="connsiteY0" fmla="*/ 0 h 1002337"/>
                <a:gd name="connsiteX1" fmla="*/ 3663853 w 4302235"/>
                <a:gd name="connsiteY1" fmla="*/ 5528 h 1002337"/>
                <a:gd name="connsiteX2" fmla="*/ 4302235 w 4302235"/>
                <a:gd name="connsiteY2" fmla="*/ 987665 h 1002337"/>
                <a:gd name="connsiteX3" fmla="*/ 4047645 w 4302235"/>
                <a:gd name="connsiteY3" fmla="*/ 980433 h 1002337"/>
                <a:gd name="connsiteX4" fmla="*/ 0 w 4302235"/>
                <a:gd name="connsiteY4" fmla="*/ 1002337 h 1002337"/>
                <a:gd name="connsiteX5" fmla="*/ 650574 w 4302235"/>
                <a:gd name="connsiteY5" fmla="*/ 0 h 1002337"/>
                <a:gd name="connsiteX0" fmla="*/ 650574 w 4295002"/>
                <a:gd name="connsiteY0" fmla="*/ 0 h 1002337"/>
                <a:gd name="connsiteX1" fmla="*/ 3663853 w 4295002"/>
                <a:gd name="connsiteY1" fmla="*/ 5528 h 1002337"/>
                <a:gd name="connsiteX2" fmla="*/ 4295002 w 4295002"/>
                <a:gd name="connsiteY2" fmla="*/ 976816 h 1002337"/>
                <a:gd name="connsiteX3" fmla="*/ 4047645 w 4295002"/>
                <a:gd name="connsiteY3" fmla="*/ 980433 h 1002337"/>
                <a:gd name="connsiteX4" fmla="*/ 0 w 4295002"/>
                <a:gd name="connsiteY4" fmla="*/ 1002337 h 1002337"/>
                <a:gd name="connsiteX5" fmla="*/ 650574 w 4295002"/>
                <a:gd name="connsiteY5" fmla="*/ 0 h 100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5002" h="1002337">
                  <a:moveTo>
                    <a:pt x="650574" y="0"/>
                  </a:moveTo>
                  <a:lnTo>
                    <a:pt x="3663853" y="5528"/>
                  </a:lnTo>
                  <a:lnTo>
                    <a:pt x="4295002" y="976816"/>
                  </a:lnTo>
                  <a:lnTo>
                    <a:pt x="4047645" y="980433"/>
                  </a:lnTo>
                  <a:lnTo>
                    <a:pt x="0" y="1002337"/>
                  </a:lnTo>
                  <a:lnTo>
                    <a:pt x="650574" y="0"/>
                  </a:lnTo>
                  <a:close/>
                </a:path>
              </a:pathLst>
            </a:cu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4" name="Стрелка вниз 22">
              <a:extLst>
                <a:ext uri="{FF2B5EF4-FFF2-40B4-BE49-F238E27FC236}">
                  <a16:creationId xmlns:a16="http://schemas.microsoft.com/office/drawing/2014/main" id="{2A31F6EF-57AC-F9D7-84FE-C0B144106D3D}"/>
                </a:ext>
              </a:extLst>
            </p:cNvPr>
            <p:cNvSpPr/>
            <p:nvPr/>
          </p:nvSpPr>
          <p:spPr>
            <a:xfrm>
              <a:off x="4884568" y="3327654"/>
              <a:ext cx="265748" cy="22002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35" name="Стрелка вниз 22">
              <a:extLst>
                <a:ext uri="{FF2B5EF4-FFF2-40B4-BE49-F238E27FC236}">
                  <a16:creationId xmlns:a16="http://schemas.microsoft.com/office/drawing/2014/main" id="{0BA6F132-CB5A-82CE-96C8-2F6E16F0452D}"/>
                </a:ext>
              </a:extLst>
            </p:cNvPr>
            <p:cNvSpPr/>
            <p:nvPr/>
          </p:nvSpPr>
          <p:spPr>
            <a:xfrm>
              <a:off x="6808882" y="3318986"/>
              <a:ext cx="265748" cy="22002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dirty="0"/>
            </a:p>
          </p:txBody>
        </p:sp>
        <p:sp>
          <p:nvSpPr>
            <p:cNvPr id="37" name="Прямоугольник 36">
              <a:extLst>
                <a:ext uri="{FF2B5EF4-FFF2-40B4-BE49-F238E27FC236}">
                  <a16:creationId xmlns:a16="http://schemas.microsoft.com/office/drawing/2014/main" id="{D688C24C-7ECF-8D2F-86EA-CBB744434290}"/>
                </a:ext>
              </a:extLst>
            </p:cNvPr>
            <p:cNvSpPr/>
            <p:nvPr/>
          </p:nvSpPr>
          <p:spPr>
            <a:xfrm>
              <a:off x="1789995" y="3568050"/>
              <a:ext cx="1486012" cy="239679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38" name="Прямоугольник 37">
              <a:extLst>
                <a:ext uri="{FF2B5EF4-FFF2-40B4-BE49-F238E27FC236}">
                  <a16:creationId xmlns:a16="http://schemas.microsoft.com/office/drawing/2014/main" id="{38FFD7BF-23EC-E373-0D8A-E129D712B9F8}"/>
                </a:ext>
              </a:extLst>
            </p:cNvPr>
            <p:cNvSpPr/>
            <p:nvPr/>
          </p:nvSpPr>
          <p:spPr>
            <a:xfrm>
              <a:off x="8646246" y="3553662"/>
              <a:ext cx="1755760" cy="24111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39" name="Полилиния: фигура 38">
              <a:extLst>
                <a:ext uri="{FF2B5EF4-FFF2-40B4-BE49-F238E27FC236}">
                  <a16:creationId xmlns:a16="http://schemas.microsoft.com/office/drawing/2014/main" id="{D596B912-99CA-2DB0-D831-9DDB570F1341}"/>
                </a:ext>
              </a:extLst>
            </p:cNvPr>
            <p:cNvSpPr/>
            <p:nvPr/>
          </p:nvSpPr>
          <p:spPr>
            <a:xfrm>
              <a:off x="6248128" y="3541476"/>
              <a:ext cx="2289723" cy="2073555"/>
            </a:xfrm>
            <a:custGeom>
              <a:avLst/>
              <a:gdLst>
                <a:gd name="connsiteX0" fmla="*/ 0 w 4197096"/>
                <a:gd name="connsiteY0" fmla="*/ 0 h 3145536"/>
                <a:gd name="connsiteX1" fmla="*/ 2103120 w 4197096"/>
                <a:gd name="connsiteY1" fmla="*/ 3127248 h 3145536"/>
                <a:gd name="connsiteX2" fmla="*/ 4197096 w 4197096"/>
                <a:gd name="connsiteY2" fmla="*/ 3145536 h 3145536"/>
                <a:gd name="connsiteX3" fmla="*/ 4197096 w 4197096"/>
                <a:gd name="connsiteY3" fmla="*/ 27432 h 3145536"/>
                <a:gd name="connsiteX4" fmla="*/ 0 w 4197096"/>
                <a:gd name="connsiteY4" fmla="*/ 0 h 3145536"/>
                <a:gd name="connsiteX0" fmla="*/ 0 w 4197096"/>
                <a:gd name="connsiteY0" fmla="*/ 9144 h 3154680"/>
                <a:gd name="connsiteX1" fmla="*/ 2103120 w 4197096"/>
                <a:gd name="connsiteY1" fmla="*/ 3136392 h 3154680"/>
                <a:gd name="connsiteX2" fmla="*/ 4197096 w 4197096"/>
                <a:gd name="connsiteY2" fmla="*/ 3154680 h 3154680"/>
                <a:gd name="connsiteX3" fmla="*/ 4197096 w 4197096"/>
                <a:gd name="connsiteY3" fmla="*/ 0 h 3154680"/>
                <a:gd name="connsiteX4" fmla="*/ 0 w 4197096"/>
                <a:gd name="connsiteY4" fmla="*/ 9144 h 3154680"/>
                <a:gd name="connsiteX0" fmla="*/ 0 w 4197096"/>
                <a:gd name="connsiteY0" fmla="*/ 9144 h 3166872"/>
                <a:gd name="connsiteX1" fmla="*/ 2090928 w 4197096"/>
                <a:gd name="connsiteY1" fmla="*/ 3166872 h 3166872"/>
                <a:gd name="connsiteX2" fmla="*/ 4197096 w 4197096"/>
                <a:gd name="connsiteY2" fmla="*/ 3154680 h 3166872"/>
                <a:gd name="connsiteX3" fmla="*/ 4197096 w 4197096"/>
                <a:gd name="connsiteY3" fmla="*/ 0 h 3166872"/>
                <a:gd name="connsiteX4" fmla="*/ 0 w 4197096"/>
                <a:gd name="connsiteY4" fmla="*/ 9144 h 3166872"/>
                <a:gd name="connsiteX0" fmla="*/ 0 w 4197096"/>
                <a:gd name="connsiteY0" fmla="*/ 0 h 3157728"/>
                <a:gd name="connsiteX1" fmla="*/ 2090928 w 4197096"/>
                <a:gd name="connsiteY1" fmla="*/ 3157728 h 3157728"/>
                <a:gd name="connsiteX2" fmla="*/ 4197096 w 4197096"/>
                <a:gd name="connsiteY2" fmla="*/ 3145536 h 3157728"/>
                <a:gd name="connsiteX3" fmla="*/ 3486921 w 4197096"/>
                <a:gd name="connsiteY3" fmla="*/ 1300 h 3157728"/>
                <a:gd name="connsiteX4" fmla="*/ 0 w 4197096"/>
                <a:gd name="connsiteY4" fmla="*/ 0 h 3157728"/>
                <a:gd name="connsiteX0" fmla="*/ 0 w 3486921"/>
                <a:gd name="connsiteY0" fmla="*/ 0 h 3157728"/>
                <a:gd name="connsiteX1" fmla="*/ 2090928 w 3486921"/>
                <a:gd name="connsiteY1" fmla="*/ 3157728 h 3157728"/>
                <a:gd name="connsiteX2" fmla="*/ 3486921 w 3486921"/>
                <a:gd name="connsiteY2" fmla="*/ 3155979 h 3157728"/>
                <a:gd name="connsiteX3" fmla="*/ 3486921 w 3486921"/>
                <a:gd name="connsiteY3" fmla="*/ 1300 h 3157728"/>
                <a:gd name="connsiteX4" fmla="*/ 0 w 3486921"/>
                <a:gd name="connsiteY4" fmla="*/ 0 h 315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921" h="3157728">
                  <a:moveTo>
                    <a:pt x="0" y="0"/>
                  </a:moveTo>
                  <a:lnTo>
                    <a:pt x="2090928" y="3157728"/>
                  </a:lnTo>
                  <a:lnTo>
                    <a:pt x="3486921" y="3155979"/>
                  </a:lnTo>
                  <a:lnTo>
                    <a:pt x="3486921" y="1300"/>
                  </a:lnTo>
                  <a:lnTo>
                    <a:pt x="0" y="0"/>
                  </a:lnTo>
                  <a:close/>
                </a:path>
              </a:pathLst>
            </a:custGeom>
            <a:solidFill>
              <a:schemeClr val="accent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40" name="TextBox 39">
              <a:extLst>
                <a:ext uri="{FF2B5EF4-FFF2-40B4-BE49-F238E27FC236}">
                  <a16:creationId xmlns:a16="http://schemas.microsoft.com/office/drawing/2014/main" id="{7475FAEA-CE8B-2967-7DB4-C6EE48A66053}"/>
                </a:ext>
              </a:extLst>
            </p:cNvPr>
            <p:cNvSpPr txBox="1"/>
            <p:nvPr/>
          </p:nvSpPr>
          <p:spPr>
            <a:xfrm>
              <a:off x="3533223" y="3680376"/>
              <a:ext cx="1484221" cy="1131079"/>
            </a:xfrm>
            <a:prstGeom prst="rect">
              <a:avLst/>
            </a:prstGeom>
            <a:noFill/>
          </p:spPr>
          <p:txBody>
            <a:bodyPr wrap="square">
              <a:spAutoFit/>
            </a:bodyPr>
            <a:lstStyle/>
            <a:p>
              <a:r>
                <a:rPr lang="ru-RU" altLang="en-US" sz="1350" b="1" dirty="0"/>
                <a:t>Рассчитанные потери на основе экосистемного подхода</a:t>
              </a:r>
            </a:p>
          </p:txBody>
        </p:sp>
        <p:sp>
          <p:nvSpPr>
            <p:cNvPr id="41" name="TextBox 40">
              <a:extLst>
                <a:ext uri="{FF2B5EF4-FFF2-40B4-BE49-F238E27FC236}">
                  <a16:creationId xmlns:a16="http://schemas.microsoft.com/office/drawing/2014/main" id="{46AFAE2E-6E26-A6D9-5F73-1172E5CE552E}"/>
                </a:ext>
              </a:extLst>
            </p:cNvPr>
            <p:cNvSpPr txBox="1"/>
            <p:nvPr/>
          </p:nvSpPr>
          <p:spPr>
            <a:xfrm>
              <a:off x="6899951" y="3623411"/>
              <a:ext cx="1484221" cy="1131079"/>
            </a:xfrm>
            <a:prstGeom prst="rect">
              <a:avLst/>
            </a:prstGeom>
            <a:noFill/>
          </p:spPr>
          <p:txBody>
            <a:bodyPr wrap="square">
              <a:spAutoFit/>
            </a:bodyPr>
            <a:lstStyle/>
            <a:p>
              <a:pPr algn="r"/>
              <a:r>
                <a:rPr lang="ru-RU" altLang="en-US" sz="1350" b="1" dirty="0"/>
                <a:t>Наблюдаемое</a:t>
              </a:r>
            </a:p>
            <a:p>
              <a:pPr algn="r"/>
              <a:r>
                <a:rPr lang="ru-RU" altLang="en-US" sz="1350" b="1" dirty="0"/>
                <a:t>состояние экосистем по данным мониторинга</a:t>
              </a:r>
            </a:p>
          </p:txBody>
        </p:sp>
        <p:sp>
          <p:nvSpPr>
            <p:cNvPr id="42" name="TextBox 41">
              <a:extLst>
                <a:ext uri="{FF2B5EF4-FFF2-40B4-BE49-F238E27FC236}">
                  <a16:creationId xmlns:a16="http://schemas.microsoft.com/office/drawing/2014/main" id="{50552253-440E-57BB-DAB3-6B14370C9063}"/>
                </a:ext>
              </a:extLst>
            </p:cNvPr>
            <p:cNvSpPr txBox="1"/>
            <p:nvPr/>
          </p:nvSpPr>
          <p:spPr>
            <a:xfrm>
              <a:off x="8663542" y="3547683"/>
              <a:ext cx="1701823" cy="2377574"/>
            </a:xfrm>
            <a:prstGeom prst="rect">
              <a:avLst/>
            </a:prstGeom>
            <a:noFill/>
          </p:spPr>
          <p:txBody>
            <a:bodyPr wrap="square">
              <a:spAutoFit/>
            </a:bodyPr>
            <a:lstStyle/>
            <a:p>
              <a:r>
                <a:rPr lang="ru-RU" altLang="ru-RU" sz="1350" b="1" dirty="0">
                  <a:solidFill>
                    <a:srgbClr val="00B0F0"/>
                  </a:solidFill>
                </a:rPr>
                <a:t>Ключевые индикаторы эффективности (</a:t>
              </a:r>
              <a:r>
                <a:rPr lang="en-US" altLang="ru-RU" sz="1350" b="1" dirty="0">
                  <a:solidFill>
                    <a:srgbClr val="00B0F0"/>
                  </a:solidFill>
                </a:rPr>
                <a:t>KPI</a:t>
              </a:r>
              <a:r>
                <a:rPr lang="ru-RU" altLang="ru-RU" sz="1350" b="1" dirty="0">
                  <a:solidFill>
                    <a:srgbClr val="00B0F0"/>
                  </a:solidFill>
                </a:rPr>
                <a:t>)</a:t>
              </a:r>
              <a:endParaRPr lang="en-US" altLang="ru-RU" sz="1350" b="1" dirty="0">
                <a:solidFill>
                  <a:srgbClr val="00B0F0"/>
                </a:solidFill>
              </a:endParaRPr>
            </a:p>
            <a:p>
              <a:r>
                <a:rPr lang="ru-RU" altLang="ru-RU" sz="1350" b="1" dirty="0"/>
                <a:t>Достижения суммарного исключения потерь </a:t>
              </a:r>
              <a:r>
                <a:rPr lang="ru-RU" altLang="ru-RU" sz="1350" b="1" dirty="0" err="1"/>
                <a:t>биоразноборазия</a:t>
              </a:r>
              <a:r>
                <a:rPr lang="ru-RU" altLang="ru-RU" sz="1350" b="1" dirty="0"/>
                <a:t> и прироста </a:t>
              </a:r>
              <a:r>
                <a:rPr lang="ru-RU" altLang="ru-RU" sz="1350" b="1" dirty="0" err="1"/>
                <a:t>биоразнобразия</a:t>
              </a:r>
              <a:endParaRPr lang="en-US" altLang="ru-RU" sz="1350" b="1" dirty="0"/>
            </a:p>
          </p:txBody>
        </p:sp>
        <p:sp>
          <p:nvSpPr>
            <p:cNvPr id="44" name="TextBox 43">
              <a:extLst>
                <a:ext uri="{FF2B5EF4-FFF2-40B4-BE49-F238E27FC236}">
                  <a16:creationId xmlns:a16="http://schemas.microsoft.com/office/drawing/2014/main" id="{81049072-1DA3-8175-982D-219B78DED625}"/>
                </a:ext>
              </a:extLst>
            </p:cNvPr>
            <p:cNvSpPr txBox="1"/>
            <p:nvPr/>
          </p:nvSpPr>
          <p:spPr>
            <a:xfrm>
              <a:off x="1831849" y="3623411"/>
              <a:ext cx="1468625" cy="1936106"/>
            </a:xfrm>
            <a:prstGeom prst="rect">
              <a:avLst/>
            </a:prstGeom>
            <a:noFill/>
          </p:spPr>
          <p:txBody>
            <a:bodyPr wrap="square">
              <a:spAutoFit/>
            </a:bodyPr>
            <a:lstStyle/>
            <a:p>
              <a:r>
                <a:rPr lang="ru-RU" altLang="ru-RU" sz="1600" b="1" dirty="0">
                  <a:solidFill>
                    <a:srgbClr val="00B0F0"/>
                  </a:solidFill>
                </a:rPr>
                <a:t>Потребности в компенсации воздействия</a:t>
              </a:r>
              <a:endParaRPr lang="en-US" altLang="ru-RU" sz="1600" b="1" dirty="0">
                <a:solidFill>
                  <a:srgbClr val="00B0F0"/>
                </a:solidFill>
              </a:endParaRPr>
            </a:p>
            <a:p>
              <a:r>
                <a:rPr lang="ru-RU" altLang="ru-RU" sz="1600" dirty="0"/>
                <a:t>Региональные потребности в компенсации</a:t>
              </a:r>
            </a:p>
            <a:p>
              <a:r>
                <a:rPr lang="ru-RU" altLang="ru-RU" sz="1600" dirty="0"/>
                <a:t>Региональные / национальные природоохранные цели</a:t>
              </a:r>
            </a:p>
          </p:txBody>
        </p:sp>
        <p:sp>
          <p:nvSpPr>
            <p:cNvPr id="45" name="Стрелка вниз 25">
              <a:extLst>
                <a:ext uri="{FF2B5EF4-FFF2-40B4-BE49-F238E27FC236}">
                  <a16:creationId xmlns:a16="http://schemas.microsoft.com/office/drawing/2014/main" id="{23363F8B-E06F-BBAF-1B9A-049A2D44DC53}"/>
                </a:ext>
              </a:extLst>
            </p:cNvPr>
            <p:cNvSpPr/>
            <p:nvPr/>
          </p:nvSpPr>
          <p:spPr>
            <a:xfrm rot="16200000">
              <a:off x="3677639" y="5474806"/>
              <a:ext cx="301044" cy="708821"/>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46" name="Стрелка вниз 25">
              <a:extLst>
                <a:ext uri="{FF2B5EF4-FFF2-40B4-BE49-F238E27FC236}">
                  <a16:creationId xmlns:a16="http://schemas.microsoft.com/office/drawing/2014/main" id="{8AC86C5A-59D5-81F6-5FC5-E6B5C06CE7CF}"/>
                </a:ext>
              </a:extLst>
            </p:cNvPr>
            <p:cNvSpPr/>
            <p:nvPr/>
          </p:nvSpPr>
          <p:spPr>
            <a:xfrm rot="16200000">
              <a:off x="8001616" y="5449955"/>
              <a:ext cx="301044" cy="708821"/>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1350"/>
            </a:p>
          </p:txBody>
        </p:sp>
        <p:sp>
          <p:nvSpPr>
            <p:cNvPr id="47" name="Текстовое поле 5">
              <a:extLst>
                <a:ext uri="{FF2B5EF4-FFF2-40B4-BE49-F238E27FC236}">
                  <a16:creationId xmlns:a16="http://schemas.microsoft.com/office/drawing/2014/main" id="{668CC72D-2D3B-2834-D1C3-3925EAA227C7}"/>
                </a:ext>
              </a:extLst>
            </p:cNvPr>
            <p:cNvSpPr txBox="1"/>
            <p:nvPr/>
          </p:nvSpPr>
          <p:spPr>
            <a:xfrm>
              <a:off x="4816437" y="5231072"/>
              <a:ext cx="2367585" cy="715581"/>
            </a:xfrm>
            <a:prstGeom prst="rect">
              <a:avLst/>
            </a:prstGeom>
            <a:noFill/>
          </p:spPr>
          <p:txBody>
            <a:bodyPr wrap="square" rtlCol="0" anchor="t">
              <a:spAutoFit/>
            </a:bodyPr>
            <a:lstStyle/>
            <a:p>
              <a:r>
                <a:rPr lang="ru-RU" altLang="en-US" sz="1350" b="1" dirty="0"/>
                <a:t>Эффективность мер по </a:t>
              </a:r>
            </a:p>
            <a:p>
              <a:r>
                <a:rPr lang="ru-RU" altLang="en-US" sz="1350" b="1" dirty="0"/>
                <a:t>сохранению </a:t>
              </a:r>
              <a:r>
                <a:rPr lang="ru-RU" altLang="en-US" sz="1350" b="1" dirty="0" err="1"/>
                <a:t>биоразнобразия</a:t>
              </a:r>
              <a:endParaRPr lang="en-US" altLang="en-US" sz="1350" b="1"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3123</TotalTime>
  <Words>2125</Words>
  <Application>Microsoft Office PowerPoint</Application>
  <PresentationFormat>Широкоэкранный</PresentationFormat>
  <Paragraphs>395</Paragraphs>
  <Slides>22</Slides>
  <Notes>5</Notes>
  <HiddenSlides>0</HiddenSlides>
  <MMClips>0</MMClips>
  <ScaleCrop>false</ScaleCrop>
  <HeadingPairs>
    <vt:vector size="6" baseType="variant">
      <vt:variant>
        <vt:lpstr>Использованные шрифты</vt:lpstr>
      </vt:variant>
      <vt:variant>
        <vt:i4>8</vt:i4>
      </vt:variant>
      <vt:variant>
        <vt:lpstr>Тема</vt:lpstr>
      </vt:variant>
      <vt:variant>
        <vt:i4>3</vt:i4>
      </vt:variant>
      <vt:variant>
        <vt:lpstr>Заголовки слайдов</vt:lpstr>
      </vt:variant>
      <vt:variant>
        <vt:i4>22</vt:i4>
      </vt:variant>
    </vt:vector>
  </HeadingPairs>
  <TitlesOfParts>
    <vt:vector size="33" baseType="lpstr">
      <vt:lpstr>Arial</vt:lpstr>
      <vt:lpstr>Calibri</vt:lpstr>
      <vt:lpstr>PT Sans</vt:lpstr>
      <vt:lpstr>StarSymbol</vt:lpstr>
      <vt:lpstr>Symbol</vt:lpstr>
      <vt:lpstr>Times New Roman</vt:lpstr>
      <vt:lpstr>Verdana</vt:lpstr>
      <vt:lpstr>Wingdings</vt:lpstr>
      <vt:lpstr>Office Theme</vt:lpstr>
      <vt:lpstr>Office Theme</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Сергей Дудов</dc:creator>
  <dc:description/>
  <cp:lastModifiedBy>Sergey Dudov</cp:lastModifiedBy>
  <cp:revision>107</cp:revision>
  <dcterms:created xsi:type="dcterms:W3CDTF">2021-10-18T16:04:51Z</dcterms:created>
  <dcterms:modified xsi:type="dcterms:W3CDTF">2023-04-19T10:42:53Z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Широкоэкранный</vt:lpwstr>
  </property>
  <property fmtid="{D5CDD505-2E9C-101B-9397-08002B2CF9AE}" pid="9" name="ScaleCrop">
    <vt:bool>false</vt:bool>
  </property>
  <property fmtid="{D5CDD505-2E9C-101B-9397-08002B2CF9AE}" pid="10" name="ShareDoc">
    <vt:bool>false</vt:bool>
  </property>
  <property fmtid="{D5CDD505-2E9C-101B-9397-08002B2CF9AE}" pid="11" name="Slides">
    <vt:i4>84</vt:i4>
  </property>
</Properties>
</file>