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2" r:id="rId1"/>
    <p:sldMasterId id="2147484000" r:id="rId2"/>
  </p:sldMasterIdLst>
  <p:notesMasterIdLst>
    <p:notesMasterId r:id="rId30"/>
  </p:notesMasterIdLst>
  <p:sldIdLst>
    <p:sldId id="594" r:id="rId3"/>
    <p:sldId id="596" r:id="rId4"/>
    <p:sldId id="621" r:id="rId5"/>
    <p:sldId id="600" r:id="rId6"/>
    <p:sldId id="601" r:id="rId7"/>
    <p:sldId id="622" r:id="rId8"/>
    <p:sldId id="602" r:id="rId9"/>
    <p:sldId id="603" r:id="rId10"/>
    <p:sldId id="604" r:id="rId11"/>
    <p:sldId id="605" r:id="rId12"/>
    <p:sldId id="606" r:id="rId13"/>
    <p:sldId id="607" r:id="rId14"/>
    <p:sldId id="609" r:id="rId15"/>
    <p:sldId id="608" r:id="rId16"/>
    <p:sldId id="612" r:id="rId17"/>
    <p:sldId id="613" r:id="rId18"/>
    <p:sldId id="610" r:id="rId19"/>
    <p:sldId id="611" r:id="rId20"/>
    <p:sldId id="598" r:id="rId21"/>
    <p:sldId id="616" r:id="rId22"/>
    <p:sldId id="617" r:id="rId23"/>
    <p:sldId id="618" r:id="rId24"/>
    <p:sldId id="597" r:id="rId25"/>
    <p:sldId id="614" r:id="rId26"/>
    <p:sldId id="615" r:id="rId27"/>
    <p:sldId id="619" r:id="rId28"/>
    <p:sldId id="593" r:id="rId29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бровская Анастасия Юрьевна" initials="ДАЮ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E9F"/>
    <a:srgbClr val="82373B"/>
    <a:srgbClr val="00659D"/>
    <a:srgbClr val="0066CC"/>
    <a:srgbClr val="669900"/>
    <a:srgbClr val="BC5908"/>
    <a:srgbClr val="7F6007"/>
    <a:srgbClr val="DE4026"/>
    <a:srgbClr val="1C4DB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2236" autoAdjust="0"/>
  </p:normalViewPr>
  <p:slideViewPr>
    <p:cSldViewPr>
      <p:cViewPr varScale="1">
        <p:scale>
          <a:sx n="104" d="100"/>
          <a:sy n="104" d="100"/>
        </p:scale>
        <p:origin x="-5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1836" y="42"/>
      </p:cViewPr>
      <p:guideLst>
        <p:guide orient="horz" pos="3132"/>
        <p:guide pos="2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311" cy="497047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76" y="0"/>
            <a:ext cx="2930311" cy="497047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CB66F1-D4B0-4EC3-B690-2D9EA9E90471}" type="datetimeFigureOut">
              <a:rPr lang="ru-RU"/>
              <a:pPr>
                <a:defRPr/>
              </a:pPr>
              <a:t>07.06.2019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0" y="4722732"/>
            <a:ext cx="5407984" cy="447341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879"/>
            <a:ext cx="2930311" cy="49704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76" y="9443879"/>
            <a:ext cx="2930311" cy="49704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25837-33F8-4C05-96F3-7EA1DC06C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6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6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71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7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5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82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2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0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9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9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43572" y="3392996"/>
            <a:ext cx="9372166" cy="2772854"/>
          </a:xfrm>
          <a:prstGeom prst="rect">
            <a:avLst/>
          </a:prstGeom>
        </p:spPr>
        <p:txBody>
          <a:bodyPr anchor="ctr"/>
          <a:lstStyle>
            <a:lvl1pPr algn="l">
              <a:defRPr b="0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4" name="Подзаголовок 2"/>
          <p:cNvSpPr txBox="1">
            <a:spLocks/>
          </p:cNvSpPr>
          <p:nvPr userDrawn="1"/>
        </p:nvSpPr>
        <p:spPr>
          <a:xfrm>
            <a:off x="623888" y="2059428"/>
            <a:ext cx="10991850" cy="617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1600" spc="98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ФЕДЕРАЛЬНОЕ АВТОНОМНОЕ </a:t>
            </a:r>
            <a:r>
              <a:rPr lang="ru-RU" sz="1600" spc="98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УЧРЕЖДЕНИЕ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1600" spc="98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«РОССИЙСКИЙ </a:t>
            </a:r>
            <a:r>
              <a:rPr lang="ru-RU" sz="1600" spc="98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ДОРОЖНЫЙ </a:t>
            </a:r>
            <a:r>
              <a:rPr lang="ru-RU" sz="1600" spc="98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НАУЧНО-ИССЛЕДОВАТЕЛЬСКИЙ ИНСТИТУТ»</a:t>
            </a:r>
          </a:p>
        </p:txBody>
      </p:sp>
    </p:spTree>
    <p:extLst>
      <p:ext uri="{BB962C8B-B14F-4D97-AF65-F5344CB8AC3E}">
        <p14:creationId xmlns:p14="http://schemas.microsoft.com/office/powerpoint/2010/main" val="26795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1232694"/>
            <a:ext cx="11022806" cy="649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032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203950" y="2133600"/>
            <a:ext cx="5378450" cy="40322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04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8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5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E7E9F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7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000" y="2016000"/>
            <a:ext cx="5364000" cy="414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3950" y="2015999"/>
            <a:ext cx="5364000" cy="414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56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000" y="2592000"/>
            <a:ext cx="5364000" cy="3564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3950" y="2592000"/>
            <a:ext cx="5364000" cy="3564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22799" y="2016000"/>
            <a:ext cx="5364000" cy="4320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4"/>
          </p:nvPr>
        </p:nvSpPr>
        <p:spPr>
          <a:xfrm>
            <a:off x="6202800" y="2016000"/>
            <a:ext cx="5364000" cy="4320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67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48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22799" y="3636000"/>
            <a:ext cx="5364000" cy="36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622800" y="2016000"/>
            <a:ext cx="5364000" cy="15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8"/>
          </p:nvPr>
        </p:nvSpPr>
        <p:spPr>
          <a:xfrm>
            <a:off x="622799" y="5796000"/>
            <a:ext cx="5364000" cy="36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19"/>
          </p:nvPr>
        </p:nvSpPr>
        <p:spPr>
          <a:xfrm>
            <a:off x="622800" y="4176000"/>
            <a:ext cx="5364000" cy="15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0"/>
          </p:nvPr>
        </p:nvSpPr>
        <p:spPr>
          <a:xfrm>
            <a:off x="6202800" y="3636000"/>
            <a:ext cx="5364000" cy="36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Рисунок 8"/>
          <p:cNvSpPr>
            <a:spLocks noGrp="1"/>
          </p:cNvSpPr>
          <p:nvPr>
            <p:ph type="pic" sz="quarter" idx="21"/>
          </p:nvPr>
        </p:nvSpPr>
        <p:spPr>
          <a:xfrm>
            <a:off x="6202800" y="2016000"/>
            <a:ext cx="5364000" cy="15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2"/>
          </p:nvPr>
        </p:nvSpPr>
        <p:spPr>
          <a:xfrm>
            <a:off x="6202800" y="5796000"/>
            <a:ext cx="5364000" cy="36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Рисунок 8"/>
          <p:cNvSpPr>
            <a:spLocks noGrp="1"/>
          </p:cNvSpPr>
          <p:nvPr>
            <p:ph type="pic" sz="quarter" idx="23"/>
          </p:nvPr>
        </p:nvSpPr>
        <p:spPr>
          <a:xfrm>
            <a:off x="6202800" y="4176000"/>
            <a:ext cx="5364000" cy="154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7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614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000" y="2016000"/>
            <a:ext cx="5364000" cy="414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203950" y="2016125"/>
            <a:ext cx="5364000" cy="41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21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14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02800" y="2016000"/>
            <a:ext cx="5364000" cy="414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22800" y="2016125"/>
            <a:ext cx="5364000" cy="41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21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614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636838"/>
            <a:ext cx="5384800" cy="34893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636838"/>
            <a:ext cx="5418138" cy="34893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E7E9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609600" y="2031663"/>
            <a:ext cx="5384800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4"/>
          </p:nvPr>
        </p:nvSpPr>
        <p:spPr>
          <a:xfrm>
            <a:off x="6225695" y="2031663"/>
            <a:ext cx="5390043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22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70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 с заголовкам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636838"/>
            <a:ext cx="5384800" cy="34893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636838"/>
            <a:ext cx="5418138" cy="34893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609600" y="2031663"/>
            <a:ext cx="5384800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4"/>
          </p:nvPr>
        </p:nvSpPr>
        <p:spPr>
          <a:xfrm>
            <a:off x="6225695" y="2031663"/>
            <a:ext cx="5390043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17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70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483932" y="756917"/>
            <a:ext cx="6708068" cy="1045553"/>
            <a:chOff x="4427984" y="1196752"/>
            <a:chExt cx="3672408" cy="776070"/>
          </a:xfrm>
        </p:grpSpPr>
        <p:sp>
          <p:nvSpPr>
            <p:cNvPr id="11" name="Прямоугольный треугольник 10"/>
            <p:cNvSpPr/>
            <p:nvPr/>
          </p:nvSpPr>
          <p:spPr>
            <a:xfrm flipH="1">
              <a:off x="4427984" y="1196752"/>
              <a:ext cx="764953" cy="77607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92937" y="1196752"/>
              <a:ext cx="2907455" cy="77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Picture 10" descr="E:\РОСДОРНИИ\!Логотип ФАУ - Рабочий вариант\Logo_Slogn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/>
          <a:stretch/>
        </p:blipFill>
        <p:spPr bwMode="auto">
          <a:xfrm>
            <a:off x="8979024" y="1016732"/>
            <a:ext cx="1940207" cy="5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4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pos="7317">
          <p15:clr>
            <a:srgbClr val="F26B43"/>
          </p15:clr>
        </p15:guide>
        <p15:guide id="7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00" y="1187453"/>
            <a:ext cx="1094400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000" y="2016000"/>
            <a:ext cx="10944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E7E9F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65600" y="584684"/>
            <a:ext cx="7450138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1200" b="1" spc="170" baseline="0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РОССИЙСКИЙ ДОРОЖНЫЙ НАУЧНО-ИССЛЕДОВАТЕЛЬСКИЙ ИНСТИТУТ</a:t>
            </a:r>
            <a:endParaRPr lang="ru-RU" sz="1200" b="1" spc="170" baseline="0" dirty="0">
              <a:latin typeface="+mn-lt"/>
            </a:endParaRPr>
          </a:p>
        </p:txBody>
      </p:sp>
      <p:pic>
        <p:nvPicPr>
          <p:cNvPr id="12" name="Picture 10" descr="E:\РОСДОРНИИ\!Логотип ФАУ - Рабочий вариант\Logo_Slogn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/>
          <a:stretch/>
        </p:blipFill>
        <p:spPr bwMode="auto">
          <a:xfrm>
            <a:off x="515380" y="6356359"/>
            <a:ext cx="1381968" cy="3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4" r:id="rId2"/>
    <p:sldLayoutId id="2147484019" r:id="rId3"/>
    <p:sldLayoutId id="2147484021" r:id="rId4"/>
    <p:sldLayoutId id="2147484017" r:id="rId5"/>
    <p:sldLayoutId id="2147484018" r:id="rId6"/>
    <p:sldLayoutId id="2147484015" r:id="rId7"/>
    <p:sldLayoutId id="2147484020" r:id="rId8"/>
    <p:sldLayoutId id="2147484014" r:id="rId9"/>
    <p:sldLayoutId id="2147484001" r:id="rId10"/>
    <p:sldLayoutId id="2147484003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rgbClr val="2E7E9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3997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1162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504" userDrawn="1">
          <p15:clr>
            <a:srgbClr val="F26B43"/>
          </p15:clr>
        </p15:guide>
        <p15:guide id="8" pos="7287" userDrawn="1">
          <p15:clr>
            <a:srgbClr val="F26B43"/>
          </p15:clr>
        </p15:guide>
        <p15:guide id="9" orient="horz" pos="3884" userDrawn="1">
          <p15:clr>
            <a:srgbClr val="F26B43"/>
          </p15:clr>
        </p15:guide>
        <p15:guide id="10" pos="3908" userDrawn="1">
          <p15:clr>
            <a:srgbClr val="F26B43"/>
          </p15:clr>
        </p15:guide>
        <p15:guide id="11" pos="3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uznetsov@rosdornii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83932" y="756917"/>
            <a:ext cx="6708068" cy="1045553"/>
            <a:chOff x="4427984" y="1196752"/>
            <a:chExt cx="3672408" cy="776070"/>
          </a:xfrm>
        </p:grpSpPr>
        <p:sp>
          <p:nvSpPr>
            <p:cNvPr id="9" name="Прямоугольный треугольник 8"/>
            <p:cNvSpPr/>
            <p:nvPr/>
          </p:nvSpPr>
          <p:spPr>
            <a:xfrm flipH="1">
              <a:off x="4427984" y="1196752"/>
              <a:ext cx="764953" cy="77607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92937" y="1196752"/>
              <a:ext cx="2907455" cy="77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Picture 10" descr="E:\РОСДОРНИИ\!Логотип ФАУ - Рабочий вариант\Logo_Slog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/>
          <a:stretch/>
        </p:blipFill>
        <p:spPr bwMode="auto">
          <a:xfrm>
            <a:off x="8976320" y="1013875"/>
            <a:ext cx="1942912" cy="5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ru-RU" sz="2800" smtClean="0"/>
              <a:t>РЕЗУЛЬТАТЫ СОПОСТАВИТЕЛЬНЫХ ИСПЫТАНИЙ СИСТЕМ МОБИЛЬНОГО ЛАЗЕРНОГО СКАНИРОВАНИЯ И ПЕРЕДВИЖНЫХ </a:t>
            </a:r>
            <a:br>
              <a:rPr lang="ru-RU" sz="2800" smtClean="0"/>
            </a:br>
            <a:r>
              <a:rPr lang="ru-RU" sz="2800" smtClean="0"/>
              <a:t>ДОРОЖНЫХ ЛАБОРАТОРИЙ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55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Дорожная лаборатория ДВК-05, </a:t>
            </a:r>
            <a:r>
              <a:rPr lang="ru-RU" dirty="0"/>
              <a:t>ООО «НПО Регион»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Единая траектория движения для всех измерительных устройств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Поддержка дифференциального режима измерений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Создание топографических планов, </a:t>
            </a:r>
            <a:r>
              <a:rPr lang="ru-RU" sz="1800" dirty="0" smtClean="0"/>
              <a:t>электронных паспортов, экспорт </a:t>
            </a:r>
            <a:r>
              <a:rPr lang="ru-RU" sz="1800" dirty="0"/>
              <a:t>в ГИС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0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Дорожная лаборатория </a:t>
            </a:r>
            <a:r>
              <a:rPr lang="ru-RU" dirty="0"/>
              <a:t>КП 514 </a:t>
            </a:r>
            <a:r>
              <a:rPr lang="ru-RU" dirty="0" smtClean="0"/>
              <a:t>РДТ, АО </a:t>
            </a:r>
            <a:r>
              <a:rPr lang="ru-RU" dirty="0"/>
              <a:t>«СНПЦ РДТ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Видеокамера </a:t>
            </a:r>
            <a:r>
              <a:rPr lang="en-US" sz="1800" dirty="0"/>
              <a:t>Arecont Vision</a:t>
            </a:r>
            <a:r>
              <a:rPr lang="ru-RU" sz="1800" dirty="0"/>
              <a:t> – 4 шт.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Лазерно-оптический сканер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Георадар ОКО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Профилометр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Возможность интеграции дополнительных устройств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2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Дорожная лаборатория </a:t>
            </a:r>
            <a:r>
              <a:rPr lang="ru-RU" dirty="0"/>
              <a:t>КП 514 </a:t>
            </a:r>
            <a:r>
              <a:rPr lang="ru-RU" dirty="0" smtClean="0"/>
              <a:t>РДТ, </a:t>
            </a:r>
            <a:r>
              <a:rPr lang="ru-RU" dirty="0"/>
              <a:t>АО «СНПЦ РДТ»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Высокая степень автоматизации полевых и камеральных работ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 smtClean="0"/>
              <a:t>Экспорт в АБДД ДОРОГА и различные </a:t>
            </a:r>
            <a:r>
              <a:rPr lang="ru-RU" sz="1800" dirty="0"/>
              <a:t>ГИС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10710"/>
          <a:stretch/>
        </p:blipFill>
        <p:spPr/>
      </p:pic>
    </p:spTree>
    <p:extLst>
      <p:ext uri="{BB962C8B-B14F-4D97-AF65-F5344CB8AC3E}">
        <p14:creationId xmlns:p14="http://schemas.microsoft.com/office/powerpoint/2010/main" val="16702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АГМ-МС7, </a:t>
            </a:r>
            <a:r>
              <a:rPr lang="ru-RU" dirty="0"/>
              <a:t>ООО «АГМ Системы»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Система МЛС, произведенная </a:t>
            </a:r>
            <a:r>
              <a:rPr lang="ru-RU" sz="1800" dirty="0" smtClean="0"/>
              <a:t>на </a:t>
            </a:r>
            <a:r>
              <a:rPr lang="ru-RU" sz="1800" dirty="0"/>
              <a:t>территории Российской Федерации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 smtClean="0"/>
              <a:t>Измерение расстояния </a:t>
            </a:r>
            <a:br>
              <a:rPr lang="ru-RU" sz="1800" dirty="0" smtClean="0"/>
            </a:br>
            <a:r>
              <a:rPr lang="ru-RU" sz="1800" dirty="0" smtClean="0"/>
              <a:t>с погрешностью ±3,1 </a:t>
            </a:r>
            <a:r>
              <a:rPr lang="ru-RU" sz="1800" dirty="0"/>
              <a:t>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1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АГМ-МС7, ООО «АГМ Системы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Сканер </a:t>
            </a:r>
            <a:r>
              <a:rPr lang="en-US" sz="1800" dirty="0"/>
              <a:t>PENTAX S2100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Панорамная камера </a:t>
            </a:r>
            <a:r>
              <a:rPr lang="en-US" sz="1800" dirty="0"/>
              <a:t>FLIR Ladybug 5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ИНС АГМ-ПС*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>
            <a:fillRect/>
          </a:stretch>
        </p:blipFill>
        <p:spPr/>
      </p:pic>
      <p:sp>
        <p:nvSpPr>
          <p:cNvPr id="7" name="Объект 10"/>
          <p:cNvSpPr txBox="1">
            <a:spLocks/>
          </p:cNvSpPr>
          <p:nvPr/>
        </p:nvSpPr>
        <p:spPr>
          <a:xfrm>
            <a:off x="6202800" y="5229200"/>
            <a:ext cx="5364000" cy="935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r>
              <a:rPr lang="ru-RU" sz="1400" dirty="0" smtClean="0"/>
              <a:t>* На сопоставительных испытаниях система была представлена с аналогичной ИНС стороннего производителя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8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Trimble MX9</a:t>
            </a:r>
            <a:r>
              <a:rPr lang="ru-RU" dirty="0"/>
              <a:t>, ООО «Технокауф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Сканер </a:t>
            </a:r>
            <a:r>
              <a:rPr lang="en-US" sz="1800" dirty="0"/>
              <a:t>Riegl VUX-1HA</a:t>
            </a:r>
            <a:r>
              <a:rPr lang="ru-RU" sz="1800" dirty="0"/>
              <a:t> – 2 шт.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Панорамная камера </a:t>
            </a:r>
            <a:r>
              <a:rPr lang="en-US" sz="1800" dirty="0"/>
              <a:t>FLIR Ladybug 5+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Камера </a:t>
            </a:r>
            <a:r>
              <a:rPr lang="en-US" sz="1800" dirty="0"/>
              <a:t>Point Grey Grasshopper</a:t>
            </a:r>
            <a:r>
              <a:rPr lang="ru-RU" sz="1800" dirty="0"/>
              <a:t> – 3 шт.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ИНС </a:t>
            </a:r>
            <a:r>
              <a:rPr lang="en-US" sz="1800" dirty="0"/>
              <a:t>Applanix AP60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Датчик пройденного пути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Дополнительная антенна ГНСС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Порт для внешнего устройства</a:t>
            </a:r>
            <a:endParaRPr lang="en-US" sz="1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Trimble </a:t>
            </a:r>
            <a:r>
              <a:rPr lang="ru-RU" dirty="0" smtClean="0"/>
              <a:t>MX9, </a:t>
            </a:r>
            <a:r>
              <a:rPr lang="ru-RU" dirty="0"/>
              <a:t>ООО «Технокауф»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Возможность изменения положения лазерных сканеров и фотокамер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Управление через мобильное устройство через </a:t>
            </a:r>
            <a:r>
              <a:rPr lang="en-US" sz="1800" dirty="0"/>
              <a:t>Wi-Fi </a:t>
            </a:r>
            <a:r>
              <a:rPr lang="ru-RU" sz="1800" dirty="0"/>
              <a:t>или </a:t>
            </a:r>
            <a:r>
              <a:rPr lang="en-US" sz="1800" dirty="0"/>
              <a:t>Ethernet</a:t>
            </a:r>
            <a:r>
              <a:rPr lang="ru-RU" sz="1800" dirty="0"/>
              <a:t>-соединение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0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Дорожная лаборатория </a:t>
            </a:r>
            <a:r>
              <a:rPr lang="ru-RU" dirty="0" smtClean="0"/>
              <a:t>АДС-МАДИ, </a:t>
            </a:r>
            <a:r>
              <a:rPr lang="ru-RU" dirty="0"/>
              <a:t>ФГБОУВО «МАДИ»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Сканер </a:t>
            </a:r>
            <a:r>
              <a:rPr lang="en-US" sz="1800" dirty="0"/>
              <a:t>Velodyne PUCK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2D-</a:t>
            </a:r>
            <a:r>
              <a:rPr lang="ru-RU" sz="1800" dirty="0"/>
              <a:t>камера – 3 шт.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 smtClean="0"/>
              <a:t>Профилометр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Многоканальный мультичастотный георадар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Дорожная лаборатория </a:t>
            </a:r>
            <a:r>
              <a:rPr lang="ru-RU" dirty="0" smtClean="0"/>
              <a:t>АДС-МАДИ, </a:t>
            </a:r>
            <a:r>
              <a:rPr lang="ru-RU" dirty="0"/>
              <a:t>ФГБОУВО «МАДИ»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Адаптирована для работ на улично- дорожной сети мегаполисов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Производство работ в ночное время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Светильники с </a:t>
            </a:r>
            <a:r>
              <a:rPr lang="ru-RU" sz="1800" dirty="0" err="1"/>
              <a:t>коллиматорными</a:t>
            </a:r>
            <a:r>
              <a:rPr lang="ru-RU" sz="1800" dirty="0"/>
              <a:t> пластинами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6" descr="F:\01_Сопоставительные испытания\_ФОТО - копия\Canon\IMG_3599.JPG"/>
          <p:cNvPicPr>
            <a:picLocks noGrp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2088" r="5856" b="10820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8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облака точек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ДВК-05</a:t>
            </a:r>
            <a:endParaRPr lang="ru-RU" sz="140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CHC </a:t>
            </a:r>
            <a:r>
              <a:rPr lang="ru-RU" sz="1400" dirty="0"/>
              <a:t>Navigation Alpha 3D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АГМ-МС7</a:t>
            </a:r>
            <a:endParaRPr lang="ru-RU" sz="140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sz="1400" dirty="0"/>
              <a:t>Trimble MX</a:t>
            </a:r>
            <a:r>
              <a:rPr lang="ru-RU" sz="1400" dirty="0"/>
              <a:t>9</a:t>
            </a:r>
          </a:p>
        </p:txBody>
      </p:sp>
      <p:pic>
        <p:nvPicPr>
          <p:cNvPr id="26" name="Рисунок 25" descr="G:\Скриншоты\Общий вид\images\НПО_03.jpg"/>
          <p:cNvPicPr>
            <a:picLocks noGrp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62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G:\Скриншоты\Общий вид\images\АГМ_03.jpg"/>
          <p:cNvPicPr>
            <a:picLocks noGrp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62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G:\Скриншоты\Общий вид\images\прин_03.jpg"/>
          <p:cNvPicPr>
            <a:picLocks noGrp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62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G:\Скриншоты\Общий вид\images\технокауф_03.jpg"/>
          <p:cNvPicPr>
            <a:picLocks noGrp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62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сопоставительных испытаний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Оценка возможностей и рациональной области применения систем мобильного лазерного сканирования и передвижных дорожных лабораторий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Оценка точности определения пространственного положения объектов по облаку точек лазерного сканирования и фото-, видеоизображениям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Оценка точности определения параметров геометрических элементов автомобильной дороги (протяженность, площадь, ширина)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Плотность облака точек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ДВК-05</a:t>
            </a:r>
            <a:endParaRPr lang="ru-RU" sz="140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CHC </a:t>
            </a:r>
            <a:r>
              <a:rPr lang="ru-RU" sz="1400" dirty="0"/>
              <a:t>Navigation Alpha 3D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АГМ-МС7</a:t>
            </a:r>
            <a:endParaRPr lang="ru-RU" sz="140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sz="1400" dirty="0"/>
              <a:t>Trimble MX</a:t>
            </a:r>
            <a:r>
              <a:rPr lang="ru-RU" sz="1400" dirty="0"/>
              <a:t>9</a:t>
            </a:r>
          </a:p>
        </p:txBody>
      </p:sp>
      <p:pic>
        <p:nvPicPr>
          <p:cNvPr id="21" name="Рисунок 20" descr="G:\Скриншоты\Стела\images\НПО_03.jpg"/>
          <p:cNvPicPr>
            <a:picLocks noGrp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21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G:\Скриншоты\Стела\images\Прин_03.jpg"/>
          <p:cNvPicPr>
            <a:picLocks noGrp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21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G:\Скриншоты\Стела\images\АГМ_03.jpg"/>
          <p:cNvPicPr>
            <a:picLocks noGrp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21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G:\Скриншоты\Стела\images\Технокауф_03.jpg"/>
          <p:cNvPicPr>
            <a:picLocks noGrp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21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5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Ширина съемки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ДВК-05 (60 м)</a:t>
            </a:r>
            <a:endParaRPr lang="ru-RU" sz="140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CHC </a:t>
            </a:r>
            <a:r>
              <a:rPr lang="ru-RU" sz="1400" dirty="0"/>
              <a:t>Navigation Alpha </a:t>
            </a:r>
            <a:r>
              <a:rPr lang="ru-RU" sz="1400" dirty="0" smtClean="0"/>
              <a:t>3D (более 150 м)</a:t>
            </a:r>
            <a:endParaRPr lang="ru-RU" sz="1400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АГМ-МС7 (100 м)</a:t>
            </a:r>
            <a:endParaRPr lang="ru-RU" sz="140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sz="1400" dirty="0"/>
              <a:t>Trimble MX</a:t>
            </a:r>
            <a:r>
              <a:rPr lang="ru-RU" sz="1400" dirty="0" smtClean="0"/>
              <a:t>9 (более 200 м)</a:t>
            </a:r>
            <a:endParaRPr lang="ru-RU" sz="1400" dirty="0"/>
          </a:p>
        </p:txBody>
      </p:sp>
      <p:pic>
        <p:nvPicPr>
          <p:cNvPr id="16" name="Рисунок 15" descr="G:\Скриншоты\Ширина съемки\images\АГМ_03.jpg"/>
          <p:cNvPicPr>
            <a:picLocks noGrp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 b="192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G:\Скриншоты\Ширина съемки\images\Технокауф_03.jpg"/>
          <p:cNvPicPr>
            <a:picLocks noGrp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 b="192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G:\Скриншоты\Ширина съемки\images\НПО_03.jpg"/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 b="192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G:\Скриншоты\Ширина съемки\images\Прин_03.jpg"/>
          <p:cNvPicPr>
            <a:picLocks noGrp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 b="192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6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проблемы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Отсутствие единой методики выполнения работ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Отсутствие нормативно-технических документов, регламентирующих производство работ по лазерному сканированию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Отсутствие методики и критериев оценки точности и контроля результатов лазерного сканирования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Не все передвижные лаборатории обеспечивают высокую точность планово-высотной привязки результатов измерений</a:t>
            </a:r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сопоставительных испытаний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507091"/>
              </p:ext>
            </p:extLst>
          </p:nvPr>
        </p:nvGraphicFramePr>
        <p:xfrm>
          <a:off x="695324" y="1909006"/>
          <a:ext cx="10801352" cy="43643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98182"/>
                <a:gridCol w="1621959"/>
                <a:gridCol w="1719967"/>
                <a:gridCol w="1524517"/>
                <a:gridCol w="1489959"/>
                <a:gridCol w="1663882"/>
                <a:gridCol w="1382886"/>
              </a:tblGrid>
              <a:tr h="360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50" dirty="0" smtClean="0">
                          <a:effectLst/>
                        </a:rPr>
                        <a:t>ТЕХНИЧЕСКИЕ ХАРАКТЕРИСТИКИ</a:t>
                      </a:r>
                      <a:r>
                        <a:rPr lang="ru-RU" sz="1100" spc="50" baseline="0" dirty="0" smtClean="0">
                          <a:effectLst/>
                        </a:rPr>
                        <a:t> СИСТЕМ</a:t>
                      </a:r>
                      <a:endParaRPr lang="ru-RU" sz="1100" spc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ДВК-05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АГМ-МС7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MX9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Alpha 3D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АДС-МАДИ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лаборатория, опытный экземпляр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КП 514 РДТ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Лазерный сканер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× SICK LMS511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× PENTAX S2100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× Riegl VUX-1HA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× Riegl VUX-1HA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× Velodyne PUCK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используется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Диапазон измерений, 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Погрешность измерения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расстояния, мм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 – 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Фото-, видеокамеры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× Arecont Vision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FLIR Ladybug 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FLIR Ladybug 5+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× Point Grey Grasshopper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FLIR Ladybug 5+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× 2D-камера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× Arecont Vision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Навигация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Автономные и дифференциальные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Только дифференциальные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Только дифференциальные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Только дифференциальные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Автономные и дифференциальные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ИНС + ГНСС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Только автономные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Дополнительное измерительное оборудования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Георадар ОКО,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профилометр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 др.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Н/д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внешнее устройство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внешних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устройства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Многоканальный мультичастотный георадар,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профилометр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 др.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Георадар ОКО,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профилометр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 др.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сопоставительных испытаний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439873"/>
              </p:ext>
            </p:extLst>
          </p:nvPr>
        </p:nvGraphicFramePr>
        <p:xfrm>
          <a:off x="695325" y="2241000"/>
          <a:ext cx="10801350" cy="37148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98905"/>
                <a:gridCol w="1622425"/>
                <a:gridCol w="1719580"/>
                <a:gridCol w="1524635"/>
                <a:gridCol w="1490345"/>
                <a:gridCol w="1663065"/>
                <a:gridCol w="1382395"/>
              </a:tblGrid>
              <a:tr h="360000">
                <a:tc gridSpan="7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60" baseline="0" dirty="0" smtClean="0"/>
                        <a:t>ТОЧНОСТЬ ОПРЕДЕЛЕНИЯ ПРОСТРАНСТВЕННОГО ПОЛОЖЕНИЯ ОБЪЕКТОВ И ПАРАМЕТРОВ ГЕОМЕТРИЧЕСКИХ ЭЛЕМЕНТОВ</a:t>
                      </a:r>
                      <a:endParaRPr lang="ru-RU" sz="1200" spc="6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ДВК-05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АГМ-МС7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MX9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Alpha 3D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АДС-МАДИ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лаборатория, опытный экземпляр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КП 514 РДТ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0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Погрешность плановая: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заявленная,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мин. СКО,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макс. СКО, мм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 10 м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 – 50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 – 30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Н/д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8 600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± 1”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3 000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3 620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0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Погрешность высотная: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заявленная,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мин. СКО,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– макс. СКО, мм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н/д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 – 50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 – 30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Н/д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r>
                        <a:rPr lang="ru-RU" sz="1100" dirty="0" smtClean="0">
                          <a:effectLst/>
                        </a:rPr>
                        <a:t>800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технической </a:t>
                      </a:r>
                      <a:r>
                        <a:rPr lang="ru-RU" sz="1100" dirty="0" smtClean="0">
                          <a:effectLst/>
                        </a:rPr>
                        <a:t>возможности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0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Погрешность измерений: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– протяженности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– площади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– ширин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0,20 %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1,3 %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1,77 %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0,11 %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0,6 %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1,46 %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0,14 %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0,6 %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1,50 %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0,22 %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5,7 %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3,47 %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2,7 %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20,1 %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–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0,3 %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3,1 %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5,85 %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9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сопоставительных испытаний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18946"/>
              </p:ext>
            </p:extLst>
          </p:nvPr>
        </p:nvGraphicFramePr>
        <p:xfrm>
          <a:off x="695325" y="2494794"/>
          <a:ext cx="10801350" cy="319273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98455"/>
                <a:gridCol w="1622185"/>
                <a:gridCol w="1719607"/>
                <a:gridCol w="1524763"/>
                <a:gridCol w="1490212"/>
                <a:gridCol w="1663533"/>
                <a:gridCol w="1382595"/>
              </a:tblGrid>
              <a:tr h="3600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60" baseline="0" dirty="0" smtClean="0"/>
                        <a:t>ОБЛАСТЬ ПРИМЕНЕНИЯ СИСТЕМ</a:t>
                      </a:r>
                      <a:endParaRPr lang="ru-RU" sz="1100" b="1" spc="6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ДВК-05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АГМ-МС7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MX9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Alpha 3D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мобильного сканирования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АДС-МАДИ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лаборатория, опытный экземпляр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КП 514 РДТ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дорожная лаборатория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Область применения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паспортизация,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изыскания,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цифровая модель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Паспортизация,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изыскания,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цифровая модель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Паспортизация,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изыскания,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цифровая модель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Паспортизация,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изыскания,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цифровая модель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паспортизация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Преимущества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Полноценное комплексное решение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точность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точность, высокая дальность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точность, высокая дальность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Работа в ночное время,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автоматизация процесса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степень автоматизации процесса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Недостатки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Низкая плотность облака точек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Требуется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интеграция дополнительных измерительных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систем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Требуется интеграция дополнительных измерительных систем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Требуется интеграция дополнительных измерительных систем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Опытный экземпляр, низкая точность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Низкая точность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rgbClr val="2E7E9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4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Результаты испытаний </a:t>
            </a:r>
            <a:r>
              <a:rPr lang="ru-RU" dirty="0"/>
              <a:t>позволят </a:t>
            </a:r>
            <a:r>
              <a:rPr lang="ru-RU" dirty="0" smtClean="0"/>
              <a:t>глубже </a:t>
            </a:r>
            <a:r>
              <a:rPr lang="ru-RU" dirty="0"/>
              <a:t>понимать область применимости и особенности </a:t>
            </a:r>
            <a:r>
              <a:rPr lang="ru-RU" dirty="0" smtClean="0"/>
              <a:t>оборудования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технологий с целью повышения эффективности и рациональности их </a:t>
            </a:r>
            <a:r>
              <a:rPr lang="ru-RU" dirty="0" smtClean="0"/>
              <a:t>использования</a:t>
            </a:r>
          </a:p>
          <a:p>
            <a:pPr>
              <a:lnSpc>
                <a:spcPct val="14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Наименьшей погрешностью определения координат и высот характеризуется система </a:t>
            </a:r>
            <a:br>
              <a:rPr lang="ru-RU" dirty="0" smtClean="0"/>
            </a:br>
            <a:r>
              <a:rPr lang="ru-RU" dirty="0" smtClean="0">
                <a:solidFill>
                  <a:srgbClr val="2E7E9F"/>
                </a:solidFill>
              </a:rPr>
              <a:t>CHC Navigation </a:t>
            </a:r>
            <a:r>
              <a:rPr lang="ru-RU" dirty="0">
                <a:solidFill>
                  <a:srgbClr val="2E7E9F"/>
                </a:solidFill>
              </a:rPr>
              <a:t>Alpha 3D</a:t>
            </a:r>
            <a:r>
              <a:rPr lang="ru-RU" dirty="0" smtClean="0"/>
              <a:t>, наименьшая погрешность определения </a:t>
            </a:r>
            <a:r>
              <a:rPr lang="ru-RU" dirty="0"/>
              <a:t>параметров геометрических элементов автомобильной </a:t>
            </a:r>
            <a:r>
              <a:rPr lang="ru-RU" dirty="0" smtClean="0"/>
              <a:t>дороги получена сотрудниками ООО «АГМ-Системы» по результатам съемки </a:t>
            </a:r>
            <a:br>
              <a:rPr lang="ru-RU" dirty="0" smtClean="0"/>
            </a:br>
            <a:r>
              <a:rPr lang="ru-RU" dirty="0" smtClean="0"/>
              <a:t>системой </a:t>
            </a:r>
            <a:r>
              <a:rPr lang="ru-RU" dirty="0">
                <a:solidFill>
                  <a:srgbClr val="2E7E9F"/>
                </a:solidFill>
              </a:rPr>
              <a:t>АГМ-МС7</a:t>
            </a:r>
            <a:endParaRPr lang="ru-RU" sz="2800" dirty="0">
              <a:solidFill>
                <a:srgbClr val="2E7E9F"/>
              </a:solidFill>
            </a:endParaRPr>
          </a:p>
          <a:p>
            <a:pPr>
              <a:lnSpc>
                <a:spcPct val="14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Системы </a:t>
            </a:r>
            <a:r>
              <a:rPr lang="ru-RU" dirty="0"/>
              <a:t>мобильного лазерного сканирования можно применять на этапе инженерно-геодезических изысканий, однако необходима разработка методики контроля результатов</a:t>
            </a:r>
          </a:p>
          <a:p>
            <a:pPr>
              <a:lnSpc>
                <a:spcPct val="14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Лаборатория </a:t>
            </a:r>
            <a:r>
              <a:rPr lang="ru-RU" dirty="0" smtClean="0">
                <a:solidFill>
                  <a:srgbClr val="2E7E9F"/>
                </a:solidFill>
              </a:rPr>
              <a:t>ДВК-05</a:t>
            </a:r>
            <a:r>
              <a:rPr lang="ru-RU" dirty="0" smtClean="0"/>
              <a:t> — наиболее универсальное решение для совмещения результатов диагностики </a:t>
            </a:r>
            <a:br>
              <a:rPr lang="ru-RU" dirty="0" smtClean="0"/>
            </a:br>
            <a:r>
              <a:rPr lang="ru-RU" dirty="0" smtClean="0"/>
              <a:t>с цифровой моделью автомобильной дороги</a:t>
            </a:r>
          </a:p>
          <a:p>
            <a:pPr>
              <a:lnSpc>
                <a:spcPct val="14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Наиболее производительными оказались системы </a:t>
            </a:r>
            <a:r>
              <a:rPr lang="ru-RU" dirty="0">
                <a:solidFill>
                  <a:srgbClr val="2E7E9F"/>
                </a:solidFill>
              </a:rPr>
              <a:t>CHC Navigation </a:t>
            </a:r>
            <a:r>
              <a:rPr lang="ru-RU" dirty="0" smtClean="0">
                <a:solidFill>
                  <a:srgbClr val="2E7E9F"/>
                </a:solidFill>
              </a:rPr>
              <a:t>Alpha </a:t>
            </a:r>
            <a:r>
              <a:rPr lang="ru-RU" dirty="0">
                <a:solidFill>
                  <a:srgbClr val="2E7E9F"/>
                </a:solidFill>
              </a:rPr>
              <a:t>3D</a:t>
            </a:r>
            <a:r>
              <a:rPr lang="ru-RU" dirty="0"/>
              <a:t> и </a:t>
            </a:r>
            <a:r>
              <a:rPr lang="en-US" dirty="0">
                <a:solidFill>
                  <a:srgbClr val="2E7E9F"/>
                </a:solidFill>
              </a:rPr>
              <a:t>Trimble MX</a:t>
            </a:r>
            <a:r>
              <a:rPr lang="ru-RU" dirty="0" smtClean="0">
                <a:solidFill>
                  <a:srgbClr val="2E7E9F"/>
                </a:solidFill>
              </a:rPr>
              <a:t>9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позволяющие собирать данные на большем расстоянии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4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/>
              <a:t>Кузнецов Александр </a:t>
            </a:r>
            <a:r>
              <a:rPr lang="ru-RU" sz="1800" b="1" dirty="0" smtClean="0"/>
              <a:t>Олегович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/>
              <a:t>Главный специалист отдела инновационных технологий в инженерных изысканиях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e-mail: </a:t>
            </a:r>
            <a:r>
              <a:rPr lang="en-US" sz="1400" dirty="0" smtClean="0">
                <a:hlinkClick r:id="rId3"/>
              </a:rPr>
              <a:t>kuznetsov@rosdornii.ru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тел.: </a:t>
            </a:r>
            <a:r>
              <a:rPr lang="en-US" sz="1400" dirty="0" smtClean="0"/>
              <a:t>8 </a:t>
            </a:r>
            <a:r>
              <a:rPr lang="en-US" sz="1400" dirty="0"/>
              <a:t>499 759-41-08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Москва, ул. Смольная, д. 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3" name="Рисунок 3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7080" r="29376" b="9523"/>
          <a:stretch/>
        </p:blipFill>
        <p:spPr/>
      </p:pic>
    </p:spTree>
    <p:extLst>
      <p:ext uri="{BB962C8B-B14F-4D97-AF65-F5344CB8AC3E}">
        <p14:creationId xmlns:p14="http://schemas.microsoft.com/office/powerpoint/2010/main" val="33987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Участок сопоставительных испытаний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Крымский район Краснодарского края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Участок федеральной автомобильной дороги </a:t>
            </a:r>
            <a:r>
              <a:rPr lang="ru-RU" sz="2000" dirty="0" smtClean="0"/>
              <a:t>А-146 КМ </a:t>
            </a:r>
            <a:r>
              <a:rPr lang="ru-RU" sz="2000" dirty="0"/>
              <a:t>109+500 — КМ 113+100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endParaRPr lang="ru-RU" sz="20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Подготовка и проведение испытаний: головное учреждение и </a:t>
            </a:r>
            <a:br>
              <a:rPr lang="ru-RU" sz="2000" dirty="0"/>
            </a:br>
            <a:r>
              <a:rPr lang="ru-RU" sz="2000" dirty="0"/>
              <a:t>Северо-Кавказский филиал </a:t>
            </a:r>
            <a:br>
              <a:rPr lang="ru-RU" sz="2000" dirty="0"/>
            </a:br>
            <a:r>
              <a:rPr lang="ru-RU" sz="2000" dirty="0"/>
              <a:t>ФАУ «РОСДОРНИИ» </a:t>
            </a:r>
          </a:p>
        </p:txBody>
      </p:sp>
      <p:pic>
        <p:nvPicPr>
          <p:cNvPr id="8" name="Объект 4" descr="C:\Users\kuznetsov\Desktop\Отчет\Район работ.jpg"/>
          <p:cNvPicPr>
            <a:picLocks noGrp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6337"/>
          <a:stretch/>
        </p:blipFill>
        <p:spPr/>
      </p:pic>
    </p:spTree>
    <p:extLst>
      <p:ext uri="{BB962C8B-B14F-4D97-AF65-F5344CB8AC3E}">
        <p14:creationId xmlns:p14="http://schemas.microsoft.com/office/powerpoint/2010/main" val="1359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контрольного участка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Рекогносцировочное обследование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Закладка пунктов временного закрепления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Статические наблюдения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Маркировка контрольных точек на проезжей части и местных предметах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Техническое нивелирование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Тахеометрическая съемка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Топографическая съемка участка автомобильной дороги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Камеральная обработка материалов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91"/>
          <a:stretch/>
        </p:blipFill>
        <p:spPr/>
      </p:pic>
    </p:spTree>
    <p:extLst>
      <p:ext uri="{BB962C8B-B14F-4D97-AF65-F5344CB8AC3E}">
        <p14:creationId xmlns:p14="http://schemas.microsoft.com/office/powerpoint/2010/main" val="3007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контрольного участка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Спутниковая геодезическая сеть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Тахеометрический и нивелирный ход</a:t>
            </a:r>
            <a:endParaRPr lang="ru-RU" dirty="0"/>
          </a:p>
        </p:txBody>
      </p:sp>
      <p:pic>
        <p:nvPicPr>
          <p:cNvPr id="17" name="Объект 16" descr="\\fs2\Отдел инновационных технологий в инженерных изысканиях\00_ОЦК МАТЕРИАЛЫ\01_Сопоставительные испытания\Отчет\Krymsk2.bmp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11001" r="29453" b="12333"/>
          <a:stretch/>
        </p:blipFill>
        <p:spPr bwMode="auto">
          <a:xfrm>
            <a:off x="1078383" y="2592388"/>
            <a:ext cx="4455171" cy="3563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Объект 18" descr="\\fs2\Отдел инновационных технологий в инженерных изысканиях\00_ОЦК МАТЕРИАЛЫ\01_Сопоставительные испытания\Отчет\Схема.bmp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926108"/>
            <a:ext cx="5364163" cy="2896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сопоставительных испытаний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8269"/>
          <a:stretch/>
        </p:blipFill>
        <p:spPr/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55000" lnSpcReduction="20000"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АО «</a:t>
            </a:r>
            <a:r>
              <a:rPr lang="ru-RU" sz="2500" dirty="0" smtClean="0"/>
              <a:t>ПРИН»,</a:t>
            </a:r>
            <a:r>
              <a:rPr lang="ru-RU" sz="2000" dirty="0" smtClean="0"/>
              <a:t> МОСКВА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CHC </a:t>
            </a:r>
            <a:r>
              <a:rPr lang="ru-RU" sz="2200" b="1" dirty="0" err="1"/>
              <a:t>Navigation</a:t>
            </a:r>
            <a:r>
              <a:rPr lang="ru-RU" sz="2200" b="1" dirty="0"/>
              <a:t> </a:t>
            </a:r>
            <a:r>
              <a:rPr lang="ru-RU" sz="2200" b="1" dirty="0" err="1"/>
              <a:t>Alpha</a:t>
            </a:r>
            <a:r>
              <a:rPr lang="ru-RU" sz="2200" b="1" dirty="0"/>
              <a:t> 3D —</a:t>
            </a:r>
            <a:r>
              <a:rPr lang="ru-RU" sz="2200" dirty="0"/>
              <a:t> система мобильного лазерного </a:t>
            </a:r>
            <a:r>
              <a:rPr lang="ru-RU" sz="2200" dirty="0" smtClean="0"/>
              <a:t>сканирования</a:t>
            </a:r>
            <a:endParaRPr lang="ru-RU" sz="2200" dirty="0"/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ООО «НПО РЕГИОН», </a:t>
            </a:r>
            <a:r>
              <a:rPr lang="ru-RU" sz="2200" dirty="0" smtClean="0"/>
              <a:t>МОСКВА</a:t>
            </a:r>
            <a:br>
              <a:rPr lang="ru-RU" sz="2200" dirty="0" smtClean="0"/>
            </a:br>
            <a:r>
              <a:rPr lang="ru-RU" sz="2200" b="1" dirty="0"/>
              <a:t>ДВК-05 — </a:t>
            </a:r>
            <a:r>
              <a:rPr lang="ru-RU" sz="2200" dirty="0"/>
              <a:t>передвижная дорожная лаборатория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АО «СНПЦ РДТ» (РОСДОРТЕХ), </a:t>
            </a:r>
            <a:r>
              <a:rPr lang="ru-RU" sz="2000" dirty="0" smtClean="0"/>
              <a:t>САРАТОВ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/>
              <a:t>КП 514 РДТ — </a:t>
            </a:r>
            <a:r>
              <a:rPr lang="ru-RU" sz="2200" dirty="0"/>
              <a:t>измерительный комплекс </a:t>
            </a:r>
            <a:br>
              <a:rPr lang="ru-RU" sz="2200" dirty="0"/>
            </a:br>
            <a:r>
              <a:rPr lang="ru-RU" sz="2200" dirty="0" smtClean="0"/>
              <a:t>аэродромно-дорожных </a:t>
            </a:r>
            <a:r>
              <a:rPr lang="ru-RU" sz="2200" dirty="0"/>
              <a:t>лабораторий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ООО «АГМ СИСТЕМЫ», </a:t>
            </a:r>
            <a:r>
              <a:rPr lang="ru-RU" sz="2000" dirty="0" smtClean="0"/>
              <a:t>КРАСНОДАР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АГМ-МС7 </a:t>
            </a:r>
            <a:r>
              <a:rPr lang="ru-RU" sz="2200" b="1" dirty="0"/>
              <a:t>— </a:t>
            </a:r>
            <a:r>
              <a:rPr lang="ru-RU" sz="2200" dirty="0"/>
              <a:t>система мобильного лазерного сканирования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ООО «ТЕХНОКАУФ»,</a:t>
            </a:r>
            <a:r>
              <a:rPr lang="ru-RU" sz="2000" dirty="0"/>
              <a:t> </a:t>
            </a:r>
            <a:r>
              <a:rPr lang="ru-RU" sz="2000" dirty="0" smtClean="0"/>
              <a:t>МОСКВА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Trimble</a:t>
            </a:r>
            <a:r>
              <a:rPr lang="ru-RU" sz="2200" b="1" dirty="0" smtClean="0"/>
              <a:t> </a:t>
            </a:r>
            <a:r>
              <a:rPr lang="ru-RU" sz="2200" b="1" dirty="0"/>
              <a:t>MX9 — </a:t>
            </a:r>
            <a:r>
              <a:rPr lang="ru-RU" sz="2200" dirty="0"/>
              <a:t>система мобильного лазерного сканирования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2500" dirty="0"/>
              <a:t>ФГБОУВО «МАДИ», </a:t>
            </a:r>
            <a:r>
              <a:rPr lang="ru-RU" sz="2000" dirty="0" smtClean="0"/>
              <a:t>МОСКВА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АДС-МАДИ </a:t>
            </a:r>
            <a:r>
              <a:rPr lang="ru-RU" sz="2200" b="1" dirty="0"/>
              <a:t>— </a:t>
            </a:r>
            <a:r>
              <a:rPr lang="ru-RU" sz="2200" dirty="0"/>
              <a:t>автоматизированный дор</a:t>
            </a:r>
            <a:r>
              <a:rPr lang="ru-RU" sz="2100" dirty="0"/>
              <a:t>ожный </a:t>
            </a:r>
            <a:r>
              <a:rPr lang="ru-RU" sz="2100" dirty="0" smtClean="0"/>
              <a:t>сканер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CHC </a:t>
            </a:r>
            <a:r>
              <a:rPr lang="ru-RU" dirty="0"/>
              <a:t>Navigation Alpha </a:t>
            </a:r>
            <a:r>
              <a:rPr lang="ru-RU" dirty="0" smtClean="0"/>
              <a:t>3D, АО </a:t>
            </a:r>
            <a:r>
              <a:rPr lang="ru-RU" dirty="0"/>
              <a:t>«Прин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Сканер </a:t>
            </a:r>
            <a:r>
              <a:rPr lang="en-US" sz="1800" dirty="0"/>
              <a:t>Riegl VUX-1HA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Панорамная камера </a:t>
            </a:r>
            <a:r>
              <a:rPr lang="en-US" sz="1800" dirty="0"/>
              <a:t>FLIR Ladybug 5+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ИНС </a:t>
            </a:r>
            <a:r>
              <a:rPr lang="en-US" sz="1800" dirty="0"/>
              <a:t>Honeywell HG4930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Датчик пройденного пути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Дополнительная антенна ГНСС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Дополнительный сканер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Два порта для внешних устройств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9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CHC Navigation Alpha 3D</a:t>
            </a:r>
            <a:r>
              <a:rPr lang="ru-RU" dirty="0" smtClean="0"/>
              <a:t>, АО </a:t>
            </a:r>
            <a:r>
              <a:rPr lang="ru-RU" dirty="0"/>
              <a:t>«Прин»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Поворотная платформа с возможностью установки под углами ±15°, ±30° и ±45°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Управление через мобильное устройство через </a:t>
            </a:r>
            <a:r>
              <a:rPr lang="en-US" sz="1800" dirty="0"/>
              <a:t>Wi-Fi </a:t>
            </a:r>
            <a:r>
              <a:rPr lang="ru-RU" sz="1800" dirty="0"/>
              <a:t>или </a:t>
            </a:r>
            <a:r>
              <a:rPr lang="en-US" sz="1800" dirty="0"/>
              <a:t>Ethernet</a:t>
            </a:r>
            <a:r>
              <a:rPr lang="ru-RU" sz="1800" dirty="0"/>
              <a:t>-соединение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8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Дорожная лаборатория </a:t>
            </a:r>
            <a:r>
              <a:rPr lang="ru-RU" dirty="0"/>
              <a:t>ДВК-05, ООО «НПО Регион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Сканер </a:t>
            </a:r>
            <a:r>
              <a:rPr lang="en-US" sz="1800" dirty="0"/>
              <a:t>SICK LMS511</a:t>
            </a:r>
            <a:r>
              <a:rPr lang="ru-RU" sz="1800" dirty="0"/>
              <a:t> – 3 шт.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Видеокамера </a:t>
            </a:r>
            <a:r>
              <a:rPr lang="en-US" sz="1800" dirty="0"/>
              <a:t>Arecont Vision</a:t>
            </a:r>
            <a:r>
              <a:rPr lang="ru-RU" sz="1800" dirty="0"/>
              <a:t> – 4 шт.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Георадар ОКО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Профилометр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2E7E9F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Возможность интеграции дополнительных устройств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/>
        </p:blipFill>
        <p:spPr/>
      </p:pic>
    </p:spTree>
    <p:extLst>
      <p:ext uri="{BB962C8B-B14F-4D97-AF65-F5344CB8AC3E}">
        <p14:creationId xmlns:p14="http://schemas.microsoft.com/office/powerpoint/2010/main" val="3401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Росдорнии (Минтранс)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7E9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7E9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25615</TotalTime>
  <Words>1034</Words>
  <Application>Microsoft Office PowerPoint</Application>
  <PresentationFormat>Произвольный</PresentationFormat>
  <Paragraphs>384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2_Тема Office</vt:lpstr>
      <vt:lpstr>1_Тема Office</vt:lpstr>
      <vt:lpstr>РЕЗУЛЬТАТЫ СОПОСТАВИТЕЛЬНЫХ ИСПЫТАНИЙ СИСТЕМ МОБИЛЬНОГО ЛАЗЕРНОГО СКАНИРОВАНИЯ И ПЕРЕДВИЖНЫХ  ДОРОЖНЫХ ЛАБОРАТОРИЙ</vt:lpstr>
      <vt:lpstr>Задачи сопоставительных испытаний</vt:lpstr>
      <vt:lpstr>Участок сопоставительных испытаний</vt:lpstr>
      <vt:lpstr>Подготовка контрольного участка</vt:lpstr>
      <vt:lpstr>Подготовка контрольного участка</vt:lpstr>
      <vt:lpstr>Участники сопоставительных испытаний</vt:lpstr>
      <vt:lpstr>CHC Navigation Alpha 3D, АО «Прин»</vt:lpstr>
      <vt:lpstr>CHC Navigation Alpha 3D, АО «Прин»</vt:lpstr>
      <vt:lpstr>Дорожная лаборатория ДВК-05, ООО «НПО Регион»</vt:lpstr>
      <vt:lpstr>Дорожная лаборатория ДВК-05, ООО «НПО Регион»</vt:lpstr>
      <vt:lpstr>Дорожная лаборатория КП 514 РДТ, АО «СНПЦ РДТ»</vt:lpstr>
      <vt:lpstr>Дорожная лаборатория КП 514 РДТ, АО «СНПЦ РДТ»</vt:lpstr>
      <vt:lpstr>АГМ-МС7, ООО «АГМ Системы»</vt:lpstr>
      <vt:lpstr>АГМ-МС7, ООО «АГМ Системы»</vt:lpstr>
      <vt:lpstr>Trimble MX9, ООО «Технокауф»</vt:lpstr>
      <vt:lpstr>Trimble MX9, ООО «Технокауф»</vt:lpstr>
      <vt:lpstr>Дорожная лаборатория АДС-МАДИ, ФГБОУВО «МАДИ» </vt:lpstr>
      <vt:lpstr>Дорожная лаборатория АДС-МАДИ, ФГБОУВО «МАДИ»</vt:lpstr>
      <vt:lpstr>Внешний вид облака точек</vt:lpstr>
      <vt:lpstr>Плотность облака точек</vt:lpstr>
      <vt:lpstr>Ширина съемки</vt:lpstr>
      <vt:lpstr>Некоторые проблемы</vt:lpstr>
      <vt:lpstr>Результаты сопоставительных испытаний</vt:lpstr>
      <vt:lpstr>Результаты сопоставительных испытаний</vt:lpstr>
      <vt:lpstr>Результаты сопоставительных испытаний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a.vasilyeva</dc:creator>
  <cp:lastModifiedBy>Кузнецов Александр Олегович</cp:lastModifiedBy>
  <cp:revision>3049</cp:revision>
  <cp:lastPrinted>2018-04-16T10:03:19Z</cp:lastPrinted>
  <dcterms:created xsi:type="dcterms:W3CDTF">2011-08-10T08:18:47Z</dcterms:created>
  <dcterms:modified xsi:type="dcterms:W3CDTF">2019-06-07T07:21:25Z</dcterms:modified>
</cp:coreProperties>
</file>