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3"/>
  </p:notesMasterIdLst>
  <p:sldIdLst>
    <p:sldId id="256" r:id="rId2"/>
    <p:sldId id="312" r:id="rId3"/>
    <p:sldId id="316" r:id="rId4"/>
    <p:sldId id="324" r:id="rId5"/>
    <p:sldId id="318" r:id="rId6"/>
    <p:sldId id="266" r:id="rId7"/>
    <p:sldId id="267" r:id="rId8"/>
    <p:sldId id="317" r:id="rId9"/>
    <p:sldId id="323" r:id="rId10"/>
    <p:sldId id="319" r:id="rId11"/>
    <p:sldId id="320" r:id="rId12"/>
    <p:sldId id="322" r:id="rId13"/>
    <p:sldId id="321" r:id="rId14"/>
    <p:sldId id="326" r:id="rId15"/>
    <p:sldId id="325" r:id="rId16"/>
    <p:sldId id="328" r:id="rId17"/>
    <p:sldId id="327" r:id="rId18"/>
    <p:sldId id="330" r:id="rId19"/>
    <p:sldId id="331" r:id="rId20"/>
    <p:sldId id="315" r:id="rId21"/>
    <p:sldId id="26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5B5"/>
    <a:srgbClr val="3B3721"/>
    <a:srgbClr val="FFFFFF"/>
    <a:srgbClr val="9F4F1D"/>
    <a:srgbClr val="CAA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20" y="-9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B00ED-DF1C-4473-96DA-B016E6F49CE1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F41D6-0F1B-45D9-A333-877EBC5FAA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124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F41D6-0F1B-45D9-A333-877EBC5FAAB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574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9EA8-8D51-49F5-9C46-15D174DE86FE}" type="datetime1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B101-E819-43B2-B67F-62EBF1E25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550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1017-DE65-495A-9A00-EEF55164C0DC}" type="datetime1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B101-E819-43B2-B67F-62EBF1E25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97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8960-6E8E-488E-B2DF-686CAB9B20CA}" type="datetime1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B101-E819-43B2-B67F-62EBF1E25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988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A1250-5051-4EE2-99C4-CD68247CF8A0}" type="datetime1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B101-E819-43B2-B67F-62EBF1E25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54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61BA-21A9-4A77-93FA-85C4E16013FF}" type="datetime1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B101-E819-43B2-B67F-62EBF1E25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328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707CE-40B4-4112-B900-7A2AD602F95C}" type="datetime1">
              <a:rPr lang="ru-RU" smtClean="0"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B101-E819-43B2-B67F-62EBF1E25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99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705E6-B3E5-4F3D-9BC4-AEA3590F6876}" type="datetime1">
              <a:rPr lang="ru-RU" smtClean="0"/>
              <a:t>18.09.2018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B101-E819-43B2-B67F-62EBF1E25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820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43E8-FBEC-49A9-9E7A-A57000AB1FCD}" type="datetime1">
              <a:rPr lang="ru-RU" smtClean="0"/>
              <a:t>18.09.2018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B101-E819-43B2-B67F-62EBF1E25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87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F5554-E783-4243-A0C0-10C8AD759858}" type="datetime1">
              <a:rPr lang="ru-RU" smtClean="0"/>
              <a:t>18.09.2018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B101-E819-43B2-B67F-62EBF1E25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942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EE901-13F0-4595-8B8F-2DB7F6CDD043}" type="datetime1">
              <a:rPr lang="ru-RU" smtClean="0"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B101-E819-43B2-B67F-62EBF1E25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84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EA4C-2981-4680-8711-BEC5F181754F}" type="datetime1">
              <a:rPr lang="ru-RU" smtClean="0"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B101-E819-43B2-B67F-62EBF1E25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8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  <a:alpha val="77000"/>
              </a:schemeClr>
            </a:gs>
            <a:gs pos="17000">
              <a:schemeClr val="bg1"/>
            </a:gs>
            <a:gs pos="87000">
              <a:schemeClr val="bg1">
                <a:lumMod val="0"/>
                <a:lumOff val="100000"/>
              </a:schemeClr>
            </a:gs>
            <a:gs pos="100000">
              <a:srgbClr val="9F4F1D">
                <a:alpha val="5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87319-FB5E-440E-BEFE-C200A4F1F20E}" type="datetime1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3B101-E819-43B2-B67F-62EBF1E25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97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6444208" cy="2304256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3B3721"/>
              </a:solidFill>
            </a:endParaRPr>
          </a:p>
          <a:p>
            <a:r>
              <a:rPr lang="ru-RU" dirty="0" smtClean="0">
                <a:solidFill>
                  <a:srgbClr val="3B3721"/>
                </a:solidFill>
              </a:rPr>
              <a:t>Сколько </a:t>
            </a:r>
            <a:r>
              <a:rPr lang="ru-RU" dirty="0">
                <a:solidFill>
                  <a:srgbClr val="3B3721"/>
                </a:solidFill>
              </a:rPr>
              <a:t>не может стоить </a:t>
            </a:r>
            <a:r>
              <a:rPr lang="ru-RU" dirty="0" smtClean="0">
                <a:solidFill>
                  <a:srgbClr val="3B3721"/>
                </a:solidFill>
              </a:rPr>
              <a:t>испытание?</a:t>
            </a:r>
            <a:endParaRPr lang="ru-RU" dirty="0">
              <a:solidFill>
                <a:srgbClr val="3B372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6946" y="4437112"/>
            <a:ext cx="4303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3B3721"/>
                </a:solidFill>
                <a:latin typeface="+mj-lt"/>
              </a:rPr>
              <a:t>МИРНЫЙ</a:t>
            </a:r>
            <a:r>
              <a:rPr lang="ru-RU" sz="2000" dirty="0" smtClean="0">
                <a:solidFill>
                  <a:srgbClr val="3B3721"/>
                </a:solidFill>
                <a:latin typeface="+mj-lt"/>
              </a:rPr>
              <a:t> Анатолий Юрьевич</a:t>
            </a:r>
          </a:p>
          <a:p>
            <a:pPr algn="r"/>
            <a:r>
              <a:rPr lang="ru-RU" sz="2000" dirty="0" smtClean="0">
                <a:solidFill>
                  <a:srgbClr val="3B3721"/>
                </a:solidFill>
                <a:latin typeface="+mj-lt"/>
              </a:rPr>
              <a:t>кандидат технических наук</a:t>
            </a:r>
          </a:p>
          <a:p>
            <a:pPr algn="r"/>
            <a:endParaRPr lang="ru-RU" sz="2000" dirty="0" smtClean="0">
              <a:solidFill>
                <a:srgbClr val="3B3721"/>
              </a:solidFill>
              <a:latin typeface="+mj-lt"/>
            </a:endParaRPr>
          </a:p>
          <a:p>
            <a:pPr algn="r"/>
            <a:r>
              <a:rPr lang="ru-RU" sz="2000" dirty="0" smtClean="0">
                <a:solidFill>
                  <a:srgbClr val="3B3721"/>
                </a:solidFill>
                <a:latin typeface="+mj-lt"/>
              </a:rPr>
              <a:t>индивидуальный предприниматель</a:t>
            </a:r>
            <a:endParaRPr lang="ru-RU" sz="2000" dirty="0">
              <a:solidFill>
                <a:srgbClr val="3B372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4496" y="116632"/>
            <a:ext cx="48245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latin typeface="Segoe Print" pitchFamily="2" charset="0"/>
              </a:rPr>
              <a:t>Независимая </a:t>
            </a:r>
          </a:p>
          <a:p>
            <a:pPr algn="r"/>
            <a:r>
              <a:rPr lang="ru-RU" sz="2800" dirty="0" smtClean="0">
                <a:latin typeface="Segoe Print" pitchFamily="2" charset="0"/>
              </a:rPr>
              <a:t>геотехника</a:t>
            </a:r>
            <a:endParaRPr lang="ru-RU" sz="28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67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Затраты труда лаборанта в ходе испытания 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98719" y="6306105"/>
            <a:ext cx="2133600" cy="365125"/>
          </a:xfrm>
        </p:spPr>
        <p:txBody>
          <a:bodyPr/>
          <a:lstStyle/>
          <a:p>
            <a:fld id="{F9E3B101-E819-43B2-B67F-62EBF1E257FB}" type="slidenum">
              <a:rPr lang="ru-RU" sz="3200" smtClean="0">
                <a:solidFill>
                  <a:schemeClr val="bg2">
                    <a:lumMod val="25000"/>
                  </a:schemeClr>
                </a:solidFill>
              </a:rPr>
              <a:t>10</a:t>
            </a:fld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81328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B3721"/>
                </a:solidFill>
                <a:latin typeface="Segoe Print" pitchFamily="2" charset="0"/>
              </a:rPr>
              <a:t>Мирный А.Ю., 2018</a:t>
            </a:r>
            <a:endParaRPr lang="ru-RU" sz="1600" dirty="0">
              <a:solidFill>
                <a:srgbClr val="3B3721"/>
              </a:solidFill>
              <a:latin typeface="Segoe 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116633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Segoe Print" pitchFamily="2" charset="0"/>
              </a:rPr>
              <a:t>Независимая </a:t>
            </a:r>
          </a:p>
          <a:p>
            <a:pPr algn="r"/>
            <a:r>
              <a:rPr lang="ru-RU" dirty="0" smtClean="0">
                <a:latin typeface="Segoe Print" pitchFamily="2" charset="0"/>
              </a:rPr>
              <a:t>геотехника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11" name="Объект 3"/>
          <p:cNvSpPr>
            <a:spLocks noGrp="1"/>
          </p:cNvSpPr>
          <p:nvPr>
            <p:ph sz="half" idx="2"/>
          </p:nvPr>
        </p:nvSpPr>
        <p:spPr>
          <a:xfrm>
            <a:off x="683568" y="1844824"/>
            <a:ext cx="8136904" cy="41764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b="1" dirty="0" smtClean="0"/>
              <a:t>ГОСТ 12248-2010</a:t>
            </a:r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r>
              <a:rPr lang="ru-RU" sz="1600" b="1" dirty="0" smtClean="0"/>
              <a:t>Консолидация:</a:t>
            </a:r>
          </a:p>
          <a:p>
            <a:pPr marL="0" indent="0">
              <a:buNone/>
            </a:pPr>
            <a:r>
              <a:rPr lang="ru-RU" sz="1600" dirty="0" smtClean="0"/>
              <a:t>Показания </a:t>
            </a:r>
            <a:r>
              <a:rPr lang="ru-RU" sz="1600" dirty="0"/>
              <a:t>прибора для измерения объемной деформации образца грунта регистрируют в </a:t>
            </a:r>
            <a:r>
              <a:rPr lang="ru-RU" sz="1600" dirty="0" smtClean="0"/>
              <a:t>конце приложения </a:t>
            </a:r>
            <a:r>
              <a:rPr lang="ru-RU" sz="1600" dirty="0"/>
              <a:t>каждой ступени всестороннего давления (см. 5.3.5.4).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На </a:t>
            </a:r>
            <a:r>
              <a:rPr lang="ru-RU" sz="1600" dirty="0"/>
              <a:t>конечной </a:t>
            </a:r>
            <a:r>
              <a:rPr lang="ru-RU" sz="1600" dirty="0" smtClean="0"/>
              <a:t>ступени давления </a:t>
            </a:r>
            <a:r>
              <a:rPr lang="ru-RU" sz="1600" dirty="0"/>
              <a:t>при выдерживании ее до завершения 100%-ной фильтрационной консолидации </a:t>
            </a:r>
            <a:r>
              <a:rPr lang="ru-RU" sz="1600" dirty="0" smtClean="0"/>
              <a:t>образца показания </a:t>
            </a:r>
            <a:r>
              <a:rPr lang="ru-RU" sz="1600" dirty="0"/>
              <a:t>снимают с постепенным увеличением интервалов времени, например, через 0,2; 0,5; </a:t>
            </a:r>
            <a:r>
              <a:rPr lang="ru-RU" sz="1600" dirty="0" smtClean="0"/>
              <a:t>1; 2</a:t>
            </a:r>
            <a:r>
              <a:rPr lang="ru-RU" sz="1600" dirty="0"/>
              <a:t>; 5; 10; 15; 30 мин, 1; 2; 4; 8 ч и далее в начале и конце каждой смены.</a:t>
            </a: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b="1" dirty="0" err="1" smtClean="0"/>
              <a:t>Девиаторное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нагружение</a:t>
            </a:r>
            <a:endParaRPr lang="ru-RU" sz="1600" b="1" dirty="0" smtClean="0"/>
          </a:p>
          <a:p>
            <a:pPr marL="0" indent="0">
              <a:buNone/>
            </a:pPr>
            <a:r>
              <a:rPr lang="ru-RU" sz="1600" dirty="0" smtClean="0"/>
              <a:t>При </a:t>
            </a:r>
            <a:r>
              <a:rPr lang="ru-RU" sz="1600" dirty="0"/>
              <a:t>статическом режиме показания записывают на каждой ступени давления:</a:t>
            </a:r>
          </a:p>
          <a:p>
            <a:pPr marL="0" indent="0">
              <a:buNone/>
            </a:pPr>
            <a:r>
              <a:rPr lang="ru-RU" sz="1600" dirty="0"/>
              <a:t>- через 1; 5; 15; 30 мин и далее через 0,5 ч - для песков;</a:t>
            </a:r>
          </a:p>
          <a:p>
            <a:pPr marL="0" indent="0">
              <a:buNone/>
            </a:pPr>
            <a:r>
              <a:rPr lang="ru-RU" sz="1600" dirty="0"/>
              <a:t>- через 1; 5; 15; 30 мин, 1; 2; 4; 6 и 8 ч, а затем в начале и в конце рабочего дня - для глинистых,</a:t>
            </a:r>
          </a:p>
          <a:p>
            <a:pPr marL="0" indent="0">
              <a:buNone/>
            </a:pPr>
            <a:r>
              <a:rPr lang="ru-RU" sz="1600" dirty="0"/>
              <a:t>органо-минеральных и органических грунтов.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254699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Затраты труда лаборанта 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98719" y="6306105"/>
            <a:ext cx="2133600" cy="365125"/>
          </a:xfrm>
        </p:spPr>
        <p:txBody>
          <a:bodyPr/>
          <a:lstStyle/>
          <a:p>
            <a:fld id="{F9E3B101-E819-43B2-B67F-62EBF1E257FB}" type="slidenum">
              <a:rPr lang="ru-RU" sz="3200" smtClean="0">
                <a:solidFill>
                  <a:schemeClr val="bg2">
                    <a:lumMod val="25000"/>
                  </a:schemeClr>
                </a:solidFill>
              </a:rPr>
              <a:t>11</a:t>
            </a:fld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81328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B3721"/>
                </a:solidFill>
                <a:latin typeface="Segoe Print" pitchFamily="2" charset="0"/>
              </a:rPr>
              <a:t>Мирный А.Ю., 2018</a:t>
            </a:r>
            <a:endParaRPr lang="ru-RU" sz="1600" dirty="0">
              <a:solidFill>
                <a:srgbClr val="3B3721"/>
              </a:solidFill>
              <a:latin typeface="Segoe 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116633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Segoe Print" pitchFamily="2" charset="0"/>
              </a:rPr>
              <a:t>Независимая </a:t>
            </a:r>
          </a:p>
          <a:p>
            <a:pPr algn="r"/>
            <a:r>
              <a:rPr lang="ru-RU" dirty="0" smtClean="0">
                <a:latin typeface="Segoe Print" pitchFamily="2" charset="0"/>
              </a:rPr>
              <a:t>геотехника</a:t>
            </a:r>
            <a:endParaRPr lang="ru-RU" dirty="0">
              <a:latin typeface="Segoe Print" pitchFamily="2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76339"/>
              </p:ext>
            </p:extLst>
          </p:nvPr>
        </p:nvGraphicFramePr>
        <p:xfrm>
          <a:off x="755576" y="1556792"/>
          <a:ext cx="7776863" cy="391243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53101"/>
                <a:gridCol w="2819507"/>
                <a:gridCol w="2304255"/>
              </a:tblGrid>
              <a:tr h="432048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1991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2018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Изготовление образца и сборка камеры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мин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30 мин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Водонасыщение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(ре)консолидация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рабочий день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Девиаторное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нагружение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часа – несколько недель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Обработка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результатов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час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мин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2406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Минимум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 полных рабочих дня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Максимум 2 часа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2406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30000/21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* 2 = 2860 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30000/21 / 8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= 356 рублей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Объект 3"/>
          <p:cNvSpPr>
            <a:spLocks noGrp="1"/>
          </p:cNvSpPr>
          <p:nvPr>
            <p:ph sz="half" idx="2"/>
          </p:nvPr>
        </p:nvSpPr>
        <p:spPr>
          <a:xfrm>
            <a:off x="755576" y="5661248"/>
            <a:ext cx="6840760" cy="360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Принята средняя заработная плата 30000 рублей / месяц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58" y="1382688"/>
            <a:ext cx="7992887" cy="5016758"/>
          </a:xfrm>
          <a:prstGeom prst="rect">
            <a:avLst/>
          </a:prstGeom>
          <a:solidFill>
            <a:srgbClr val="FCD5B5">
              <a:alpha val="38824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ru-RU" sz="7200" dirty="0" smtClean="0"/>
          </a:p>
          <a:p>
            <a:pPr algn="ctr"/>
            <a:r>
              <a:rPr lang="ru-RU" sz="8800" b="1" dirty="0" smtClean="0"/>
              <a:t>2504 рубля </a:t>
            </a:r>
          </a:p>
          <a:p>
            <a:pPr algn="ctr"/>
            <a:r>
              <a:rPr lang="ru-RU" sz="8800" b="1" dirty="0" smtClean="0"/>
              <a:t>за </a:t>
            </a:r>
            <a:r>
              <a:rPr lang="ru-RU" sz="8800" b="1" u="sng" dirty="0" smtClean="0"/>
              <a:t>один</a:t>
            </a:r>
            <a:r>
              <a:rPr lang="ru-RU" sz="8800" b="1" dirty="0" smtClean="0"/>
              <a:t> опыт</a:t>
            </a:r>
          </a:p>
          <a:p>
            <a:pPr algn="ctr"/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669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Затраты электроэнергии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98719" y="6306105"/>
            <a:ext cx="2133600" cy="365125"/>
          </a:xfrm>
        </p:spPr>
        <p:txBody>
          <a:bodyPr/>
          <a:lstStyle/>
          <a:p>
            <a:fld id="{F9E3B101-E819-43B2-B67F-62EBF1E257FB}" type="slidenum">
              <a:rPr lang="ru-RU" sz="3200" smtClean="0">
                <a:solidFill>
                  <a:schemeClr val="bg2">
                    <a:lumMod val="25000"/>
                  </a:schemeClr>
                </a:solidFill>
              </a:rPr>
              <a:t>12</a:t>
            </a:fld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81328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B3721"/>
                </a:solidFill>
                <a:latin typeface="Segoe Print" pitchFamily="2" charset="0"/>
              </a:rPr>
              <a:t>Мирный А.Ю., 2018</a:t>
            </a:r>
            <a:endParaRPr lang="ru-RU" sz="1600" dirty="0">
              <a:solidFill>
                <a:srgbClr val="3B3721"/>
              </a:solidFill>
              <a:latin typeface="Segoe 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116633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Segoe Print" pitchFamily="2" charset="0"/>
              </a:rPr>
              <a:t>Независимая </a:t>
            </a:r>
          </a:p>
          <a:p>
            <a:pPr algn="r"/>
            <a:r>
              <a:rPr lang="ru-RU" dirty="0" smtClean="0">
                <a:latin typeface="Segoe Print" pitchFamily="2" charset="0"/>
              </a:rPr>
              <a:t>геотехника</a:t>
            </a:r>
            <a:endParaRPr lang="ru-RU" dirty="0">
              <a:latin typeface="Segoe Print" pitchFamily="2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864309"/>
              </p:ext>
            </p:extLst>
          </p:nvPr>
        </p:nvGraphicFramePr>
        <p:xfrm>
          <a:off x="755576" y="1844824"/>
          <a:ext cx="7776863" cy="305253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53101"/>
                <a:gridCol w="2819507"/>
                <a:gridCol w="2304255"/>
              </a:tblGrid>
              <a:tr h="432048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1991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2018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Электрооборудование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(установка трехосного сжатия)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Максимум 60 часов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Освещение рабочего места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Минимум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 полных рабочих дня</a:t>
                      </a:r>
                    </a:p>
                    <a:p>
                      <a:pPr algn="ctr" fontAlgn="ctr"/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(16 часов)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Оргтехника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мин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2406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16ч х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200Вт/ч  = 3200Вт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60ч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х 200Вт/ч + 0,5ч х 200Вт/ч = 12100Вт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2406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* 4,7 * 3 = 45 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12,1 * 4,7 * 3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= 171 рубль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99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Сопоставление стоимости испытаний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98719" y="6306105"/>
            <a:ext cx="2133600" cy="365125"/>
          </a:xfrm>
        </p:spPr>
        <p:txBody>
          <a:bodyPr/>
          <a:lstStyle/>
          <a:p>
            <a:fld id="{F9E3B101-E819-43B2-B67F-62EBF1E257FB}" type="slidenum">
              <a:rPr lang="ru-RU" sz="3200" smtClean="0">
                <a:solidFill>
                  <a:schemeClr val="bg2">
                    <a:lumMod val="25000"/>
                  </a:schemeClr>
                </a:solidFill>
              </a:rPr>
              <a:t>13</a:t>
            </a:fld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81328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B3721"/>
                </a:solidFill>
                <a:latin typeface="Segoe Print" pitchFamily="2" charset="0"/>
              </a:rPr>
              <a:t>Мирный А.Ю., 2018</a:t>
            </a:r>
            <a:endParaRPr lang="ru-RU" sz="1600" dirty="0">
              <a:solidFill>
                <a:srgbClr val="3B3721"/>
              </a:solidFill>
              <a:latin typeface="Segoe 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116633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Segoe Print" pitchFamily="2" charset="0"/>
              </a:rPr>
              <a:t>Независимая </a:t>
            </a:r>
          </a:p>
          <a:p>
            <a:pPr algn="r"/>
            <a:r>
              <a:rPr lang="ru-RU" dirty="0" smtClean="0">
                <a:latin typeface="Segoe Print" pitchFamily="2" charset="0"/>
              </a:rPr>
              <a:t>геотехника</a:t>
            </a:r>
            <a:endParaRPr lang="ru-RU" dirty="0">
              <a:latin typeface="Segoe Print" pitchFamily="2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746111"/>
              </p:ext>
            </p:extLst>
          </p:nvPr>
        </p:nvGraphicFramePr>
        <p:xfrm>
          <a:off x="1259632" y="1988840"/>
          <a:ext cx="6408712" cy="312034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59594"/>
                <a:gridCol w="1710646"/>
                <a:gridCol w="1150188"/>
                <a:gridCol w="1394142"/>
                <a:gridCol w="1394142"/>
              </a:tblGrid>
              <a:tr h="624069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Вид испытания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 СБЦ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ЗП и ЭЭ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Без ЗП и</a:t>
                      </a:r>
                      <a:r>
                        <a:rPr lang="ru-RU" sz="1400" baseline="0" dirty="0" smtClean="0"/>
                        <a:t> ЭЭ</a:t>
                      </a:r>
                      <a:endParaRPr lang="ru-RU" sz="1400" dirty="0"/>
                    </a:p>
                  </a:txBody>
                  <a:tcPr anchor="ctr"/>
                </a:tc>
              </a:tr>
              <a:tr h="6240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1991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КД 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(глинистые грунты)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effectLst/>
                        </a:rPr>
                        <a:t>36919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effectLst/>
                        </a:rPr>
                        <a:t>8625</a:t>
                      </a:r>
                      <a:endParaRPr lang="ru-RU" sz="1400" u="none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smtClean="0">
                          <a:effectLst/>
                        </a:rPr>
                        <a:t>28294</a:t>
                      </a:r>
                      <a:endParaRPr lang="ru-RU" sz="1400" u="none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</a:tr>
              <a:tr h="624069"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КД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 (песчаные грунты)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smtClean="0">
                          <a:effectLst/>
                        </a:rPr>
                        <a:t>20494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effectLst/>
                        </a:rPr>
                        <a:t>2190</a:t>
                      </a:r>
                      <a:endParaRPr lang="ru-RU" sz="1400" u="none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effectLst/>
                        </a:rPr>
                        <a:t>18304</a:t>
                      </a:r>
                    </a:p>
                  </a:txBody>
                  <a:tcPr marL="9525" marR="9525" marT="9525" marB="0" anchor="ctr"/>
                </a:tc>
              </a:tr>
              <a:tr h="6240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КД 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(глинистые грунты)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smtClean="0">
                          <a:effectLst/>
                        </a:rPr>
                        <a:t>36919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effectLst/>
                        </a:rPr>
                        <a:t>1239</a:t>
                      </a:r>
                      <a:endParaRPr lang="ru-RU" sz="1400" u="none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smtClean="0">
                          <a:effectLst/>
                        </a:rPr>
                        <a:t>35680</a:t>
                      </a:r>
                      <a:endParaRPr lang="ru-RU" sz="1400" u="none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</a:tr>
              <a:tr h="624069">
                <a:tc v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КД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 (песчаные грунты)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smtClean="0">
                          <a:effectLst/>
                        </a:rPr>
                        <a:t>20494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effectLst/>
                        </a:rPr>
                        <a:t>438</a:t>
                      </a:r>
                      <a:endParaRPr lang="ru-RU" sz="1400" u="none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 smtClean="0">
                          <a:effectLst/>
                        </a:rPr>
                        <a:t>20056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15616" y="1844824"/>
            <a:ext cx="6624736" cy="3416320"/>
          </a:xfrm>
          <a:prstGeom prst="rect">
            <a:avLst/>
          </a:prstGeom>
          <a:solidFill>
            <a:srgbClr val="FCD5B5">
              <a:alpha val="3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Экономия: </a:t>
            </a:r>
          </a:p>
          <a:p>
            <a:pPr algn="ctr"/>
            <a:r>
              <a:rPr lang="ru-RU" sz="7200" b="1" dirty="0" smtClean="0"/>
              <a:t>26%* для глин</a:t>
            </a:r>
          </a:p>
          <a:p>
            <a:pPr algn="ctr"/>
            <a:r>
              <a:rPr lang="ru-RU" sz="7200" b="1" dirty="0" smtClean="0"/>
              <a:t>9,5% для песков</a:t>
            </a:r>
            <a:endParaRPr lang="ru-RU" sz="7200" dirty="0"/>
          </a:p>
        </p:txBody>
      </p:sp>
      <p:sp>
        <p:nvSpPr>
          <p:cNvPr id="3" name="TextBox 2"/>
          <p:cNvSpPr txBox="1"/>
          <p:nvPr/>
        </p:nvSpPr>
        <p:spPr>
          <a:xfrm>
            <a:off x="1907704" y="5445224"/>
            <a:ext cx="5346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*При условии выполнения испытания за двое суток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30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Минимальная стоимость испытания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98719" y="6306105"/>
            <a:ext cx="2133600" cy="365125"/>
          </a:xfrm>
        </p:spPr>
        <p:txBody>
          <a:bodyPr/>
          <a:lstStyle/>
          <a:p>
            <a:fld id="{F9E3B101-E819-43B2-B67F-62EBF1E257FB}" type="slidenum">
              <a:rPr lang="ru-RU" sz="3200" smtClean="0">
                <a:solidFill>
                  <a:schemeClr val="bg2">
                    <a:lumMod val="25000"/>
                  </a:schemeClr>
                </a:solidFill>
              </a:rPr>
              <a:t>14</a:t>
            </a:fld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81328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B3721"/>
                </a:solidFill>
                <a:latin typeface="Segoe Print" pitchFamily="2" charset="0"/>
              </a:rPr>
              <a:t>Мирный А.Ю., 2018</a:t>
            </a:r>
            <a:endParaRPr lang="ru-RU" sz="1600" dirty="0">
              <a:solidFill>
                <a:srgbClr val="3B3721"/>
              </a:solidFill>
              <a:latin typeface="Segoe 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116633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Segoe Print" pitchFamily="2" charset="0"/>
              </a:rPr>
              <a:t>Независимая </a:t>
            </a:r>
          </a:p>
          <a:p>
            <a:pPr algn="r"/>
            <a:r>
              <a:rPr lang="ru-RU" dirty="0" smtClean="0">
                <a:latin typeface="Segoe Print" pitchFamily="2" charset="0"/>
              </a:rPr>
              <a:t>геотехника</a:t>
            </a:r>
            <a:endParaRPr lang="ru-RU" dirty="0">
              <a:latin typeface="Segoe Print" pitchFamily="2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717821"/>
              </p:ext>
            </p:extLst>
          </p:nvPr>
        </p:nvGraphicFramePr>
        <p:xfrm>
          <a:off x="539549" y="1988840"/>
          <a:ext cx="8064898" cy="324035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2509"/>
                <a:gridCol w="944537"/>
                <a:gridCol w="871881"/>
                <a:gridCol w="1380478"/>
                <a:gridCol w="1649736"/>
                <a:gridCol w="1186015"/>
                <a:gridCol w="869742"/>
              </a:tblGrid>
              <a:tr h="116725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Вид испытания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ЗП с налогами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Электроэнергия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Аренда</a:t>
                      </a:r>
                      <a:r>
                        <a:rPr lang="ru-RU" sz="14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(500 </a:t>
                      </a:r>
                      <a:r>
                        <a:rPr lang="ru-RU" sz="1400" baseline="0" dirty="0" err="1" smtClean="0"/>
                        <a:t>руб</a:t>
                      </a:r>
                      <a:r>
                        <a:rPr lang="ru-RU" sz="1400" baseline="0" dirty="0" smtClean="0"/>
                        <a:t>/м2/</a:t>
                      </a:r>
                      <a:r>
                        <a:rPr lang="ru-RU" sz="1400" baseline="0" dirty="0" err="1" smtClean="0"/>
                        <a:t>мес</a:t>
                      </a:r>
                      <a:r>
                        <a:rPr lang="ru-RU" sz="1400" baseline="0" dirty="0" smtClean="0"/>
                        <a:t>)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Амортизация</a:t>
                      </a:r>
                    </a:p>
                    <a:p>
                      <a:pPr algn="ctr"/>
                      <a:r>
                        <a:rPr lang="ru-RU" sz="1400" dirty="0" smtClean="0"/>
                        <a:t> (500 </a:t>
                      </a:r>
                      <a:r>
                        <a:rPr lang="ru-RU" sz="1400" dirty="0" err="1" smtClean="0"/>
                        <a:t>тыс</a:t>
                      </a:r>
                      <a:r>
                        <a:rPr lang="ru-RU" sz="1400" dirty="0" smtClean="0"/>
                        <a:t> / 60 </a:t>
                      </a:r>
                      <a:r>
                        <a:rPr lang="ru-RU" sz="1400" dirty="0" err="1" smtClean="0"/>
                        <a:t>мес</a:t>
                      </a:r>
                      <a:r>
                        <a:rPr lang="ru-RU" sz="1400" dirty="0" smtClean="0"/>
                        <a:t>)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Расходные материалы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ИТОГО</a:t>
                      </a:r>
                      <a:endParaRPr lang="ru-RU" sz="1400" dirty="0"/>
                    </a:p>
                  </a:txBody>
                  <a:tcPr anchor="ctr"/>
                </a:tc>
              </a:tr>
              <a:tr h="10365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КД 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(глинистые грунты)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u="none" strike="noStrike" dirty="0" smtClean="0">
                          <a:effectLst/>
                        </a:rPr>
                        <a:t>9695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171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4980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</a:rPr>
                        <a:t>15246</a:t>
                      </a:r>
                    </a:p>
                  </a:txBody>
                  <a:tcPr marL="9525" marR="9525" marT="9525" marB="0" anchor="ctr"/>
                </a:tc>
              </a:tr>
              <a:tr h="10365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КД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 (песчаные грунты)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u="none" strike="noStrike" dirty="0" smtClean="0">
                          <a:effectLst/>
                        </a:rPr>
                        <a:t>1207</a:t>
                      </a:r>
                      <a:endParaRPr lang="ru-RU" sz="2000" b="0" u="none" strike="noStrike" dirty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831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 smtClean="0">
                          <a:effectLst/>
                        </a:rPr>
                        <a:t>2306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6976" y="544522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*В таблице не учтены расходы на текущий ремонт и поверку оборудования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073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Промежуточный итог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98719" y="6306105"/>
            <a:ext cx="2133600" cy="365125"/>
          </a:xfrm>
        </p:spPr>
        <p:txBody>
          <a:bodyPr/>
          <a:lstStyle/>
          <a:p>
            <a:fld id="{F9E3B101-E819-43B2-B67F-62EBF1E257FB}" type="slidenum">
              <a:rPr lang="ru-RU" sz="3200" smtClean="0">
                <a:solidFill>
                  <a:schemeClr val="bg2">
                    <a:lumMod val="25000"/>
                  </a:schemeClr>
                </a:solidFill>
              </a:rPr>
              <a:t>15</a:t>
            </a:fld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81328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B3721"/>
                </a:solidFill>
                <a:latin typeface="Segoe Print" pitchFamily="2" charset="0"/>
              </a:rPr>
              <a:t>Мирный А.Ю., 2018</a:t>
            </a:r>
            <a:endParaRPr lang="ru-RU" sz="1600" dirty="0">
              <a:solidFill>
                <a:srgbClr val="3B3721"/>
              </a:solidFill>
              <a:latin typeface="Segoe 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116633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Segoe Print" pitchFamily="2" charset="0"/>
              </a:rPr>
              <a:t>Независимая </a:t>
            </a:r>
          </a:p>
          <a:p>
            <a:pPr algn="r"/>
            <a:r>
              <a:rPr lang="ru-RU" dirty="0" smtClean="0">
                <a:latin typeface="Segoe Print" pitchFamily="2" charset="0"/>
              </a:rPr>
              <a:t>геотехника</a:t>
            </a:r>
            <a:endParaRPr lang="ru-RU" dirty="0">
              <a:latin typeface="Segoe Print" pitchFamily="2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629053"/>
              </p:ext>
            </p:extLst>
          </p:nvPr>
        </p:nvGraphicFramePr>
        <p:xfrm>
          <a:off x="539551" y="1988840"/>
          <a:ext cx="7920882" cy="331236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2237"/>
                <a:gridCol w="1716191"/>
                <a:gridCol w="2508277"/>
                <a:gridCol w="1584177"/>
              </a:tblGrid>
              <a:tr h="107480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Вид испытания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МИНИМУМ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РЫНОК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МАКСИМУМ</a:t>
                      </a:r>
                      <a:endParaRPr lang="ru-RU" sz="2000" dirty="0"/>
                    </a:p>
                  </a:txBody>
                  <a:tcPr anchor="ctr"/>
                </a:tc>
              </a:tr>
              <a:tr h="11187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КД </a:t>
                      </a:r>
                    </a:p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(глинистые грунты)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u="sng" strike="noStrike" dirty="0" smtClean="0">
                          <a:effectLst/>
                        </a:rPr>
                        <a:t>15246</a:t>
                      </a:r>
                    </a:p>
                    <a:p>
                      <a:pPr algn="ctr" fontAlgn="b"/>
                      <a:endParaRPr lang="ru-RU" sz="2000" b="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2000" b="0" u="none" strike="noStrike" dirty="0" smtClean="0">
                          <a:effectLst/>
                        </a:rPr>
                        <a:t>(</a:t>
                      </a:r>
                      <a:r>
                        <a:rPr lang="ru-RU" sz="2000" b="1" u="none" strike="noStrike" dirty="0" smtClean="0">
                          <a:effectLst/>
                        </a:rPr>
                        <a:t>0,41</a:t>
                      </a:r>
                      <a:r>
                        <a:rPr lang="ru-RU" sz="2000" b="0" u="none" strike="noStrike" baseline="0" dirty="0" smtClean="0">
                          <a:effectLst/>
                        </a:rPr>
                        <a:t> СБЦ)</a:t>
                      </a:r>
                      <a:endParaRPr lang="ru-RU" sz="2000" b="0" u="none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0,6-0,7</a:t>
                      </a:r>
                      <a:r>
                        <a:rPr lang="ru-RU" sz="2000" dirty="0" smtClean="0"/>
                        <a:t> СБЦ</a:t>
                      </a:r>
                      <a:endParaRPr lang="ru-RU" sz="20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28294</a:t>
                      </a:r>
                    </a:p>
                    <a:p>
                      <a:pPr algn="ctr" fontAlgn="b"/>
                      <a:endParaRPr lang="ru-RU" sz="20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(</a:t>
                      </a:r>
                      <a:r>
                        <a:rPr lang="ru-RU" sz="2000" b="1" u="none" strike="noStrike" dirty="0" smtClean="0">
                          <a:effectLst/>
                        </a:rPr>
                        <a:t>0,77</a:t>
                      </a:r>
                      <a:r>
                        <a:rPr lang="ru-RU" sz="2000" u="none" strike="noStrike" baseline="0" dirty="0" smtClean="0">
                          <a:effectLst/>
                        </a:rPr>
                        <a:t> СБЦ)</a:t>
                      </a:r>
                      <a:endParaRPr lang="ru-RU" sz="2000" u="none" strike="noStrike" dirty="0" smtClean="0">
                        <a:effectLst/>
                      </a:endParaRPr>
                    </a:p>
                  </a:txBody>
                  <a:tcPr marL="9525" marR="9525" marT="9525" marB="0" anchor="ctr"/>
                </a:tc>
              </a:tr>
              <a:tr h="11187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КД</a:t>
                      </a:r>
                    </a:p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 (песчаные грунты)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u="sng" strike="noStrike" dirty="0" smtClean="0">
                          <a:effectLst/>
                        </a:rPr>
                        <a:t>2306</a:t>
                      </a:r>
                    </a:p>
                    <a:p>
                      <a:pPr algn="ctr" fontAlgn="b"/>
                      <a:endParaRPr lang="ru-RU" sz="2000" b="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2000" b="0" u="none" strike="noStrike" dirty="0" smtClean="0">
                          <a:effectLst/>
                        </a:rPr>
                        <a:t>(</a:t>
                      </a:r>
                      <a:r>
                        <a:rPr lang="ru-RU" sz="2000" b="1" u="none" strike="noStrike" dirty="0" smtClean="0">
                          <a:effectLst/>
                        </a:rPr>
                        <a:t>0,11</a:t>
                      </a:r>
                      <a:r>
                        <a:rPr lang="ru-RU" sz="2000" b="0" u="none" strike="noStrike" dirty="0" smtClean="0">
                          <a:effectLst/>
                        </a:rPr>
                        <a:t> СБЦ)</a:t>
                      </a:r>
                      <a:endParaRPr lang="ru-RU" sz="2000" b="0" u="none" strike="noStrike" dirty="0">
                        <a:effectLst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18304</a:t>
                      </a:r>
                    </a:p>
                    <a:p>
                      <a:pPr algn="ctr" fontAlgn="b"/>
                      <a:endParaRPr lang="ru-RU" sz="20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ru-RU" sz="2000" u="none" strike="noStrike" dirty="0" smtClean="0">
                          <a:effectLst/>
                        </a:rPr>
                        <a:t>(</a:t>
                      </a:r>
                      <a:r>
                        <a:rPr lang="ru-RU" sz="2000" b="1" u="none" strike="noStrike" dirty="0" smtClean="0">
                          <a:effectLst/>
                        </a:rPr>
                        <a:t>0,89</a:t>
                      </a:r>
                      <a:r>
                        <a:rPr lang="ru-RU" sz="2000" u="none" strike="noStrike" dirty="0" smtClean="0">
                          <a:effectLst/>
                        </a:rPr>
                        <a:t> СБЦ)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35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Промежуточный итог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98719" y="6306105"/>
            <a:ext cx="2133600" cy="365125"/>
          </a:xfrm>
        </p:spPr>
        <p:txBody>
          <a:bodyPr/>
          <a:lstStyle/>
          <a:p>
            <a:fld id="{F9E3B101-E819-43B2-B67F-62EBF1E257FB}" type="slidenum">
              <a:rPr lang="ru-RU" sz="3200" smtClean="0">
                <a:solidFill>
                  <a:schemeClr val="bg2">
                    <a:lumMod val="25000"/>
                  </a:schemeClr>
                </a:solidFill>
              </a:rPr>
              <a:t>16</a:t>
            </a:fld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81328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B3721"/>
                </a:solidFill>
                <a:latin typeface="Segoe Print" pitchFamily="2" charset="0"/>
              </a:rPr>
              <a:t>Мирный А.Ю., 2018</a:t>
            </a:r>
            <a:endParaRPr lang="ru-RU" sz="1600" dirty="0">
              <a:solidFill>
                <a:srgbClr val="3B3721"/>
              </a:solidFill>
              <a:latin typeface="Segoe 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116633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Segoe Print" pitchFamily="2" charset="0"/>
              </a:rPr>
              <a:t>Независимая </a:t>
            </a:r>
          </a:p>
          <a:p>
            <a:pPr algn="r"/>
            <a:r>
              <a:rPr lang="ru-RU" dirty="0" smtClean="0">
                <a:latin typeface="Segoe Print" pitchFamily="2" charset="0"/>
              </a:rPr>
              <a:t>геотехника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1895475"/>
            <a:ext cx="8553450" cy="30670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101" y="1628800"/>
            <a:ext cx="3909797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6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Оптимизация и «оптимизация»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98719" y="6306105"/>
            <a:ext cx="2133600" cy="365125"/>
          </a:xfrm>
        </p:spPr>
        <p:txBody>
          <a:bodyPr/>
          <a:lstStyle/>
          <a:p>
            <a:fld id="{F9E3B101-E819-43B2-B67F-62EBF1E257FB}" type="slidenum">
              <a:rPr lang="ru-RU" sz="3200" smtClean="0">
                <a:solidFill>
                  <a:schemeClr val="bg2">
                    <a:lumMod val="25000"/>
                  </a:schemeClr>
                </a:solidFill>
              </a:rPr>
              <a:t>17</a:t>
            </a:fld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81328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B3721"/>
                </a:solidFill>
                <a:latin typeface="Segoe Print" pitchFamily="2" charset="0"/>
              </a:rPr>
              <a:t>Мирный А.Ю., 2018</a:t>
            </a:r>
            <a:endParaRPr lang="ru-RU" sz="1600" dirty="0">
              <a:solidFill>
                <a:srgbClr val="3B3721"/>
              </a:solidFill>
              <a:latin typeface="Segoe 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116633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Segoe Print" pitchFamily="2" charset="0"/>
              </a:rPr>
              <a:t>Независимая </a:t>
            </a:r>
          </a:p>
          <a:p>
            <a:pPr algn="r"/>
            <a:r>
              <a:rPr lang="ru-RU" dirty="0" smtClean="0">
                <a:latin typeface="Segoe Print" pitchFamily="2" charset="0"/>
              </a:rPr>
              <a:t>геотехника</a:t>
            </a:r>
            <a:endParaRPr lang="ru-RU" dirty="0">
              <a:latin typeface="Segoe Print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4248472" cy="38714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76056" y="1587820"/>
            <a:ext cx="38884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Снизить время на изготовление образца и сборку камеры, обучая </a:t>
            </a:r>
            <a:r>
              <a:rPr lang="ru-RU" sz="2000" dirty="0" smtClean="0"/>
              <a:t>сотрудников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Оптимизировать время испытания, индивидуально подбирая скорости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/>
              <a:t>Снизить расходы на ремонт и расходные материалы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/>
              <a:t>Снизить процент неудачных </a:t>
            </a:r>
            <a:r>
              <a:rPr lang="ru-RU" sz="2000" dirty="0" smtClean="0"/>
              <a:t>испытаний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4134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Оптимизация и «оптимизация»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98719" y="6306105"/>
            <a:ext cx="2133600" cy="365125"/>
          </a:xfrm>
        </p:spPr>
        <p:txBody>
          <a:bodyPr/>
          <a:lstStyle/>
          <a:p>
            <a:fld id="{F9E3B101-E819-43B2-B67F-62EBF1E257FB}" type="slidenum">
              <a:rPr lang="ru-RU" sz="3200" smtClean="0">
                <a:solidFill>
                  <a:schemeClr val="bg2">
                    <a:lumMod val="25000"/>
                  </a:schemeClr>
                </a:solidFill>
              </a:rPr>
              <a:t>18</a:t>
            </a:fld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81328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B3721"/>
                </a:solidFill>
                <a:latin typeface="Segoe Print" pitchFamily="2" charset="0"/>
              </a:rPr>
              <a:t>Мирный А.Ю., 2018</a:t>
            </a:r>
            <a:endParaRPr lang="ru-RU" sz="1600" dirty="0">
              <a:solidFill>
                <a:srgbClr val="3B3721"/>
              </a:solidFill>
              <a:latin typeface="Segoe 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116633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Segoe Print" pitchFamily="2" charset="0"/>
              </a:rPr>
              <a:t>Независимая </a:t>
            </a:r>
          </a:p>
          <a:p>
            <a:pPr algn="r"/>
            <a:r>
              <a:rPr lang="ru-RU" dirty="0" smtClean="0">
                <a:latin typeface="Segoe Print" pitchFamily="2" charset="0"/>
              </a:rPr>
              <a:t>геотехника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159" y="1556792"/>
            <a:ext cx="40324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sz="2000" dirty="0"/>
              <a:t>Проводить испытания некондиционных </a:t>
            </a:r>
            <a:r>
              <a:rPr lang="ru-RU" sz="2000" dirty="0" smtClean="0"/>
              <a:t>образцов</a:t>
            </a:r>
          </a:p>
          <a:p>
            <a:pPr algn="ctr" fontAlgn="ctr"/>
            <a:endParaRPr lang="ru-RU" sz="2000" dirty="0"/>
          </a:p>
          <a:p>
            <a:pPr algn="ctr" fontAlgn="ctr"/>
            <a:r>
              <a:rPr lang="ru-RU" sz="2000" dirty="0"/>
              <a:t>Пренебрегать требованиями ГОСТ к скорости консолидации и </a:t>
            </a:r>
            <a:r>
              <a:rPr lang="ru-RU" sz="2000" dirty="0" err="1" smtClean="0"/>
              <a:t>нагружения</a:t>
            </a:r>
            <a:endParaRPr lang="ru-RU" sz="2000" dirty="0" smtClean="0"/>
          </a:p>
          <a:p>
            <a:pPr algn="ctr" fontAlgn="ctr"/>
            <a:endParaRPr lang="ru-RU" sz="2000" dirty="0"/>
          </a:p>
          <a:p>
            <a:pPr algn="ctr" fontAlgn="ctr"/>
            <a:r>
              <a:rPr lang="ru-RU" sz="2000" dirty="0"/>
              <a:t>Игнорировать необходимость ремонта и обслуживания,  регулярной метрологической </a:t>
            </a:r>
            <a:r>
              <a:rPr lang="ru-RU" sz="2000" dirty="0" smtClean="0"/>
              <a:t>поверки</a:t>
            </a:r>
          </a:p>
          <a:p>
            <a:pPr algn="ctr" fontAlgn="ctr"/>
            <a:endParaRPr lang="ru-RU" sz="2000" dirty="0"/>
          </a:p>
          <a:p>
            <a:pPr algn="ctr" fontAlgn="ctr"/>
            <a:r>
              <a:rPr lang="ru-RU" sz="2000" dirty="0"/>
              <a:t>Выдавать неудачные испытания за удачные путем «корректировки» </a:t>
            </a:r>
            <a:r>
              <a:rPr lang="ru-RU" sz="2000" dirty="0" smtClean="0"/>
              <a:t>результатов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854" y="1826810"/>
            <a:ext cx="4621634" cy="39064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7179" y="2326232"/>
            <a:ext cx="36724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…а так же:</a:t>
            </a:r>
          </a:p>
          <a:p>
            <a:endParaRPr lang="ru-RU" sz="2000" dirty="0"/>
          </a:p>
          <a:p>
            <a:r>
              <a:rPr lang="ru-RU" sz="2000" dirty="0" smtClean="0"/>
              <a:t>Отдельно </a:t>
            </a:r>
            <a:r>
              <a:rPr lang="ru-RU" sz="2000" dirty="0" err="1" smtClean="0"/>
              <a:t>осмечивать</a:t>
            </a:r>
            <a:r>
              <a:rPr lang="ru-RU" sz="2000" dirty="0" smtClean="0"/>
              <a:t> определение каждого параметра из списка возможных для данного испытания</a:t>
            </a:r>
          </a:p>
          <a:p>
            <a:endParaRPr lang="ru-RU" sz="2000" dirty="0"/>
          </a:p>
          <a:p>
            <a:r>
              <a:rPr lang="ru-RU" sz="2000" dirty="0" smtClean="0"/>
              <a:t>Фальсифицировать результаты испытаний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4978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98719" y="6306105"/>
            <a:ext cx="2133600" cy="365125"/>
          </a:xfrm>
        </p:spPr>
        <p:txBody>
          <a:bodyPr/>
          <a:lstStyle/>
          <a:p>
            <a:fld id="{F9E3B101-E819-43B2-B67F-62EBF1E257FB}" type="slidenum">
              <a:rPr lang="ru-RU" sz="3200" smtClean="0">
                <a:solidFill>
                  <a:schemeClr val="bg2">
                    <a:lumMod val="25000"/>
                  </a:schemeClr>
                </a:solidFill>
              </a:rPr>
              <a:t>19</a:t>
            </a:fld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81328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B3721"/>
                </a:solidFill>
                <a:latin typeface="Segoe Print" pitchFamily="2" charset="0"/>
              </a:rPr>
              <a:t>Мирный А.Ю., 2018</a:t>
            </a:r>
            <a:endParaRPr lang="ru-RU" sz="1600" dirty="0">
              <a:solidFill>
                <a:srgbClr val="3B3721"/>
              </a:solidFill>
              <a:latin typeface="Segoe 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116633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Segoe Print" pitchFamily="2" charset="0"/>
              </a:rPr>
              <a:t>Независимая </a:t>
            </a:r>
          </a:p>
          <a:p>
            <a:pPr algn="r"/>
            <a:r>
              <a:rPr lang="ru-RU" dirty="0" smtClean="0">
                <a:latin typeface="Segoe Print" pitchFamily="2" charset="0"/>
              </a:rPr>
              <a:t>геотехника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2"/>
          </p:nvPr>
        </p:nvSpPr>
        <p:spPr>
          <a:xfrm>
            <a:off x="683568" y="1268760"/>
            <a:ext cx="8136904" cy="46085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 smtClean="0"/>
              <a:t>С = БС + (ПТ * КС</a:t>
            </a:r>
            <a:r>
              <a:rPr lang="ru-RU" sz="4400" dirty="0" smtClean="0"/>
              <a:t>)</a:t>
            </a:r>
          </a:p>
          <a:p>
            <a:pPr marL="0" indent="0" algn="ctr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С – стоимость испытания</a:t>
            </a:r>
          </a:p>
          <a:p>
            <a:pPr marL="0" indent="0">
              <a:buNone/>
            </a:pPr>
            <a:r>
              <a:rPr lang="ru-RU" sz="2400" dirty="0" smtClean="0"/>
              <a:t>БС – базовая ставка</a:t>
            </a:r>
          </a:p>
          <a:p>
            <a:pPr marL="0" indent="0">
              <a:buNone/>
            </a:pPr>
            <a:r>
              <a:rPr lang="ru-RU" sz="2400" dirty="0" smtClean="0"/>
              <a:t>ПТ – посуточный тариф</a:t>
            </a:r>
          </a:p>
          <a:p>
            <a:pPr marL="0" indent="0">
              <a:buNone/>
            </a:pPr>
            <a:r>
              <a:rPr lang="ru-RU" sz="2400" dirty="0" smtClean="0"/>
              <a:t>КС – количество суток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н</a:t>
            </a:r>
            <a:r>
              <a:rPr lang="ru-RU" sz="2400" dirty="0" smtClean="0"/>
              <a:t>о лучше:</a:t>
            </a:r>
          </a:p>
          <a:p>
            <a:pPr marL="0" indent="0">
              <a:buNone/>
            </a:pPr>
            <a:r>
              <a:rPr lang="ru-RU" sz="2400" dirty="0" smtClean="0"/>
              <a:t>КС – коэффициент «сложности» грунта</a:t>
            </a:r>
          </a:p>
        </p:txBody>
      </p:sp>
    </p:spTree>
    <p:extLst>
      <p:ext uri="{BB962C8B-B14F-4D97-AF65-F5344CB8AC3E}">
        <p14:creationId xmlns:p14="http://schemas.microsoft.com/office/powerpoint/2010/main" val="403682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576064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2800" dirty="0"/>
              <a:t>Справочник базовых цен на лабораторные инженерно-геологические </a:t>
            </a:r>
            <a:r>
              <a:rPr lang="ru-RU" sz="2800" dirty="0" smtClean="0"/>
              <a:t>работы (1996)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568" y="1997259"/>
            <a:ext cx="8003232" cy="39520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/>
              <a:t>РАЗРАБОТАН</a:t>
            </a:r>
            <a:r>
              <a:rPr lang="ru-RU" sz="1400" dirty="0" smtClean="0"/>
              <a:t> </a:t>
            </a:r>
          </a:p>
          <a:p>
            <a:pPr marL="0" indent="0">
              <a:buNone/>
            </a:pPr>
            <a:r>
              <a:rPr lang="ru-RU" sz="1400" dirty="0" smtClean="0"/>
              <a:t>ПНИИИС </a:t>
            </a:r>
            <a:r>
              <a:rPr lang="ru-RU" sz="1400" dirty="0"/>
              <a:t>(</a:t>
            </a:r>
            <a:r>
              <a:rPr lang="ru-RU" sz="1400" dirty="0" err="1"/>
              <a:t>Рыхлова</a:t>
            </a:r>
            <a:r>
              <a:rPr lang="ru-RU" sz="1400" dirty="0"/>
              <a:t> С.И., Чушкина Н.И.),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АО </a:t>
            </a:r>
            <a:r>
              <a:rPr lang="ru-RU" sz="1400" dirty="0"/>
              <a:t>«Институт </a:t>
            </a:r>
            <a:r>
              <a:rPr lang="ru-RU" sz="1400" dirty="0" err="1"/>
              <a:t>Гидропроект</a:t>
            </a:r>
            <a:r>
              <a:rPr lang="ru-RU" sz="1400" dirty="0"/>
              <a:t>» (Харьков Ю.А., Никаноров Э.А.).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dirty="0" smtClean="0"/>
              <a:t>Глава 4</a:t>
            </a:r>
          </a:p>
          <a:p>
            <a:pPr marL="0" indent="0">
              <a:buNone/>
            </a:pPr>
            <a:r>
              <a:rPr lang="ru-RU" sz="1400" dirty="0" smtClean="0"/>
              <a:t>…</a:t>
            </a:r>
          </a:p>
          <a:p>
            <a:pPr marL="0" indent="0">
              <a:buNone/>
            </a:pPr>
            <a:r>
              <a:rPr lang="ru-RU" sz="1400" dirty="0" smtClean="0"/>
              <a:t>3</a:t>
            </a:r>
            <a:r>
              <a:rPr lang="ru-RU" sz="1400" dirty="0"/>
              <a:t>. Цены приведены на проведение испытания одного образца исследуемого грунта.</a:t>
            </a:r>
          </a:p>
          <a:p>
            <a:pPr marL="0" indent="0">
              <a:buNone/>
            </a:pPr>
            <a:r>
              <a:rPr lang="ru-RU" sz="1400" dirty="0"/>
              <a:t>4. Ценами, кроме работ по проведению испытаний, </a:t>
            </a:r>
            <a:r>
              <a:rPr lang="ru-RU" sz="1400" b="1" u="sng" dirty="0"/>
              <a:t>учтены затраты на все виды работ </a:t>
            </a:r>
            <a:r>
              <a:rPr lang="ru-RU" sz="1400" dirty="0"/>
              <a:t>по подготовке монолитов и образцов к лабораторным анализам (приемка, регистрация, хранение монолитов и образцов грунта нарушенного сложения), предварительные определения природной влажности, влажности на границах текучести и раскатывания, плотности в естественном состоянии и сухого грунта, гранулометрического состава и расчетов коэффициентов пористости, степени влажности, числа пластичности, показателя текучести и контрольные определения влажности, </a:t>
            </a:r>
            <a:r>
              <a:rPr lang="ru-RU" sz="1400" u="sng" dirty="0"/>
              <a:t>а также расходы по составлению документации исследований и обработке результатов с соответствующим оформлением </a:t>
            </a:r>
            <a:r>
              <a:rPr lang="ru-RU" sz="1400" u="sng" dirty="0" smtClean="0"/>
              <a:t>(таблицы</a:t>
            </a:r>
            <a:r>
              <a:rPr lang="ru-RU" sz="1400" u="sng" dirty="0"/>
              <a:t>, карточки и графики</a:t>
            </a:r>
            <a:r>
              <a:rPr lang="ru-RU" sz="1400" u="sng" dirty="0" smtClean="0"/>
              <a:t>).</a:t>
            </a:r>
            <a:endParaRPr lang="ru-RU" sz="1400" u="sng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98719" y="6306105"/>
            <a:ext cx="2133600" cy="365125"/>
          </a:xfrm>
        </p:spPr>
        <p:txBody>
          <a:bodyPr/>
          <a:lstStyle/>
          <a:p>
            <a:fld id="{F9E3B101-E819-43B2-B67F-62EBF1E257FB}" type="slidenum">
              <a:rPr lang="ru-RU" sz="3200" smtClean="0">
                <a:solidFill>
                  <a:schemeClr val="bg2">
                    <a:lumMod val="25000"/>
                  </a:schemeClr>
                </a:solidFill>
              </a:rPr>
              <a:t>2</a:t>
            </a:fld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81328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B3721"/>
                </a:solidFill>
                <a:latin typeface="Segoe Print" pitchFamily="2" charset="0"/>
              </a:rPr>
              <a:t>Мирный А.Ю., 2018</a:t>
            </a:r>
            <a:endParaRPr lang="ru-RU" sz="1600" dirty="0">
              <a:solidFill>
                <a:srgbClr val="3B3721"/>
              </a:solidFill>
              <a:latin typeface="Segoe 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116633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Segoe Print" pitchFamily="2" charset="0"/>
              </a:rPr>
              <a:t>Независимая </a:t>
            </a:r>
          </a:p>
          <a:p>
            <a:pPr algn="r"/>
            <a:r>
              <a:rPr lang="ru-RU" dirty="0" smtClean="0">
                <a:latin typeface="Segoe Print" pitchFamily="2" charset="0"/>
              </a:rPr>
              <a:t>геотехника</a:t>
            </a:r>
            <a:endParaRPr lang="ru-RU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40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Вместо заключения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98719" y="6306105"/>
            <a:ext cx="2133600" cy="365125"/>
          </a:xfrm>
        </p:spPr>
        <p:txBody>
          <a:bodyPr/>
          <a:lstStyle/>
          <a:p>
            <a:fld id="{F9E3B101-E819-43B2-B67F-62EBF1E257FB}" type="slidenum">
              <a:rPr lang="ru-RU" sz="3200" smtClean="0">
                <a:solidFill>
                  <a:schemeClr val="bg2">
                    <a:lumMod val="25000"/>
                  </a:schemeClr>
                </a:solidFill>
              </a:rPr>
              <a:t>20</a:t>
            </a:fld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81328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B3721"/>
                </a:solidFill>
                <a:latin typeface="Segoe Print" pitchFamily="2" charset="0"/>
              </a:rPr>
              <a:t>Мирный А.Ю., 2018</a:t>
            </a:r>
            <a:endParaRPr lang="ru-RU" sz="1600" dirty="0">
              <a:solidFill>
                <a:srgbClr val="3B3721"/>
              </a:solidFill>
              <a:latin typeface="Segoe 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116633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Segoe Print" pitchFamily="2" charset="0"/>
              </a:rPr>
              <a:t>Независимая </a:t>
            </a:r>
          </a:p>
          <a:p>
            <a:pPr algn="r"/>
            <a:r>
              <a:rPr lang="ru-RU" dirty="0" smtClean="0">
                <a:latin typeface="Segoe Print" pitchFamily="2" charset="0"/>
              </a:rPr>
              <a:t>геотехника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2"/>
          </p:nvPr>
        </p:nvSpPr>
        <p:spPr>
          <a:xfrm>
            <a:off x="467544" y="1844824"/>
            <a:ext cx="8676456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Сколько платить за испытания – личное дело каждого. 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Могут иметь место надбавки за срочность и сложность, высокую квалификацию исполнителей, работы, не предусмотренные нормативами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Так же вполне оправданы снижения стоимости за большой объем работ, «удобный» материал.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Но испытания не могут стоить дешевле бумаги, на которой напечатан паспорт испытания.</a:t>
            </a:r>
          </a:p>
        </p:txBody>
      </p:sp>
    </p:spTree>
    <p:extLst>
      <p:ext uri="{BB962C8B-B14F-4D97-AF65-F5344CB8AC3E}">
        <p14:creationId xmlns:p14="http://schemas.microsoft.com/office/powerpoint/2010/main" val="287616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556792"/>
            <a:ext cx="7488832" cy="36004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Мирный Анатолий Юрьевич, к.т.н.</a:t>
            </a:r>
            <a:br>
              <a:rPr lang="ru-RU" sz="2800" dirty="0" smtClean="0"/>
            </a:br>
            <a:r>
              <a:rPr lang="ru-RU" sz="2800" dirty="0" smtClean="0"/>
              <a:t>индивидуальный предприниматель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MirnyyAY@mail.ru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8(916)908-81-31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en-US" sz="2800" dirty="0" smtClean="0"/>
              <a:t>indep-geo.ru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15432" y="6340988"/>
            <a:ext cx="2133600" cy="365125"/>
          </a:xfrm>
        </p:spPr>
        <p:txBody>
          <a:bodyPr/>
          <a:lstStyle/>
          <a:p>
            <a:fld id="{F9E3B101-E819-43B2-B67F-62EBF1E257FB}" type="slidenum">
              <a:rPr lang="ru-RU" sz="3200" smtClean="0">
                <a:solidFill>
                  <a:schemeClr val="bg2">
                    <a:lumMod val="25000"/>
                  </a:schemeClr>
                </a:solidFill>
              </a:rPr>
              <a:t>21</a:t>
            </a:fld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4496" y="18864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Segoe Print" pitchFamily="2" charset="0"/>
              </a:rPr>
              <a:t>Независимая геотехника</a:t>
            </a:r>
            <a:endParaRPr lang="ru-RU" sz="2400" dirty="0">
              <a:latin typeface="Segoe Print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381328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B3721"/>
                </a:solidFill>
                <a:latin typeface="Segoe Print" pitchFamily="2" charset="0"/>
              </a:rPr>
              <a:t>Мирный А.Ю., 2018</a:t>
            </a:r>
            <a:endParaRPr lang="ru-RU" sz="1600" dirty="0">
              <a:solidFill>
                <a:srgbClr val="3B3721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93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576064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2800" dirty="0" smtClean="0"/>
              <a:t>Справочник базовых цен на инженерно-геологические и инженерно-экологические изыскания для строительства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(</a:t>
            </a:r>
            <a:r>
              <a:rPr lang="ru-RU" sz="2800" dirty="0" smtClean="0"/>
              <a:t>1999)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568" y="2204864"/>
            <a:ext cx="8003232" cy="40653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 smtClean="0"/>
              <a:t>РАЗРАБОТАН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/>
              <a:t>Производственным и научно-исследовательским институтом по инженерным изысканиям в строительстве (ПНИИИС),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АО </a:t>
            </a:r>
            <a:r>
              <a:rPr lang="ru-RU" sz="1400" dirty="0"/>
              <a:t>«Институт </a:t>
            </a:r>
            <a:r>
              <a:rPr lang="ru-RU" sz="1400" dirty="0" err="1"/>
              <a:t>Гидропроект</a:t>
            </a:r>
            <a:r>
              <a:rPr lang="ru-RU" sz="1400" dirty="0"/>
              <a:t>»,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НПЦ </a:t>
            </a:r>
            <a:r>
              <a:rPr lang="ru-RU" sz="1400" dirty="0"/>
              <a:t>«</a:t>
            </a:r>
            <a:r>
              <a:rPr lang="ru-RU" sz="1400" dirty="0" err="1"/>
              <a:t>Ингеодин</a:t>
            </a:r>
            <a:r>
              <a:rPr lang="ru-RU" sz="1400" dirty="0" smtClean="0"/>
              <a:t>», с </a:t>
            </a:r>
            <a:r>
              <a:rPr lang="ru-RU" sz="1400" dirty="0"/>
              <a:t>участием Комитета по архитектуре и градостроительству Краснодарского края,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НИИ </a:t>
            </a:r>
            <a:r>
              <a:rPr lang="ru-RU" sz="1400" dirty="0"/>
              <a:t>строительной физики Российской академии архитектуры и строительных наук.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dirty="0" smtClean="0"/>
              <a:t>Глава 21</a:t>
            </a:r>
          </a:p>
          <a:p>
            <a:pPr marL="0" indent="0">
              <a:buNone/>
            </a:pPr>
            <a:r>
              <a:rPr lang="ru-RU" sz="1400" dirty="0" smtClean="0"/>
              <a:t>8. Ценами </a:t>
            </a:r>
            <a:r>
              <a:rPr lang="ru-RU" sz="1400" dirty="0"/>
              <a:t>на определение характеристик прочности и </a:t>
            </a:r>
            <a:r>
              <a:rPr lang="ru-RU" sz="1400" dirty="0" err="1"/>
              <a:t>деформируемости</a:t>
            </a:r>
            <a:r>
              <a:rPr lang="ru-RU" sz="1400" dirty="0"/>
              <a:t> грунтов при трехосном сжатии учтены затраты на проведение опыта, а также на предварительные определения природной влажности, влажности на границах текучести и раскатывания, плотности в естественном состоянии и сухого грунта, гранулометрического состава грунтов и расчетов коэффициентов пористости, степени влажности, числа пластичности, показателя текучести и контрольные определения влажности</a:t>
            </a:r>
            <a:r>
              <a:rPr lang="ru-RU" sz="1400" dirty="0" smtClean="0"/>
              <a:t>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dirty="0"/>
              <a:t>2. Ценами на единичные определения и комплексные исследования учтены затраты на все виды работ по подготовке проб и образцов к лабораторным анализам (приемку, регистрацию образцов, подготовку средних и аналитических проб).</a:t>
            </a:r>
            <a:endParaRPr lang="ru-RU" sz="14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98719" y="6306105"/>
            <a:ext cx="2133600" cy="365125"/>
          </a:xfrm>
        </p:spPr>
        <p:txBody>
          <a:bodyPr/>
          <a:lstStyle/>
          <a:p>
            <a:fld id="{F9E3B101-E819-43B2-B67F-62EBF1E257FB}" type="slidenum">
              <a:rPr lang="ru-RU" sz="3200" smtClean="0">
                <a:solidFill>
                  <a:schemeClr val="bg2">
                    <a:lumMod val="25000"/>
                  </a:schemeClr>
                </a:solidFill>
              </a:rPr>
              <a:t>3</a:t>
            </a:fld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81328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B3721"/>
                </a:solidFill>
                <a:latin typeface="Segoe Print" pitchFamily="2" charset="0"/>
              </a:rPr>
              <a:t>Мирный А.Ю., 2018</a:t>
            </a:r>
            <a:endParaRPr lang="ru-RU" sz="1600" dirty="0">
              <a:solidFill>
                <a:srgbClr val="3B3721"/>
              </a:solidFill>
              <a:latin typeface="Segoe 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116633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Segoe Print" pitchFamily="2" charset="0"/>
              </a:rPr>
              <a:t>Независимая </a:t>
            </a:r>
          </a:p>
          <a:p>
            <a:pPr algn="r"/>
            <a:r>
              <a:rPr lang="ru-RU" dirty="0" smtClean="0">
                <a:latin typeface="Segoe Print" pitchFamily="2" charset="0"/>
              </a:rPr>
              <a:t>геотехника</a:t>
            </a:r>
            <a:endParaRPr lang="ru-RU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54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Образец, проба или определение?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98719" y="6306105"/>
            <a:ext cx="2133600" cy="365125"/>
          </a:xfrm>
        </p:spPr>
        <p:txBody>
          <a:bodyPr/>
          <a:lstStyle/>
          <a:p>
            <a:fld id="{F9E3B101-E819-43B2-B67F-62EBF1E257FB}" type="slidenum">
              <a:rPr lang="ru-RU" sz="3200" smtClean="0">
                <a:solidFill>
                  <a:schemeClr val="bg2">
                    <a:lumMod val="25000"/>
                  </a:schemeClr>
                </a:solidFill>
              </a:rPr>
              <a:t>4</a:t>
            </a:fld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81328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B3721"/>
                </a:solidFill>
                <a:latin typeface="Segoe Print" pitchFamily="2" charset="0"/>
              </a:rPr>
              <a:t>Мирный А.Ю., 2018</a:t>
            </a:r>
            <a:endParaRPr lang="ru-RU" sz="1600" dirty="0">
              <a:solidFill>
                <a:srgbClr val="3B3721"/>
              </a:solidFill>
              <a:latin typeface="Segoe 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116633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Segoe Print" pitchFamily="2" charset="0"/>
              </a:rPr>
              <a:t>Независимая </a:t>
            </a:r>
          </a:p>
          <a:p>
            <a:pPr algn="r"/>
            <a:r>
              <a:rPr lang="ru-RU" dirty="0" smtClean="0">
                <a:latin typeface="Segoe Print" pitchFamily="2" charset="0"/>
              </a:rPr>
              <a:t>геотехника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2"/>
          </p:nvPr>
        </p:nvSpPr>
        <p:spPr>
          <a:xfrm>
            <a:off x="683568" y="1844824"/>
            <a:ext cx="8136904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/>
              <a:t>Проба – </a:t>
            </a:r>
            <a:r>
              <a:rPr lang="ru-RU" sz="1800" dirty="0" smtClean="0"/>
              <a:t>некоторый объем грунта, отобранный из геологической выработки (в виде керна или навески)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b="1" dirty="0" smtClean="0"/>
              <a:t>Образец – </a:t>
            </a:r>
            <a:r>
              <a:rPr lang="ru-RU" sz="1800" dirty="0"/>
              <a:t>изготовленный </a:t>
            </a:r>
            <a:r>
              <a:rPr lang="ru-RU" sz="1800" u="sng" dirty="0"/>
              <a:t>из пробы</a:t>
            </a:r>
            <a:r>
              <a:rPr lang="ru-RU" sz="1800" dirty="0"/>
              <a:t> </a:t>
            </a:r>
            <a:r>
              <a:rPr lang="ru-RU" sz="1800" dirty="0" smtClean="0"/>
              <a:t>для </a:t>
            </a:r>
            <a:r>
              <a:rPr lang="ru-RU" sz="1800" dirty="0"/>
              <a:t>проведения испытания </a:t>
            </a:r>
            <a:r>
              <a:rPr lang="ru-RU" sz="1800" dirty="0" smtClean="0"/>
              <a:t>и сохраняющий ее физико-механические свойства объем грунта с заданными размерами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b="1" dirty="0" smtClean="0"/>
              <a:t>Опыт</a:t>
            </a:r>
            <a:r>
              <a:rPr lang="ru-RU" sz="1800" dirty="0" smtClean="0"/>
              <a:t> – испытание одного образца, предполагающее единичную загрузку установки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b="1" dirty="0" smtClean="0"/>
              <a:t>Определение (испытание)</a:t>
            </a:r>
            <a:r>
              <a:rPr lang="ru-RU" sz="1800" dirty="0" smtClean="0"/>
              <a:t> – совокупность опытов, позволяющая получить значение требуемого параметра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ru-RU" sz="1800" dirty="0" smtClean="0"/>
              <a:t>Определения повторяются для дальнейшей статистической обработки.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250606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Образец, проба или определение?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98719" y="6306105"/>
            <a:ext cx="2133600" cy="365125"/>
          </a:xfrm>
        </p:spPr>
        <p:txBody>
          <a:bodyPr/>
          <a:lstStyle/>
          <a:p>
            <a:fld id="{F9E3B101-E819-43B2-B67F-62EBF1E257FB}" type="slidenum">
              <a:rPr lang="ru-RU" sz="3200" smtClean="0">
                <a:solidFill>
                  <a:schemeClr val="bg2">
                    <a:lumMod val="25000"/>
                  </a:schemeClr>
                </a:solidFill>
              </a:rPr>
              <a:t>5</a:t>
            </a:fld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81328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B3721"/>
                </a:solidFill>
                <a:latin typeface="Segoe Print" pitchFamily="2" charset="0"/>
              </a:rPr>
              <a:t>Мирный А.Ю., 2018</a:t>
            </a:r>
            <a:endParaRPr lang="ru-RU" sz="1600" dirty="0">
              <a:solidFill>
                <a:srgbClr val="3B3721"/>
              </a:solidFill>
              <a:latin typeface="Segoe 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116633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Segoe Print" pitchFamily="2" charset="0"/>
              </a:rPr>
              <a:t>Независимая </a:t>
            </a:r>
          </a:p>
          <a:p>
            <a:pPr algn="r"/>
            <a:r>
              <a:rPr lang="ru-RU" dirty="0" smtClean="0">
                <a:latin typeface="Segoe Print" pitchFamily="2" charset="0"/>
              </a:rPr>
              <a:t>геотехника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2"/>
          </p:nvPr>
        </p:nvSpPr>
        <p:spPr>
          <a:xfrm>
            <a:off x="683568" y="1844824"/>
            <a:ext cx="8136904" cy="41764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 smtClean="0"/>
              <a:t>ГОСТ 12248: </a:t>
            </a:r>
          </a:p>
          <a:p>
            <a:pPr marL="0" indent="0">
              <a:buNone/>
            </a:pPr>
            <a:r>
              <a:rPr lang="ru-RU" sz="2000" dirty="0" smtClean="0"/>
              <a:t>п. 5.3.1.4 </a:t>
            </a:r>
            <a:r>
              <a:rPr lang="ru-RU" sz="2000" dirty="0"/>
              <a:t>Испытания для определения </a:t>
            </a:r>
            <a:r>
              <a:rPr lang="ru-RU" sz="2000" b="1" u="sng" dirty="0"/>
              <a:t>частных</a:t>
            </a:r>
            <a:r>
              <a:rPr lang="ru-RU" sz="2000" dirty="0"/>
              <a:t> значений </a:t>
            </a:r>
            <a:r>
              <a:rPr lang="el-GR" sz="2000" dirty="0" smtClean="0"/>
              <a:t>ϕ</a:t>
            </a:r>
            <a:r>
              <a:rPr lang="ru-RU" sz="2000" dirty="0" smtClean="0"/>
              <a:t> и </a:t>
            </a:r>
            <a:r>
              <a:rPr lang="en-US" sz="2000" i="1" dirty="0" smtClean="0"/>
              <a:t>c</a:t>
            </a:r>
            <a:r>
              <a:rPr lang="en-US" sz="2000" dirty="0" smtClean="0"/>
              <a:t> </a:t>
            </a:r>
            <a:r>
              <a:rPr lang="ru-RU" sz="2000" dirty="0" smtClean="0"/>
              <a:t>проводят </a:t>
            </a:r>
            <a:r>
              <a:rPr lang="ru-RU" sz="2000" u="sng" dirty="0"/>
              <a:t>не менее чем для </a:t>
            </a:r>
            <a:r>
              <a:rPr lang="ru-RU" sz="2000" u="sng" dirty="0" smtClean="0"/>
              <a:t>трех</a:t>
            </a:r>
            <a:r>
              <a:rPr lang="ru-RU" sz="2000" dirty="0" smtClean="0"/>
              <a:t> идентичных </a:t>
            </a:r>
            <a:r>
              <a:rPr lang="ru-RU" sz="2000" u="sng" dirty="0"/>
              <a:t>образцов</a:t>
            </a:r>
            <a:r>
              <a:rPr lang="ru-RU" sz="2000" dirty="0"/>
              <a:t> исследуемого грунта при различных значениях всестороннего давления </a:t>
            </a:r>
            <a:r>
              <a:rPr lang="ru-RU" sz="2000" dirty="0" smtClean="0"/>
              <a:t>на образец.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b="1" dirty="0" smtClean="0"/>
              <a:t>СБ</a:t>
            </a:r>
            <a:r>
              <a:rPr lang="ru-RU" sz="2000" b="1" dirty="0"/>
              <a:t>Ц</a:t>
            </a:r>
            <a:r>
              <a:rPr lang="en-US" sz="2000" b="1" dirty="0" smtClean="0"/>
              <a:t> 1999:</a:t>
            </a:r>
          </a:p>
          <a:p>
            <a:pPr marL="0" indent="0">
              <a:buNone/>
            </a:pPr>
            <a:r>
              <a:rPr lang="en-US" sz="2000" dirty="0" smtClean="0"/>
              <a:t>17.1 </a:t>
            </a:r>
            <a:r>
              <a:rPr lang="ru-RU" sz="2000" dirty="0" smtClean="0"/>
              <a:t>В </a:t>
            </a:r>
            <a:r>
              <a:rPr lang="ru-RU" sz="2000" dirty="0"/>
              <a:t>настоящей главе приведены базовые цены на отдельные определения (испытания</a:t>
            </a:r>
            <a:r>
              <a:rPr lang="ru-RU" sz="2000" dirty="0" smtClean="0"/>
              <a:t>)</a:t>
            </a:r>
            <a:r>
              <a:rPr lang="en-US" sz="2000" dirty="0" smtClean="0"/>
              <a:t>…</a:t>
            </a:r>
          </a:p>
          <a:p>
            <a:pPr marL="0" indent="0">
              <a:buNone/>
            </a:pPr>
            <a:r>
              <a:rPr lang="ru-RU" sz="2000" dirty="0" smtClean="0"/>
              <a:t>Для среза в комплексном испытании 4 точки, для трехосного сжатия количество не указано.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Нет разделения трехосных испытаний по видам на «прочность» и «</a:t>
            </a:r>
            <a:r>
              <a:rPr lang="ru-RU" sz="2000" dirty="0" err="1" smtClean="0"/>
              <a:t>деформируемость</a:t>
            </a:r>
            <a:r>
              <a:rPr lang="ru-RU" sz="2000" dirty="0" smtClean="0"/>
              <a:t>»!</a:t>
            </a:r>
          </a:p>
          <a:p>
            <a:pPr marL="0" indent="0">
              <a:buNone/>
            </a:pPr>
            <a:endParaRPr lang="ru-RU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69592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Таблица 66 (измеритель – 1 образец)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98719" y="6306105"/>
            <a:ext cx="2133600" cy="365125"/>
          </a:xfrm>
        </p:spPr>
        <p:txBody>
          <a:bodyPr/>
          <a:lstStyle/>
          <a:p>
            <a:fld id="{F9E3B101-E819-43B2-B67F-62EBF1E257FB}" type="slidenum">
              <a:rPr lang="ru-RU" sz="3200" smtClean="0">
                <a:solidFill>
                  <a:schemeClr val="bg2">
                    <a:lumMod val="25000"/>
                  </a:schemeClr>
                </a:solidFill>
              </a:rPr>
              <a:t>6</a:t>
            </a:fld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81328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B3721"/>
                </a:solidFill>
                <a:latin typeface="Segoe Print" pitchFamily="2" charset="0"/>
              </a:rPr>
              <a:t>Мирный А.Ю., 2018</a:t>
            </a:r>
            <a:endParaRPr lang="ru-RU" sz="1600" dirty="0">
              <a:solidFill>
                <a:srgbClr val="3B3721"/>
              </a:solidFill>
              <a:latin typeface="Segoe 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116633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Segoe Print" pitchFamily="2" charset="0"/>
              </a:rPr>
              <a:t>Независимая </a:t>
            </a:r>
          </a:p>
          <a:p>
            <a:pPr algn="r"/>
            <a:r>
              <a:rPr lang="ru-RU" dirty="0" smtClean="0">
                <a:latin typeface="Segoe Print" pitchFamily="2" charset="0"/>
              </a:rPr>
              <a:t>геотехника</a:t>
            </a:r>
            <a:endParaRPr lang="ru-RU" dirty="0">
              <a:latin typeface="Segoe Print" pitchFamily="2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203176"/>
              </p:ext>
            </p:extLst>
          </p:nvPr>
        </p:nvGraphicFramePr>
        <p:xfrm>
          <a:off x="683568" y="1700808"/>
          <a:ext cx="7920880" cy="4038800"/>
        </p:xfrm>
        <a:graphic>
          <a:graphicData uri="http://schemas.openxmlformats.org/drawingml/2006/table">
            <a:tbl>
              <a:tblPr/>
              <a:tblGrid>
                <a:gridCol w="360040"/>
                <a:gridCol w="4968552"/>
                <a:gridCol w="2592288"/>
              </a:tblGrid>
              <a:tr h="5982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§</a:t>
                      </a:r>
                      <a:endParaRPr lang="ru-RU" sz="1200" u="none" strike="noStrike" dirty="0">
                        <a:effectLst/>
                        <a:latin typeface="Times New Roman"/>
                      </a:endParaRP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  <a:latin typeface="Times New Roman"/>
                        </a:rPr>
                        <a:t>Наименование определений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  <a:latin typeface="Times New Roman"/>
                        </a:rPr>
                        <a:t>Цена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82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none" strike="noStrike" dirty="0" err="1">
                          <a:effectLst/>
                          <a:latin typeface="Times New Roman"/>
                        </a:rPr>
                        <a:t>Недренированное</a:t>
                      </a:r>
                      <a:r>
                        <a:rPr lang="ru-RU" sz="1200" u="none" strike="noStrike" dirty="0">
                          <a:effectLst/>
                          <a:latin typeface="Times New Roman"/>
                        </a:rPr>
                        <a:t> испытание (без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/>
                        </a:rPr>
                        <a:t>отжатия</a:t>
                      </a:r>
                      <a:r>
                        <a:rPr lang="ru-RU" sz="1200" u="none" strike="noStrike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/>
                        </a:rPr>
                        <a:t>воды из образца) - для определения характеристик прочности </a:t>
                      </a:r>
                      <a:r>
                        <a:rPr lang="ru-RU" sz="1200" u="none" strike="noStrike" dirty="0" err="1">
                          <a:effectLst/>
                          <a:latin typeface="Times New Roman"/>
                        </a:rPr>
                        <a:t>водонасыщенных</a:t>
                      </a:r>
                      <a:r>
                        <a:rPr lang="ru-RU" sz="1200" u="none" strike="noStrike" dirty="0">
                          <a:effectLst/>
                          <a:latin typeface="Times New Roman"/>
                        </a:rPr>
                        <a:t> (</a:t>
                      </a:r>
                      <a:r>
                        <a:rPr lang="ru-RU" sz="1200" i="1" u="none" strike="noStrike" dirty="0" err="1">
                          <a:effectLst/>
                          <a:latin typeface="Times New Roman"/>
                        </a:rPr>
                        <a:t>S</a:t>
                      </a:r>
                      <a:r>
                        <a:rPr lang="ru-RU" sz="1200" i="1" u="none" strike="noStrike" baseline="-25000" dirty="0" err="1">
                          <a:effectLst/>
                          <a:latin typeface="Times New Roman"/>
                        </a:rPr>
                        <a:t>г</a:t>
                      </a:r>
                      <a:r>
                        <a:rPr lang="ru-RU" sz="1200" u="none" strike="noStrike" dirty="0">
                          <a:effectLst/>
                          <a:latin typeface="Times New Roman"/>
                        </a:rPr>
                        <a:t>&gt; 0,85) пылевато-глинистых и биогенных грунтов в нестабилизированном состоянии (несвязные грунты)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  <a:latin typeface="Times New Roman"/>
                        </a:rPr>
                        <a:t>167,7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97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none" strike="noStrike" dirty="0" err="1">
                          <a:effectLst/>
                          <a:latin typeface="Times New Roman"/>
                        </a:rPr>
                        <a:t>Консолидированно-недренированное</a:t>
                      </a:r>
                      <a:r>
                        <a:rPr lang="ru-RU" sz="1200" u="none" strike="noStrike" dirty="0">
                          <a:effectLst/>
                          <a:latin typeface="Times New Roman"/>
                        </a:rPr>
                        <a:t> испытание (с предварительным уплотнением образца и </a:t>
                      </a:r>
                      <a:r>
                        <a:rPr lang="ru-RU" sz="1200" u="none" strike="noStrike" dirty="0" err="1">
                          <a:effectLst/>
                          <a:latin typeface="Times New Roman"/>
                        </a:rPr>
                        <a:t>отжатием</a:t>
                      </a:r>
                      <a:r>
                        <a:rPr lang="ru-RU" sz="1200" u="none" strike="noStrike" dirty="0">
                          <a:effectLst/>
                          <a:latin typeface="Times New Roman"/>
                        </a:rPr>
                        <a:t> воды из него только в процессе уплотнения) для определения характеристик прочности глинистых, пылевато-глинистых и биогенных грунтов в нестабилизированном состоянии (несвязные грунты)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  <a:latin typeface="Times New Roman"/>
                        </a:rPr>
                        <a:t>376,5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1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  <a:latin typeface="Times New Roman"/>
                        </a:rPr>
                        <a:t>То же, для песчаных грунтов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87,5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973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  <a:latin typeface="Times New Roman"/>
                        </a:rPr>
                        <a:t>Дренированное испытание (с предварительным уплотнением образца и </a:t>
                      </a:r>
                      <a:r>
                        <a:rPr lang="ru-RU" sz="1200" u="none" strike="noStrike" dirty="0" err="1">
                          <a:effectLst/>
                          <a:latin typeface="Times New Roman"/>
                        </a:rPr>
                        <a:t>отжатием</a:t>
                      </a:r>
                      <a:r>
                        <a:rPr lang="ru-RU" sz="1200" u="none" strike="noStrike" dirty="0">
                          <a:effectLst/>
                          <a:latin typeface="Times New Roman"/>
                        </a:rPr>
                        <a:t> воды из него в процессе всего испытания) - для определения характеристик прочности и </a:t>
                      </a:r>
                      <a:r>
                        <a:rPr lang="ru-RU" sz="1200" u="none" strike="noStrike" dirty="0" err="1">
                          <a:effectLst/>
                          <a:latin typeface="Times New Roman"/>
                        </a:rPr>
                        <a:t>деформируемости</a:t>
                      </a:r>
                      <a:r>
                        <a:rPr lang="ru-RU" sz="1200" u="none" strike="noStrike" dirty="0">
                          <a:effectLst/>
                          <a:latin typeface="Times New Roman"/>
                        </a:rPr>
                        <a:t> глинистых, пылевато-глинистых и биогенных грунтов в стабилизированном состоянии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  <a:latin typeface="Times New Roman"/>
                        </a:rPr>
                        <a:t>741,4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82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none" strike="noStrike">
                          <a:effectLst/>
                          <a:latin typeface="Times New Roman"/>
                        </a:rPr>
                        <a:t>То же, для песчаных грунтов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none" strike="noStrike" dirty="0">
                          <a:effectLst/>
                          <a:latin typeface="Times New Roman"/>
                        </a:rPr>
                        <a:t>411,9</a:t>
                      </a:r>
                    </a:p>
                  </a:txBody>
                  <a:tcPr marL="17780" marR="177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Объект 3"/>
          <p:cNvSpPr>
            <a:spLocks noGrp="1"/>
          </p:cNvSpPr>
          <p:nvPr>
            <p:ph sz="half" idx="2"/>
          </p:nvPr>
        </p:nvSpPr>
        <p:spPr>
          <a:xfrm>
            <a:off x="683568" y="5805264"/>
            <a:ext cx="7920880" cy="3600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/>
              <a:t>Примечание - Стоимость испытания грунтов находящихся в мерзлом состоянии определяется по ценам настоящей таблицы с коэффициентом 2,5</a:t>
            </a: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216294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Сопоставление стоимости испытаний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98719" y="6306105"/>
            <a:ext cx="2133600" cy="365125"/>
          </a:xfrm>
        </p:spPr>
        <p:txBody>
          <a:bodyPr/>
          <a:lstStyle/>
          <a:p>
            <a:fld id="{F9E3B101-E819-43B2-B67F-62EBF1E257FB}" type="slidenum">
              <a:rPr lang="ru-RU" sz="3200" smtClean="0">
                <a:solidFill>
                  <a:schemeClr val="bg2">
                    <a:lumMod val="25000"/>
                  </a:schemeClr>
                </a:solidFill>
              </a:rPr>
              <a:t>7</a:t>
            </a:fld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81328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B3721"/>
                </a:solidFill>
                <a:latin typeface="Segoe Print" pitchFamily="2" charset="0"/>
              </a:rPr>
              <a:t>Мирный А.Ю., 2018</a:t>
            </a:r>
            <a:endParaRPr lang="ru-RU" sz="1600" dirty="0">
              <a:solidFill>
                <a:srgbClr val="3B3721"/>
              </a:solidFill>
              <a:latin typeface="Segoe 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116633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Segoe Print" pitchFamily="2" charset="0"/>
              </a:rPr>
              <a:t>Независимая </a:t>
            </a:r>
          </a:p>
          <a:p>
            <a:pPr algn="r"/>
            <a:r>
              <a:rPr lang="ru-RU" dirty="0" smtClean="0">
                <a:latin typeface="Segoe Print" pitchFamily="2" charset="0"/>
              </a:rPr>
              <a:t>геотехника</a:t>
            </a:r>
            <a:endParaRPr lang="ru-RU" dirty="0">
              <a:latin typeface="Segoe Print" pitchFamily="2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479881"/>
              </p:ext>
            </p:extLst>
          </p:nvPr>
        </p:nvGraphicFramePr>
        <p:xfrm>
          <a:off x="657689" y="1548529"/>
          <a:ext cx="7920882" cy="436848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38047"/>
                <a:gridCol w="1432283"/>
                <a:gridCol w="1736069"/>
                <a:gridCol w="1564299"/>
                <a:gridCol w="1650184"/>
              </a:tblGrid>
              <a:tr h="624069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Вид испытания</a:t>
                      </a:r>
                      <a:endParaRPr lang="ru-RU" sz="1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Справочник базовых цен 1996</a:t>
                      </a:r>
                      <a:endParaRPr lang="ru-RU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Справочник базовых цен 1999</a:t>
                      </a:r>
                      <a:endParaRPr lang="ru-RU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406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</a:t>
                      </a:r>
                      <a:r>
                        <a:rPr lang="ru-RU" sz="1400" baseline="0" dirty="0" smtClean="0"/>
                        <a:t> ценах 1991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ценах 2018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</a:t>
                      </a:r>
                      <a:r>
                        <a:rPr lang="ru-RU" sz="1400" baseline="0" dirty="0" smtClean="0"/>
                        <a:t> ценах 1991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 ценах 2018</a:t>
                      </a:r>
                      <a:endParaRPr lang="ru-RU" sz="1400" dirty="0"/>
                    </a:p>
                  </a:txBody>
                  <a:tcPr anchor="ctr"/>
                </a:tc>
              </a:tr>
              <a:tr h="6240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НН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107,78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4765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146,64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6483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240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КН 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(глинистые грунты)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291,88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12904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397,2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17560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240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КН 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(песчаные грунты)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69,55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3075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90,505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4001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240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КД 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(глинистые грунты)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613,68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27131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835,08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36919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240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КД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 (песчаные грунты)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355,61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15722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463,565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20494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Объект 3"/>
          <p:cNvSpPr>
            <a:spLocks noGrp="1"/>
          </p:cNvSpPr>
          <p:nvPr>
            <p:ph sz="half" idx="2"/>
          </p:nvPr>
        </p:nvSpPr>
        <p:spPr>
          <a:xfrm>
            <a:off x="611560" y="5949280"/>
            <a:ext cx="7920880" cy="360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Цены 2018 определены по Письму Минстроя №13606-ХМ/09 – индекс 44,02, без НДС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4416" y="1714130"/>
            <a:ext cx="7992889" cy="4154984"/>
          </a:xfrm>
          <a:prstGeom prst="rect">
            <a:avLst/>
          </a:prstGeom>
          <a:solidFill>
            <a:srgbClr val="FCD5B5">
              <a:alpha val="3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/>
              <a:t>+30-36%</a:t>
            </a:r>
          </a:p>
          <a:p>
            <a:pPr algn="ctr"/>
            <a:r>
              <a:rPr lang="ru-RU" sz="8800" b="1" dirty="0"/>
              <a:t>з</a:t>
            </a:r>
            <a:r>
              <a:rPr lang="ru-RU" sz="8800" b="1" dirty="0" smtClean="0"/>
              <a:t>а 3 года </a:t>
            </a:r>
          </a:p>
          <a:p>
            <a:pPr algn="ctr"/>
            <a:r>
              <a:rPr lang="ru-RU" sz="8800" b="1" dirty="0" smtClean="0"/>
              <a:t>(1996-1999)</a:t>
            </a:r>
          </a:p>
        </p:txBody>
      </p:sp>
    </p:spTree>
    <p:extLst>
      <p:ext uri="{BB962C8B-B14F-4D97-AF65-F5344CB8AC3E}">
        <p14:creationId xmlns:p14="http://schemas.microsoft.com/office/powerpoint/2010/main" val="190881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Затраты времени на испытание 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98719" y="6306105"/>
            <a:ext cx="2133600" cy="365125"/>
          </a:xfrm>
        </p:spPr>
        <p:txBody>
          <a:bodyPr/>
          <a:lstStyle/>
          <a:p>
            <a:fld id="{F9E3B101-E819-43B2-B67F-62EBF1E257FB}" type="slidenum">
              <a:rPr lang="ru-RU" sz="3200" smtClean="0">
                <a:solidFill>
                  <a:schemeClr val="bg2">
                    <a:lumMod val="25000"/>
                  </a:schemeClr>
                </a:solidFill>
              </a:rPr>
              <a:t>8</a:t>
            </a:fld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81328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B3721"/>
                </a:solidFill>
                <a:latin typeface="Segoe Print" pitchFamily="2" charset="0"/>
              </a:rPr>
              <a:t>Мирный А.Ю., 2018</a:t>
            </a:r>
            <a:endParaRPr lang="ru-RU" sz="1600" dirty="0">
              <a:solidFill>
                <a:srgbClr val="3B3721"/>
              </a:solidFill>
              <a:latin typeface="Segoe 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116633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Segoe Print" pitchFamily="2" charset="0"/>
              </a:rPr>
              <a:t>Независимая </a:t>
            </a:r>
          </a:p>
          <a:p>
            <a:pPr algn="r"/>
            <a:r>
              <a:rPr lang="ru-RU" dirty="0" smtClean="0">
                <a:latin typeface="Segoe Print" pitchFamily="2" charset="0"/>
              </a:rPr>
              <a:t>геотехника</a:t>
            </a:r>
            <a:endParaRPr lang="ru-RU" dirty="0">
              <a:latin typeface="Segoe Print" pitchFamily="2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836948"/>
              </p:ext>
            </p:extLst>
          </p:nvPr>
        </p:nvGraphicFramePr>
        <p:xfrm>
          <a:off x="755576" y="1700808"/>
          <a:ext cx="7776863" cy="376841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53101"/>
                <a:gridCol w="2819507"/>
                <a:gridCol w="2304255"/>
              </a:tblGrid>
              <a:tr h="648072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+mn-lt"/>
                        </a:rPr>
                        <a:t>КД 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+mn-lt"/>
                        </a:rPr>
                        <a:t>(глинистые грунты)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+mn-lt"/>
                        </a:rPr>
                        <a:t>КД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+mn-lt"/>
                        </a:rPr>
                        <a:t> (песчаные грунты)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</a:tr>
              <a:tr h="62406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Изготовление образца и сборка камеры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мин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+mn-lt"/>
                        </a:rPr>
                        <a:t>30 мин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62406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Водонасыщение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?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+mn-lt"/>
                        </a:rPr>
                        <a:t>1 час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62406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</a:rPr>
                        <a:t>(ре)консолидация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мин +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* 15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мин + 8-24 часа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* 5 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мин + 30 мин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62406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+mn-lt"/>
                        </a:rPr>
                        <a:t>Девиаторное</a:t>
                      </a:r>
                      <a:r>
                        <a:rPr lang="ru-RU" sz="1400" dirty="0" smtClean="0">
                          <a:latin typeface="+mn-lt"/>
                        </a:rPr>
                        <a:t> </a:t>
                      </a:r>
                      <a:r>
                        <a:rPr lang="ru-RU" sz="1400" dirty="0" err="1" smtClean="0">
                          <a:latin typeface="+mn-lt"/>
                        </a:rPr>
                        <a:t>нагружение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Кинематика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≈ 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 48 часов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Статика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≈ 2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дня – несколько недель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Кинематика ≈ 1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 3 часа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Статика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≈  4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– 5 часов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62406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+mn-lt"/>
                        </a:rPr>
                        <a:t>ИТОГО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– 60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часов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– 8 часов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Объект 3"/>
          <p:cNvSpPr>
            <a:spLocks noGrp="1"/>
          </p:cNvSpPr>
          <p:nvPr>
            <p:ph sz="half" idx="2"/>
          </p:nvPr>
        </p:nvSpPr>
        <p:spPr>
          <a:xfrm>
            <a:off x="755576" y="5661248"/>
            <a:ext cx="6840760" cy="360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Расчеты выполнены для образцов диаметром 38мм</a:t>
            </a:r>
          </a:p>
        </p:txBody>
      </p:sp>
    </p:spTree>
    <p:extLst>
      <p:ext uri="{BB962C8B-B14F-4D97-AF65-F5344CB8AC3E}">
        <p14:creationId xmlns:p14="http://schemas.microsoft.com/office/powerpoint/2010/main" val="134386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Оборачиваемость установки</a:t>
            </a:r>
            <a:endParaRPr lang="ru-RU" sz="2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98719" y="6306105"/>
            <a:ext cx="2133600" cy="365125"/>
          </a:xfrm>
        </p:spPr>
        <p:txBody>
          <a:bodyPr/>
          <a:lstStyle/>
          <a:p>
            <a:fld id="{F9E3B101-E819-43B2-B67F-62EBF1E257FB}" type="slidenum">
              <a:rPr lang="ru-RU" sz="3200" smtClean="0">
                <a:solidFill>
                  <a:schemeClr val="bg2">
                    <a:lumMod val="25000"/>
                  </a:schemeClr>
                </a:solidFill>
              </a:rPr>
              <a:t>9</a:t>
            </a:fld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81328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B3721"/>
                </a:solidFill>
                <a:latin typeface="Segoe Print" pitchFamily="2" charset="0"/>
              </a:rPr>
              <a:t>Мирный А.Ю., 2018</a:t>
            </a:r>
            <a:endParaRPr lang="ru-RU" sz="1600" dirty="0">
              <a:solidFill>
                <a:srgbClr val="3B3721"/>
              </a:solidFill>
              <a:latin typeface="Segoe Prin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116633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Segoe Print" pitchFamily="2" charset="0"/>
              </a:rPr>
              <a:t>Независимая </a:t>
            </a:r>
          </a:p>
          <a:p>
            <a:pPr algn="r"/>
            <a:r>
              <a:rPr lang="ru-RU" dirty="0" smtClean="0">
                <a:latin typeface="Segoe Print" pitchFamily="2" charset="0"/>
              </a:rPr>
              <a:t>геотехника</a:t>
            </a:r>
            <a:endParaRPr lang="ru-RU" dirty="0">
              <a:latin typeface="Segoe Print" pitchFamily="2" charset="0"/>
            </a:endParaRPr>
          </a:p>
        </p:txBody>
      </p:sp>
      <p:sp>
        <p:nvSpPr>
          <p:cNvPr id="8" name="Объект 3"/>
          <p:cNvSpPr>
            <a:spLocks noGrp="1"/>
          </p:cNvSpPr>
          <p:nvPr>
            <p:ph sz="half" idx="2"/>
          </p:nvPr>
        </p:nvSpPr>
        <p:spPr>
          <a:xfrm>
            <a:off x="683568" y="1844824"/>
            <a:ext cx="8136904" cy="4176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1991:</a:t>
            </a:r>
          </a:p>
          <a:p>
            <a:pPr marL="0" indent="0" algn="ctr">
              <a:buNone/>
            </a:pPr>
            <a:r>
              <a:rPr lang="ru-RU" sz="2000" dirty="0" smtClean="0"/>
              <a:t>5-10 единичных опытов в месяц</a:t>
            </a:r>
          </a:p>
          <a:p>
            <a:pPr marL="0" indent="0" algn="ctr">
              <a:buNone/>
            </a:pPr>
            <a:endParaRPr lang="ru-RU" sz="2000" b="1" dirty="0"/>
          </a:p>
          <a:p>
            <a:pPr marL="0" indent="0" algn="ctr">
              <a:buNone/>
            </a:pPr>
            <a:endParaRPr lang="ru-RU" sz="2000" b="1" dirty="0" smtClean="0"/>
          </a:p>
          <a:p>
            <a:pPr marL="0" indent="0" algn="ctr">
              <a:buNone/>
            </a:pPr>
            <a:r>
              <a:rPr lang="ru-RU" sz="2000" b="1" dirty="0" smtClean="0"/>
              <a:t>2018:</a:t>
            </a:r>
          </a:p>
          <a:p>
            <a:pPr marL="0" indent="0" algn="ctr">
              <a:buNone/>
            </a:pPr>
            <a:r>
              <a:rPr lang="ru-RU" sz="2000" dirty="0" smtClean="0"/>
              <a:t>15-50 единичных опытов в месяц</a:t>
            </a:r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 smtClean="0"/>
          </a:p>
          <a:p>
            <a:pPr marL="0" indent="0" algn="ctr">
              <a:buNone/>
            </a:pPr>
            <a:r>
              <a:rPr lang="ru-RU" sz="2000" dirty="0" smtClean="0"/>
              <a:t>Оборудование окупается </a:t>
            </a:r>
            <a:r>
              <a:rPr lang="ru-RU" sz="2000" b="1" dirty="0" smtClean="0"/>
              <a:t>в 5 раз быстрее!</a:t>
            </a:r>
            <a:endParaRPr lang="ru-RU" sz="2000" b="1" dirty="0"/>
          </a:p>
          <a:p>
            <a:pPr marL="0" indent="0">
              <a:buNone/>
            </a:pPr>
            <a:endParaRPr lang="ru-RU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28677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1597</Words>
  <Application>Microsoft Office PowerPoint</Application>
  <PresentationFormat>Экран (4:3)</PresentationFormat>
  <Paragraphs>400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Справочник базовых цен на лабораторные инженерно-геологические работы (1996)</vt:lpstr>
      <vt:lpstr>Справочник базовых цен на инженерно-геологические и инженерно-экологические изыскания для строительства (1999)</vt:lpstr>
      <vt:lpstr>Образец, проба или определение?</vt:lpstr>
      <vt:lpstr>Образец, проба или определение?</vt:lpstr>
      <vt:lpstr>Таблица 66 (измеритель – 1 образец)</vt:lpstr>
      <vt:lpstr>Сопоставление стоимости испытаний</vt:lpstr>
      <vt:lpstr>Затраты времени на испытание </vt:lpstr>
      <vt:lpstr>Оборачиваемость установки</vt:lpstr>
      <vt:lpstr>Затраты труда лаборанта в ходе испытания </vt:lpstr>
      <vt:lpstr>Затраты труда лаборанта </vt:lpstr>
      <vt:lpstr>Затраты электроэнергии</vt:lpstr>
      <vt:lpstr>Сопоставление стоимости испытаний</vt:lpstr>
      <vt:lpstr>Минимальная стоимость испытания</vt:lpstr>
      <vt:lpstr>Промежуточный итог</vt:lpstr>
      <vt:lpstr>Промежуточный итог</vt:lpstr>
      <vt:lpstr>Оптимизация и «оптимизация»</vt:lpstr>
      <vt:lpstr>Оптимизация и «оптимизация»</vt:lpstr>
      <vt:lpstr>Презентация PowerPoint</vt:lpstr>
      <vt:lpstr>Вместо заключения</vt:lpstr>
      <vt:lpstr>Мирный Анатолий Юрьевич, к.т.н. индивидуальный предприниматель  MirnyyAY@mail.ru  8(916)908-81-31  indep-geo.ru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Snoopy</dc:creator>
  <cp:lastModifiedBy>Анатолий Мирный</cp:lastModifiedBy>
  <cp:revision>93</cp:revision>
  <dcterms:created xsi:type="dcterms:W3CDTF">2018-04-12T13:19:34Z</dcterms:created>
  <dcterms:modified xsi:type="dcterms:W3CDTF">2018-09-18T05:19:16Z</dcterms:modified>
</cp:coreProperties>
</file>