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56" r:id="rId5"/>
    <p:sldId id="257" r:id="rId6"/>
    <p:sldId id="292" r:id="rId7"/>
    <p:sldId id="303" r:id="rId8"/>
    <p:sldId id="306" r:id="rId9"/>
    <p:sldId id="281" r:id="rId10"/>
    <p:sldId id="258" r:id="rId11"/>
    <p:sldId id="259" r:id="rId12"/>
    <p:sldId id="270" r:id="rId13"/>
    <p:sldId id="304" r:id="rId14"/>
    <p:sldId id="272" r:id="rId15"/>
    <p:sldId id="305" r:id="rId16"/>
    <p:sldId id="307" r:id="rId17"/>
    <p:sldId id="279" r:id="rId18"/>
  </p:sldIdLst>
  <p:sldSz cx="9144000" cy="5143500" type="screen16x9"/>
  <p:notesSz cx="6794500" cy="9906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167A97E-9EEC-4164-A82E-A56634621C1A}">
          <p14:sldIdLst>
            <p14:sldId id="256"/>
            <p14:sldId id="257"/>
            <p14:sldId id="292"/>
          </p14:sldIdLst>
        </p14:section>
        <p14:section name="Раздел без заголовка" id="{B7132A33-44D4-4919-9DC5-9490ECA04BA5}">
          <p14:sldIdLst>
            <p14:sldId id="303"/>
            <p14:sldId id="306"/>
            <p14:sldId id="281"/>
            <p14:sldId id="258"/>
            <p14:sldId id="259"/>
            <p14:sldId id="270"/>
            <p14:sldId id="304"/>
            <p14:sldId id="272"/>
            <p14:sldId id="305"/>
            <p14:sldId id="307"/>
            <p14:sldId id="2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0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59" autoAdjust="0"/>
    <p:restoredTop sz="78999" autoAdjust="0"/>
  </p:normalViewPr>
  <p:slideViewPr>
    <p:cSldViewPr>
      <p:cViewPr varScale="1">
        <p:scale>
          <a:sx n="154" d="100"/>
          <a:sy n="154" d="100"/>
        </p:scale>
        <p:origin x="270" y="12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3222" y="-78"/>
      </p:cViewPr>
      <p:guideLst>
        <p:guide orient="horz" pos="312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813" cy="497200"/>
          </a:xfrm>
          <a:prstGeom prst="rect">
            <a:avLst/>
          </a:prstGeom>
        </p:spPr>
        <p:txBody>
          <a:bodyPr vert="horz" lIns="91303" tIns="45651" rIns="91303" bIns="4565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8101" y="0"/>
            <a:ext cx="2944813" cy="497200"/>
          </a:xfrm>
          <a:prstGeom prst="rect">
            <a:avLst/>
          </a:prstGeom>
        </p:spPr>
        <p:txBody>
          <a:bodyPr vert="horz" lIns="91303" tIns="45651" rIns="91303" bIns="45651" rtlCol="0"/>
          <a:lstStyle>
            <a:lvl1pPr algn="r">
              <a:defRPr sz="1200"/>
            </a:lvl1pPr>
          </a:lstStyle>
          <a:p>
            <a:fld id="{14F8DE56-A33F-4DF0-9873-05618E958560}" type="datetimeFigureOut">
              <a:rPr lang="ru-RU" smtClean="0"/>
              <a:t>30.03.2018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08801"/>
            <a:ext cx="2944813" cy="497200"/>
          </a:xfrm>
          <a:prstGeom prst="rect">
            <a:avLst/>
          </a:prstGeom>
        </p:spPr>
        <p:txBody>
          <a:bodyPr vert="horz" lIns="91303" tIns="45651" rIns="91303" bIns="4565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8101" y="9408801"/>
            <a:ext cx="2944813" cy="497200"/>
          </a:xfrm>
          <a:prstGeom prst="rect">
            <a:avLst/>
          </a:prstGeom>
        </p:spPr>
        <p:txBody>
          <a:bodyPr vert="horz" lIns="91303" tIns="45651" rIns="91303" bIns="45651" rtlCol="0" anchor="b"/>
          <a:lstStyle>
            <a:lvl1pPr algn="r">
              <a:defRPr sz="1200"/>
            </a:lvl1pPr>
          </a:lstStyle>
          <a:p>
            <a:fld id="{C17F1DBC-DE25-4678-B007-450582A59E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0495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283" cy="495300"/>
          </a:xfrm>
          <a:prstGeom prst="rect">
            <a:avLst/>
          </a:prstGeom>
        </p:spPr>
        <p:txBody>
          <a:bodyPr vert="horz" lIns="91303" tIns="45651" rIns="91303" bIns="4565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8646" y="0"/>
            <a:ext cx="2944283" cy="495300"/>
          </a:xfrm>
          <a:prstGeom prst="rect">
            <a:avLst/>
          </a:prstGeom>
        </p:spPr>
        <p:txBody>
          <a:bodyPr vert="horz" lIns="91303" tIns="45651" rIns="91303" bIns="45651" rtlCol="0"/>
          <a:lstStyle>
            <a:lvl1pPr algn="r">
              <a:defRPr sz="1200"/>
            </a:lvl1pPr>
          </a:lstStyle>
          <a:p>
            <a:fld id="{53FBEC48-A986-4E80-AFD0-9B53CE76AEF8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5250" y="742950"/>
            <a:ext cx="6604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03" tIns="45651" rIns="91303" bIns="4565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91303" tIns="45651" rIns="91303" bIns="4565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08981"/>
            <a:ext cx="2944283" cy="495300"/>
          </a:xfrm>
          <a:prstGeom prst="rect">
            <a:avLst/>
          </a:prstGeom>
        </p:spPr>
        <p:txBody>
          <a:bodyPr vert="horz" lIns="91303" tIns="45651" rIns="91303" bIns="4565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8646" y="9408981"/>
            <a:ext cx="2944283" cy="495300"/>
          </a:xfrm>
          <a:prstGeom prst="rect">
            <a:avLst/>
          </a:prstGeom>
        </p:spPr>
        <p:txBody>
          <a:bodyPr vert="horz" lIns="91303" tIns="45651" rIns="91303" bIns="45651" rtlCol="0" anchor="b"/>
          <a:lstStyle>
            <a:lvl1pPr algn="r">
              <a:defRPr sz="1200"/>
            </a:lvl1pPr>
          </a:lstStyle>
          <a:p>
            <a:fld id="{7731F462-CA20-4459-B33F-C43793C3929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3815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1F462-CA20-4459-B33F-C43793C3929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45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1F462-CA20-4459-B33F-C43793C3929B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0946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1F462-CA20-4459-B33F-C43793C3929B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7450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1F462-CA20-4459-B33F-C43793C3929B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717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1F462-CA20-4459-B33F-C43793C3929B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026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1F462-CA20-4459-B33F-C43793C3929B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461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1F462-CA20-4459-B33F-C43793C3929B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829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1F462-CA20-4459-B33F-C43793C3929B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4390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1F462-CA20-4459-B33F-C43793C3929B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7835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1F462-CA20-4459-B33F-C43793C3929B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860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1F462-CA20-4459-B33F-C43793C3929B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326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1F462-CA20-4459-B33F-C43793C3929B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427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5250" y="742950"/>
            <a:ext cx="6604000" cy="37147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1F462-CA20-4459-B33F-C43793C3929B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572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834F2A7-145C-435E-A2C0-BD3C4AF1B8B0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92E444F-963A-47C7-B9F6-8929618D1A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834F2A7-145C-435E-A2C0-BD3C4AF1B8B0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92E444F-963A-47C7-B9F6-8929618D1A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834F2A7-145C-435E-A2C0-BD3C4AF1B8B0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92E444F-963A-47C7-B9F6-8929618D1A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834F2A7-145C-435E-A2C0-BD3C4AF1B8B0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92E444F-963A-47C7-B9F6-8929618D1A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834F2A7-145C-435E-A2C0-BD3C4AF1B8B0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92E444F-963A-47C7-B9F6-8929618D1A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834F2A7-145C-435E-A2C0-BD3C4AF1B8B0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92E444F-963A-47C7-B9F6-8929618D1A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834F2A7-145C-435E-A2C0-BD3C4AF1B8B0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92E444F-963A-47C7-B9F6-8929618D1A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834F2A7-145C-435E-A2C0-BD3C4AF1B8B0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92E444F-963A-47C7-B9F6-8929618D1A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834F2A7-145C-435E-A2C0-BD3C4AF1B8B0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92E444F-963A-47C7-B9F6-8929618D1A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834F2A7-145C-435E-A2C0-BD3C4AF1B8B0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92E444F-963A-47C7-B9F6-8929618D1A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9834F2A7-145C-435E-A2C0-BD3C4AF1B8B0}" type="datetimeFigureOut">
              <a:rPr lang="ru-RU" smtClean="0"/>
              <a:pPr/>
              <a:t>30.03.2018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792E444F-963A-47C7-B9F6-8929618D1A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uments and Settings\KozlovYa\Рабочий стол\фон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-1"/>
            <a:ext cx="9144000" cy="5150157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emf"/><Relationship Id="rId5" Type="http://schemas.openxmlformats.org/officeDocument/2006/relationships/image" Target="../media/image13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здание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300162"/>
            <a:ext cx="4608512" cy="38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4355976" y="250031"/>
            <a:ext cx="4608637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>
            <a:off x="8820150" y="141685"/>
            <a:ext cx="0" cy="4860131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7" name="Line 11"/>
          <p:cNvSpPr>
            <a:spLocks noChangeShapeType="1"/>
          </p:cNvSpPr>
          <p:nvPr/>
        </p:nvSpPr>
        <p:spPr bwMode="auto">
          <a:xfrm flipH="1">
            <a:off x="1042989" y="4893469"/>
            <a:ext cx="7921625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" name="TextBox 8"/>
          <p:cNvSpPr txBox="1">
            <a:spLocks noChangeAspect="1"/>
          </p:cNvSpPr>
          <p:nvPr/>
        </p:nvSpPr>
        <p:spPr>
          <a:xfrm>
            <a:off x="107504" y="748898"/>
            <a:ext cx="87123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accent1"/>
                </a:solidFill>
              </a:rPr>
              <a:t>Особенности снятия замечаний </a:t>
            </a:r>
            <a:r>
              <a:rPr lang="ru-RU" sz="3200" dirty="0" err="1">
                <a:solidFill>
                  <a:schemeClr val="accent1"/>
                </a:solidFill>
              </a:rPr>
              <a:t>Главгосэкспертизы</a:t>
            </a:r>
            <a:r>
              <a:rPr lang="ru-RU" sz="3200" dirty="0">
                <a:solidFill>
                  <a:schemeClr val="accent1"/>
                </a:solidFill>
              </a:rPr>
              <a:t> в 2017-2018 году и необходимые квалификации исполнителей отчетов по инженерно-экологическим изысканиям</a:t>
            </a:r>
            <a:endParaRPr lang="ru-RU" sz="3200" dirty="0">
              <a:solidFill>
                <a:schemeClr val="accent1"/>
              </a:solidFill>
              <a:latin typeface="Franklin Gothic Demi" pitchFamily="34" charset="0"/>
            </a:endParaRPr>
          </a:p>
        </p:txBody>
      </p:sp>
      <p:sp>
        <p:nvSpPr>
          <p:cNvPr id="10" name="TextBox 9"/>
          <p:cNvSpPr txBox="1">
            <a:spLocks noChangeAspect="1"/>
          </p:cNvSpPr>
          <p:nvPr/>
        </p:nvSpPr>
        <p:spPr>
          <a:xfrm>
            <a:off x="323528" y="4434666"/>
            <a:ext cx="8496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75000"/>
                  </a:schemeClr>
                </a:solidFill>
                <a:latin typeface="Franklin Gothic Demi" pitchFamily="34" charset="0"/>
              </a:rPr>
              <a:t>2018 год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0276" y="3721750"/>
            <a:ext cx="85683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Franklin Gothic Book" pitchFamily="34" charset="0"/>
              </a:rPr>
              <a:t>Докладчик: Вышивкин Алексе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Franklin Gothic Book" pitchFamily="34" charset="0"/>
              </a:rPr>
              <a:t>й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Franklin Gothic Book" pitchFamily="34" charset="0"/>
              </a:rPr>
              <a:t> Андреевич, начальник Отдела экологических изысканий филиала «Москвагипротрубопровод»</a:t>
            </a:r>
            <a:endParaRPr lang="ru-RU" sz="2400" b="1" dirty="0">
              <a:solidFill>
                <a:schemeClr val="accent1">
                  <a:lumMod val="75000"/>
                </a:schemeClr>
              </a:solidFill>
              <a:latin typeface="Franklin Gothic Book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685"/>
            <a:ext cx="3014413" cy="500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cuments and Settings\KozlovYa\Рабочий стол\Untitled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886" y="0"/>
            <a:ext cx="9144000" cy="437914"/>
          </a:xfrm>
          <a:prstGeom prst="rect">
            <a:avLst/>
          </a:prstGeom>
          <a:noFill/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8675564" y="4822031"/>
            <a:ext cx="683096" cy="273844"/>
          </a:xfrm>
        </p:spPr>
        <p:txBody>
          <a:bodyPr/>
          <a:lstStyle/>
          <a:p>
            <a:fld id="{792E444F-963A-47C7-B9F6-8929618D1A12}" type="slidenum">
              <a:rPr lang="ru-RU" i="1" smtClean="0">
                <a:solidFill>
                  <a:schemeClr val="accent1">
                    <a:lumMod val="75000"/>
                  </a:schemeClr>
                </a:solidFill>
                <a:latin typeface="Franklin Gothic Book" pitchFamily="34" charset="0"/>
              </a:rPr>
              <a:pPr/>
              <a:t>10</a:t>
            </a:fld>
            <a:endParaRPr lang="ru-RU" i="1" dirty="0">
              <a:solidFill>
                <a:schemeClr val="accent1">
                  <a:lumMod val="75000"/>
                </a:schemeClr>
              </a:solidFill>
              <a:latin typeface="Franklin Gothic Book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2" y="129496"/>
            <a:ext cx="1547664" cy="20635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67544" y="915566"/>
            <a:ext cx="8208020" cy="2496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431711">
              <a:lnSpc>
                <a:spcPct val="110000"/>
              </a:lnSpc>
              <a:defRPr/>
            </a:pPr>
            <a:r>
              <a:rPr lang="ru-RU" sz="1600" dirty="0" smtClean="0"/>
              <a:t>Согласно  </a:t>
            </a:r>
            <a:r>
              <a:rPr lang="ru-RU" sz="1600" dirty="0"/>
              <a:t>п. 2.6 ГОСТ </a:t>
            </a:r>
            <a:r>
              <a:rPr lang="ru-RU" sz="1600" dirty="0" smtClean="0"/>
              <a:t>17.5.3.05-84 </a:t>
            </a:r>
            <a:r>
              <a:rPr lang="ru-RU" sz="1600" dirty="0"/>
              <a:t>Плодородный слой почвы не должен содержать радиоактивные элементы, тяжелые металлы, остаточные количества пестицидов и другие токсичные соединения в концентрациях, превышающих предельно допустимые уровни, установленные для почв, не должен быть опасным в эпидемиологическом отношении и не должен быть загрязнен и засорен отходами производства, твердыми предметами, камнями, щебнем, галькой, строительным мусором.</a:t>
            </a:r>
          </a:p>
          <a:p>
            <a:pPr algn="just" defTabSz="3431711">
              <a:lnSpc>
                <a:spcPct val="110000"/>
              </a:lnSpc>
              <a:defRPr/>
            </a:pPr>
            <a:r>
              <a:rPr lang="ru-RU" sz="1600" dirty="0" smtClean="0"/>
              <a:t> </a:t>
            </a:r>
            <a:r>
              <a:rPr lang="ru-RU" sz="1500" b="1" dirty="0" smtClean="0">
                <a:solidFill>
                  <a:schemeClr val="tx2">
                    <a:lumMod val="75000"/>
                  </a:schemeClr>
                </a:solidFill>
                <a:latin typeface="Franklin Gothic Book" pitchFamily="34" charset="0"/>
              </a:rPr>
              <a:t> </a:t>
            </a:r>
            <a:endParaRPr lang="ru-RU" sz="1500" b="1" dirty="0">
              <a:solidFill>
                <a:schemeClr val="tx2">
                  <a:lumMod val="75000"/>
                </a:schemeClr>
              </a:solidFill>
              <a:latin typeface="Franklin Gothic Book" pitchFamily="34" charset="0"/>
            </a:endParaRPr>
          </a:p>
          <a:p>
            <a:pPr algn="just" defTabSz="3431711">
              <a:lnSpc>
                <a:spcPct val="110000"/>
              </a:lnSpc>
              <a:defRPr/>
            </a:pPr>
            <a:endParaRPr lang="ru-RU" sz="1500" b="1" dirty="0">
              <a:solidFill>
                <a:schemeClr val="tx2">
                  <a:lumMod val="75000"/>
                </a:schemeClr>
              </a:solidFill>
              <a:latin typeface="Franklin Gothic Book" pitchFamily="34" charset="0"/>
            </a:endParaRPr>
          </a:p>
          <a:p>
            <a:pPr algn="just" defTabSz="3431711">
              <a:lnSpc>
                <a:spcPct val="110000"/>
              </a:lnSpc>
            </a:pPr>
            <a:endParaRPr lang="ru-RU" sz="1500" b="1" dirty="0" smtClean="0">
              <a:solidFill>
                <a:schemeClr val="tx2">
                  <a:lumMod val="75000"/>
                </a:schemeClr>
              </a:solidFill>
              <a:latin typeface="Franklin Gothic Boo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63688" y="53211"/>
            <a:ext cx="7380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724025"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Franklin Gothic Book" pitchFamily="34" charset="0"/>
              </a:rPr>
              <a:t>Обоснование отсутствия необходимости снятия почв по физическим факторам</a:t>
            </a:r>
            <a:endParaRPr lang="ru-RU" altLang="ja-JP" sz="1600" b="1" dirty="0" smtClean="0">
              <a:solidFill>
                <a:schemeClr val="bg1"/>
              </a:solidFill>
              <a:latin typeface="Franklin Gothic Boo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96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cuments and Settings\KozlovYa\Рабочий стол\Untitled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382" y="-3738"/>
            <a:ext cx="9144000" cy="437914"/>
          </a:xfrm>
          <a:prstGeom prst="rect">
            <a:avLst/>
          </a:prstGeom>
          <a:noFill/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8675564" y="4822031"/>
            <a:ext cx="683096" cy="273844"/>
          </a:xfrm>
        </p:spPr>
        <p:txBody>
          <a:bodyPr/>
          <a:lstStyle/>
          <a:p>
            <a:fld id="{792E444F-963A-47C7-B9F6-8929618D1A12}" type="slidenum">
              <a:rPr lang="ru-RU" i="1" smtClean="0">
                <a:solidFill>
                  <a:schemeClr val="accent1">
                    <a:lumMod val="75000"/>
                  </a:schemeClr>
                </a:solidFill>
                <a:latin typeface="Franklin Gothic Book" pitchFamily="34" charset="0"/>
              </a:rPr>
              <a:pPr/>
              <a:t>11</a:t>
            </a:fld>
            <a:endParaRPr lang="ru-RU" i="1" dirty="0">
              <a:solidFill>
                <a:schemeClr val="accent1">
                  <a:lumMod val="75000"/>
                </a:schemeClr>
              </a:solidFill>
              <a:latin typeface="Franklin Gothic Book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2" y="129496"/>
            <a:ext cx="1547664" cy="20635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763688" y="53211"/>
            <a:ext cx="7380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724025"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Franklin Gothic Book" pitchFamily="34" charset="0"/>
              </a:rPr>
              <a:t>Обоснование отсутствия необходимости снятия почв по физическим факторам</a:t>
            </a:r>
            <a:endParaRPr lang="ru-RU" altLang="ja-JP" sz="1600" b="1" dirty="0" smtClean="0">
              <a:solidFill>
                <a:schemeClr val="bg1"/>
              </a:solidFill>
              <a:latin typeface="Franklin Gothic Book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51496" t="15941" r="26967" b="15810"/>
          <a:stretch/>
        </p:blipFill>
        <p:spPr>
          <a:xfrm>
            <a:off x="0" y="567409"/>
            <a:ext cx="3707904" cy="335323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483768" y="1635646"/>
            <a:ext cx="360040" cy="1440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123728" y="2571750"/>
            <a:ext cx="432048" cy="14401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l="48424" t="18500" r="18301" b="13250"/>
          <a:stretch/>
        </p:blipFill>
        <p:spPr>
          <a:xfrm>
            <a:off x="3833663" y="699542"/>
            <a:ext cx="5266025" cy="32403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092280" y="2067694"/>
            <a:ext cx="1008112" cy="21602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cuments and Settings\KozlovYa\Рабочий стол\Untitled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382" y="-3738"/>
            <a:ext cx="9144000" cy="437914"/>
          </a:xfrm>
          <a:prstGeom prst="rect">
            <a:avLst/>
          </a:prstGeom>
          <a:noFill/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8675564" y="4822031"/>
            <a:ext cx="683096" cy="273844"/>
          </a:xfrm>
        </p:spPr>
        <p:txBody>
          <a:bodyPr/>
          <a:lstStyle/>
          <a:p>
            <a:fld id="{792E444F-963A-47C7-B9F6-8929618D1A12}" type="slidenum">
              <a:rPr lang="ru-RU" i="1" smtClean="0">
                <a:solidFill>
                  <a:schemeClr val="accent1">
                    <a:lumMod val="75000"/>
                  </a:schemeClr>
                </a:solidFill>
                <a:latin typeface="Franklin Gothic Book" pitchFamily="34" charset="0"/>
              </a:rPr>
              <a:pPr/>
              <a:t>12</a:t>
            </a:fld>
            <a:endParaRPr lang="ru-RU" i="1" dirty="0">
              <a:solidFill>
                <a:schemeClr val="accent1">
                  <a:lumMod val="75000"/>
                </a:schemeClr>
              </a:solidFill>
              <a:latin typeface="Franklin Gothic Book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2" y="129496"/>
            <a:ext cx="1547664" cy="20635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07740" y="450582"/>
            <a:ext cx="82800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Franklin Gothic Book" pitchFamily="34" charset="0"/>
              </a:rPr>
              <a:t>Требуется представление однозначного вывода о наличии/отсутствии на участке изысканий охраняемых видов растений и животных. Не принимаются фразы «В ходе выполнения работ охраняемые виды встречены не были»</a:t>
            </a:r>
            <a:endParaRPr lang="ru-RU" sz="1500" b="1" dirty="0">
              <a:solidFill>
                <a:schemeClr val="tx2">
                  <a:lumMod val="75000"/>
                </a:schemeClr>
              </a:solidFill>
              <a:latin typeface="Franklin Gothic Book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50787" t="10625" r="27163" b="5375"/>
          <a:stretch/>
        </p:blipFill>
        <p:spPr>
          <a:xfrm>
            <a:off x="647564" y="1281578"/>
            <a:ext cx="3348372" cy="3826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98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cuments and Settings\KozlovYa\Рабочий стол\Untitled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886" y="0"/>
            <a:ext cx="9144000" cy="437914"/>
          </a:xfrm>
          <a:prstGeom prst="rect">
            <a:avLst/>
          </a:prstGeom>
          <a:noFill/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8675564" y="4822031"/>
            <a:ext cx="683096" cy="273844"/>
          </a:xfrm>
        </p:spPr>
        <p:txBody>
          <a:bodyPr/>
          <a:lstStyle/>
          <a:p>
            <a:fld id="{792E444F-963A-47C7-B9F6-8929618D1A12}" type="slidenum">
              <a:rPr lang="ru-RU" i="1" smtClean="0">
                <a:solidFill>
                  <a:schemeClr val="accent1">
                    <a:lumMod val="75000"/>
                  </a:schemeClr>
                </a:solidFill>
                <a:latin typeface="Franklin Gothic Book" pitchFamily="34" charset="0"/>
              </a:rPr>
              <a:pPr/>
              <a:t>13</a:t>
            </a:fld>
            <a:endParaRPr lang="ru-RU" i="1" dirty="0">
              <a:solidFill>
                <a:schemeClr val="accent1">
                  <a:lumMod val="75000"/>
                </a:schemeClr>
              </a:solidFill>
              <a:latin typeface="Franklin Gothic Book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2" y="129496"/>
            <a:ext cx="1547664" cy="20635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763688" y="53211"/>
            <a:ext cx="7380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724025">
              <a:defRPr/>
            </a:pPr>
            <a:r>
              <a:rPr lang="ru-RU" sz="1600" b="1" dirty="0" smtClean="0">
                <a:solidFill>
                  <a:schemeClr val="bg1"/>
                </a:solidFill>
                <a:latin typeface="Franklin Gothic Book" pitchFamily="34" charset="0"/>
              </a:rPr>
              <a:t>Требования к протоколам радиологических исследований</a:t>
            </a:r>
            <a:endParaRPr lang="ru-RU" altLang="ja-JP" sz="1600" b="1" dirty="0" smtClean="0">
              <a:solidFill>
                <a:schemeClr val="bg1"/>
              </a:solidFill>
              <a:latin typeface="Franklin Gothic Book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37914"/>
            <a:ext cx="3275856" cy="46353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81760"/>
            <a:ext cx="3277264" cy="4614115"/>
          </a:xfrm>
          <a:prstGeom prst="rect">
            <a:avLst/>
          </a:prstGeom>
        </p:spPr>
      </p:pic>
      <p:cxnSp>
        <p:nvCxnSpPr>
          <p:cNvPr id="9" name="Прямая соединительная линия 8"/>
          <p:cNvCxnSpPr/>
          <p:nvPr/>
        </p:nvCxnSpPr>
        <p:spPr>
          <a:xfrm>
            <a:off x="395536" y="555526"/>
            <a:ext cx="2592288" cy="417646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395536" y="539977"/>
            <a:ext cx="2836404" cy="4192013"/>
          </a:xfrm>
          <a:prstGeom prst="line">
            <a:avLst/>
          </a:prstGeom>
          <a:ln w="349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592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Без имени-1 копи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3064650"/>
            <a:ext cx="2771800" cy="207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251520" y="1635646"/>
            <a:ext cx="864096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defTabSz="2168525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Franklin Gothic Book" pitchFamily="34" charset="0"/>
              </a:rPr>
              <a:t>Акционерное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Franklin Gothic Book" pitchFamily="34" charset="0"/>
              </a:rPr>
              <a:t>общество</a:t>
            </a:r>
          </a:p>
          <a:p>
            <a:pPr algn="ctr" defTabSz="2168525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Franklin Gothic Book" pitchFamily="34" charset="0"/>
              </a:rPr>
              <a:t>«Институт по проектированию магистральных трубопроводов»</a:t>
            </a:r>
          </a:p>
          <a:p>
            <a:pPr algn="ctr" defTabSz="2168525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Franklin Gothic Book" pitchFamily="34" charset="0"/>
              </a:rPr>
              <a:t>АО 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Franklin Gothic Book" pitchFamily="34" charset="0"/>
              </a:rPr>
              <a:t>«ГИПРОТРУБОПРОВОД»</a:t>
            </a: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123728" y="3147814"/>
            <a:ext cx="5040560" cy="1748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Franklin Gothic Book" pitchFamily="34" charset="0"/>
              </a:rPr>
              <a:t>Россия,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Franklin Gothic Book" pitchFamily="34" charset="0"/>
              </a:rPr>
              <a:t>119334,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Franklin Gothic Book" pitchFamily="34" charset="0"/>
              </a:rPr>
              <a:t>Москва, ул. Вавилова, д.24, корп.1</a:t>
            </a:r>
          </a:p>
          <a:p>
            <a:pPr algn="ctr"/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Franklin Gothic Book" pitchFamily="34" charset="0"/>
              </a:rPr>
              <a:t>(495)950-86-50</a:t>
            </a:r>
          </a:p>
          <a:p>
            <a:pPr algn="ctr"/>
            <a:endParaRPr lang="en-US" sz="1600" b="1" dirty="0">
              <a:solidFill>
                <a:schemeClr val="accent1">
                  <a:lumMod val="75000"/>
                </a:schemeClr>
              </a:solidFill>
              <a:latin typeface="Franklin Gothic Book" pitchFamily="34" charset="0"/>
            </a:endParaRPr>
          </a:p>
          <a:p>
            <a:pPr algn="ctr"/>
            <a:r>
              <a:rPr lang="ru-RU" sz="1600" b="1" dirty="0" err="1" smtClean="0">
                <a:solidFill>
                  <a:schemeClr val="accent1">
                    <a:lumMod val="75000"/>
                  </a:schemeClr>
                </a:solidFill>
                <a:latin typeface="Franklin Gothic Book" pitchFamily="34" charset="0"/>
              </a:rPr>
              <a:t>www.g</a:t>
            </a:r>
            <a:r>
              <a:rPr lang="en-US" sz="1600" b="1" dirty="0" err="1" smtClean="0">
                <a:solidFill>
                  <a:schemeClr val="accent1">
                    <a:lumMod val="75000"/>
                  </a:schemeClr>
                </a:solidFill>
                <a:latin typeface="Franklin Gothic Book" pitchFamily="34" charset="0"/>
              </a:rPr>
              <a:t>iprotruboprovod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Franklin Gothic Book" pitchFamily="34" charset="0"/>
              </a:rPr>
              <a:t>.transneft.ru</a:t>
            </a:r>
          </a:p>
          <a:p>
            <a:pPr algn="ctr">
              <a:lnSpc>
                <a:spcPct val="160000"/>
              </a:lnSpc>
            </a:pPr>
            <a:r>
              <a:rPr lang="ru-RU" sz="1600" b="1" dirty="0" err="1" smtClean="0">
                <a:solidFill>
                  <a:schemeClr val="accent1">
                    <a:lumMod val="75000"/>
                  </a:schemeClr>
                </a:solidFill>
                <a:latin typeface="Franklin Gothic Book" pitchFamily="34" charset="0"/>
              </a:rPr>
              <a:t>gtp@gtp.transneft.ru</a:t>
            </a:r>
            <a:endParaRPr lang="ru-RU" sz="1600" b="1" dirty="0">
              <a:solidFill>
                <a:schemeClr val="accent1">
                  <a:lumMod val="75000"/>
                </a:schemeClr>
              </a:solidFill>
              <a:latin typeface="Franklin Gothic Book" pitchFamily="34" charset="0"/>
            </a:endParaRPr>
          </a:p>
          <a:p>
            <a:pPr algn="ctr"/>
            <a:endParaRPr lang="ru-RU" b="1" dirty="0">
              <a:solidFill>
                <a:schemeClr val="accent1">
                  <a:lumMod val="75000"/>
                </a:schemeClr>
              </a:solidFill>
              <a:latin typeface="Franklin Gothic Book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655" y="476380"/>
            <a:ext cx="3242705" cy="8474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cuments and Settings\KozlovYa\Рабочий стол\Untitled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26888" y="13716"/>
            <a:ext cx="9144000" cy="437914"/>
          </a:xfrm>
          <a:prstGeom prst="rect">
            <a:avLst/>
          </a:prstGeom>
          <a:noFill/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8675564" y="4803998"/>
            <a:ext cx="683096" cy="273844"/>
          </a:xfrm>
        </p:spPr>
        <p:txBody>
          <a:bodyPr/>
          <a:lstStyle/>
          <a:p>
            <a:fld id="{792E444F-963A-47C7-B9F6-8929618D1A12}" type="slidenum">
              <a:rPr lang="ru-RU" i="1" smtClean="0">
                <a:solidFill>
                  <a:schemeClr val="accent1">
                    <a:lumMod val="75000"/>
                  </a:schemeClr>
                </a:solidFill>
                <a:latin typeface="Franklin Gothic Book" pitchFamily="34" charset="0"/>
              </a:rPr>
              <a:pPr/>
              <a:t>2</a:t>
            </a:fld>
            <a:endParaRPr lang="ru-RU" i="1" dirty="0">
              <a:solidFill>
                <a:schemeClr val="accent1">
                  <a:lumMod val="75000"/>
                </a:schemeClr>
              </a:solidFill>
              <a:latin typeface="Franklin Gothic Boo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11760" y="21336"/>
            <a:ext cx="59046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724025">
              <a:defRPr/>
            </a:pPr>
            <a:r>
              <a:rPr lang="ru-RU" altLang="ja-JP" sz="1600" b="1" dirty="0" smtClean="0">
                <a:solidFill>
                  <a:schemeClr val="bg1"/>
                </a:solidFill>
                <a:latin typeface="Franklin Gothic Book" pitchFamily="34" charset="0"/>
                <a:cs typeface="Arial" pitchFamily="34" charset="0"/>
              </a:rPr>
              <a:t>Требования к формулировкам ответов уполномоченных органов</a:t>
            </a:r>
            <a:endParaRPr lang="ru-RU" altLang="ja-JP" sz="1600" b="1" dirty="0">
              <a:solidFill>
                <a:schemeClr val="bg1"/>
              </a:solidFill>
              <a:latin typeface="Franklin Gothic Book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2" y="129496"/>
            <a:ext cx="1547664" cy="20635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549780"/>
            <a:ext cx="3191786" cy="45011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6016" y="526771"/>
            <a:ext cx="3915296" cy="46167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cuments and Settings\KozlovYa\Рабочий стол\Untitled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0"/>
            <a:ext cx="9144000" cy="437914"/>
          </a:xfrm>
          <a:prstGeom prst="rect">
            <a:avLst/>
          </a:prstGeom>
          <a:noFill/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8675564" y="4803998"/>
            <a:ext cx="683096" cy="273844"/>
          </a:xfrm>
        </p:spPr>
        <p:txBody>
          <a:bodyPr/>
          <a:lstStyle/>
          <a:p>
            <a:fld id="{792E444F-963A-47C7-B9F6-8929618D1A12}" type="slidenum">
              <a:rPr lang="ru-RU" i="1" smtClean="0">
                <a:solidFill>
                  <a:schemeClr val="accent1">
                    <a:lumMod val="75000"/>
                  </a:schemeClr>
                </a:solidFill>
                <a:latin typeface="Franklin Gothic Book" pitchFamily="34" charset="0"/>
              </a:rPr>
              <a:pPr/>
              <a:t>3</a:t>
            </a:fld>
            <a:endParaRPr lang="ru-RU" i="1" dirty="0">
              <a:solidFill>
                <a:schemeClr val="accent1">
                  <a:lumMod val="75000"/>
                </a:schemeClr>
              </a:solidFill>
              <a:latin typeface="Franklin Gothic Book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2" y="129496"/>
            <a:ext cx="1547664" cy="20635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915816" y="0"/>
            <a:ext cx="52565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724025">
              <a:defRPr/>
            </a:pPr>
            <a:r>
              <a:rPr lang="ru-RU" altLang="ja-JP" sz="1600" b="1" dirty="0" smtClean="0">
                <a:solidFill>
                  <a:schemeClr val="bg1"/>
                </a:solidFill>
                <a:latin typeface="Franklin Gothic Book" pitchFamily="34" charset="0"/>
                <a:cs typeface="Arial" pitchFamily="34" charset="0"/>
              </a:rPr>
              <a:t>Требования к картографическому оформлению ответов</a:t>
            </a:r>
            <a:endParaRPr lang="ru-RU" altLang="ja-JP" sz="1600" b="1" dirty="0">
              <a:solidFill>
                <a:schemeClr val="bg1"/>
              </a:solidFill>
              <a:latin typeface="Franklin Gothic Book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87230"/>
            <a:ext cx="2976581" cy="43655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8009" y="754966"/>
            <a:ext cx="2974230" cy="43579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3143" y="681077"/>
            <a:ext cx="3104345" cy="43778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6293" y="3771369"/>
            <a:ext cx="2376264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FF0000"/>
                </a:solidFill>
              </a:rPr>
              <a:t>На карте отсутствует подтверждение нанесения точки скотомогильника силами уполномоченного органа</a:t>
            </a:r>
            <a:endParaRPr lang="ru-RU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80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cuments and Settings\KozlovYa\Рабочий стол\Untitled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382" y="-3738"/>
            <a:ext cx="9144000" cy="437914"/>
          </a:xfrm>
          <a:prstGeom prst="rect">
            <a:avLst/>
          </a:prstGeom>
          <a:noFill/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8675564" y="4803998"/>
            <a:ext cx="683096" cy="273844"/>
          </a:xfrm>
        </p:spPr>
        <p:txBody>
          <a:bodyPr/>
          <a:lstStyle/>
          <a:p>
            <a:fld id="{792E444F-963A-47C7-B9F6-8929618D1A12}" type="slidenum">
              <a:rPr lang="ru-RU" i="1" smtClean="0">
                <a:solidFill>
                  <a:schemeClr val="accent1">
                    <a:lumMod val="75000"/>
                  </a:schemeClr>
                </a:solidFill>
                <a:latin typeface="Franklin Gothic Book" pitchFamily="34" charset="0"/>
              </a:rPr>
              <a:pPr/>
              <a:t>4</a:t>
            </a:fld>
            <a:endParaRPr lang="ru-RU" i="1" dirty="0">
              <a:solidFill>
                <a:schemeClr val="accent1">
                  <a:lumMod val="75000"/>
                </a:schemeClr>
              </a:solidFill>
              <a:latin typeface="Franklin Gothic Book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2" y="129496"/>
            <a:ext cx="1547664" cy="20635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66070" y="0"/>
            <a:ext cx="59377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724025">
              <a:defRPr/>
            </a:pPr>
            <a:r>
              <a:rPr lang="ru-RU" altLang="ja-JP" sz="1600" b="1" dirty="0" smtClean="0">
                <a:solidFill>
                  <a:schemeClr val="bg1"/>
                </a:solidFill>
                <a:latin typeface="Franklin Gothic Book" pitchFamily="34" charset="0"/>
                <a:cs typeface="Arial" pitchFamily="34" charset="0"/>
              </a:rPr>
              <a:t>Сведения, не требовавшиеся ранее 2017 года</a:t>
            </a:r>
            <a:endParaRPr lang="ru-RU" altLang="ja-JP" sz="1600" b="1" dirty="0">
              <a:solidFill>
                <a:schemeClr val="bg1"/>
              </a:solidFill>
              <a:latin typeface="Franklin Gothic Book" pitchFamily="34" charset="0"/>
              <a:cs typeface="Arial" pitchFamily="34" charset="0"/>
            </a:endParaRPr>
          </a:p>
        </p:txBody>
      </p:sp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827584" y="1995686"/>
            <a:ext cx="7632848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1400" dirty="0" smtClean="0"/>
              <a:t>Лесопарковые зеленые пояса (ст. 62.1 </a:t>
            </a:r>
            <a:r>
              <a:rPr lang="ru-RU" sz="1400" dirty="0"/>
              <a:t>Лесного кодекса РФ</a:t>
            </a:r>
            <a:r>
              <a:rPr lang="ru-RU" sz="1400" dirty="0" smtClean="0"/>
              <a:t>);</a:t>
            </a:r>
          </a:p>
          <a:p>
            <a:pPr marL="342900" indent="-342900">
              <a:buAutoNum type="arabicPeriod"/>
            </a:pPr>
            <a:r>
              <a:rPr lang="ru-RU" sz="1400" dirty="0" smtClean="0"/>
              <a:t>Особо ценные продуктивные сельскохозяйственные угодья (</a:t>
            </a:r>
            <a:r>
              <a:rPr lang="ru-RU" sz="1400" dirty="0"/>
              <a:t>со ст. 79 Земельного кодекса РФ</a:t>
            </a:r>
            <a:r>
              <a:rPr lang="ru-RU" sz="1400" dirty="0" smtClean="0"/>
              <a:t>);</a:t>
            </a:r>
          </a:p>
          <a:p>
            <a:pPr marL="342900" indent="-342900">
              <a:buAutoNum type="arabicPeriod"/>
            </a:pPr>
            <a:r>
              <a:rPr lang="ru-RU" sz="1400" dirty="0" smtClean="0"/>
              <a:t>Зоны санитарной охраны районов морского водопользования (</a:t>
            </a:r>
            <a:r>
              <a:rPr lang="ru-RU" sz="1400" dirty="0"/>
              <a:t>СанПиН </a:t>
            </a:r>
            <a:r>
              <a:rPr lang="ru-RU" sz="1400" dirty="0" smtClean="0"/>
              <a:t>2.1.5.2582-10);</a:t>
            </a:r>
          </a:p>
          <a:p>
            <a:pPr marL="342900" indent="-342900">
              <a:buAutoNum type="arabicPeriod"/>
            </a:pPr>
            <a:r>
              <a:rPr lang="ru-RU" sz="1400" dirty="0" err="1" smtClean="0"/>
              <a:t>Приаэродромные</a:t>
            </a:r>
            <a:r>
              <a:rPr lang="ru-RU" sz="1400" dirty="0" smtClean="0"/>
              <a:t> территории (</a:t>
            </a:r>
            <a:r>
              <a:rPr lang="ru-RU" sz="1400" dirty="0"/>
              <a:t>ст.47 Воздушного кодекса </a:t>
            </a:r>
            <a:r>
              <a:rPr lang="ru-RU" sz="1400" dirty="0" smtClean="0"/>
              <a:t>РФ).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59888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0"/>
            <a:ext cx="3693955" cy="51435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9552" y="1563638"/>
            <a:ext cx="64807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3651870"/>
            <a:ext cx="1800200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0"/>
            <a:ext cx="3634154" cy="51435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580112" y="3219822"/>
            <a:ext cx="1224136" cy="144016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120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cuments and Settings\KozlovYa\Рабочий стол\Untitled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382" y="-3738"/>
            <a:ext cx="9144000" cy="437914"/>
          </a:xfrm>
          <a:prstGeom prst="rect">
            <a:avLst/>
          </a:prstGeom>
          <a:noFill/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8675564" y="4822031"/>
            <a:ext cx="683096" cy="273844"/>
          </a:xfrm>
        </p:spPr>
        <p:txBody>
          <a:bodyPr/>
          <a:lstStyle/>
          <a:p>
            <a:fld id="{792E444F-963A-47C7-B9F6-8929618D1A12}" type="slidenum">
              <a:rPr lang="ru-RU" i="1" smtClean="0">
                <a:solidFill>
                  <a:schemeClr val="accent1">
                    <a:lumMod val="75000"/>
                  </a:schemeClr>
                </a:solidFill>
                <a:latin typeface="Franklin Gothic Book" pitchFamily="34" charset="0"/>
              </a:rPr>
              <a:pPr/>
              <a:t>6</a:t>
            </a:fld>
            <a:endParaRPr lang="ru-RU" i="1" dirty="0">
              <a:solidFill>
                <a:schemeClr val="accent1">
                  <a:lumMod val="75000"/>
                </a:schemeClr>
              </a:solidFill>
              <a:latin typeface="Franklin Gothic Book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2" y="129496"/>
            <a:ext cx="1547664" cy="20635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1629"/>
          <a:stretch/>
        </p:blipFill>
        <p:spPr>
          <a:xfrm>
            <a:off x="15414" y="567410"/>
            <a:ext cx="7309063" cy="364387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65774" y="3723878"/>
            <a:ext cx="288032" cy="288032"/>
          </a:xfrm>
          <a:prstGeom prst="rect">
            <a:avLst/>
          </a:prstGeom>
          <a:solidFill>
            <a:schemeClr val="accent1">
              <a:alpha val="0"/>
            </a:scheme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0877" y="434176"/>
            <a:ext cx="3276255" cy="462450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973390" y="1347614"/>
            <a:ext cx="2702174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257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cuments and Settings\KozlovYa\Рабочий стол\Untitled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382" y="-3738"/>
            <a:ext cx="9144000" cy="437914"/>
          </a:xfrm>
          <a:prstGeom prst="rect">
            <a:avLst/>
          </a:prstGeom>
          <a:noFill/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8675564" y="4822031"/>
            <a:ext cx="683096" cy="273844"/>
          </a:xfrm>
        </p:spPr>
        <p:txBody>
          <a:bodyPr/>
          <a:lstStyle/>
          <a:p>
            <a:fld id="{792E444F-963A-47C7-B9F6-8929618D1A12}" type="slidenum">
              <a:rPr lang="ru-RU" i="1" smtClean="0">
                <a:solidFill>
                  <a:schemeClr val="accent1">
                    <a:lumMod val="75000"/>
                  </a:schemeClr>
                </a:solidFill>
                <a:latin typeface="Franklin Gothic Book" pitchFamily="34" charset="0"/>
              </a:rPr>
              <a:pPr/>
              <a:t>7</a:t>
            </a:fld>
            <a:endParaRPr lang="ru-RU" i="1" dirty="0">
              <a:solidFill>
                <a:schemeClr val="accent1">
                  <a:lumMod val="75000"/>
                </a:schemeClr>
              </a:solidFill>
              <a:latin typeface="Franklin Gothic Book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2" y="129496"/>
            <a:ext cx="1547664" cy="20635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b="4441"/>
          <a:stretch/>
        </p:blipFill>
        <p:spPr>
          <a:xfrm>
            <a:off x="35496" y="627534"/>
            <a:ext cx="6117268" cy="360250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47564" y="3122409"/>
            <a:ext cx="5112568" cy="576064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987824" y="3507854"/>
            <a:ext cx="432048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51975" t="14324" r="27550" b="26501"/>
          <a:stretch/>
        </p:blipFill>
        <p:spPr>
          <a:xfrm>
            <a:off x="6070780" y="484721"/>
            <a:ext cx="2989806" cy="259228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066615" y="847189"/>
            <a:ext cx="360040" cy="165025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971600" y="3159818"/>
            <a:ext cx="288032" cy="53865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cuments and Settings\KozlovYa\Рабочий стол\Untitled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53211"/>
            <a:ext cx="9144000" cy="437914"/>
          </a:xfrm>
          <a:prstGeom prst="rect">
            <a:avLst/>
          </a:prstGeom>
          <a:noFill/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8675564" y="4822031"/>
            <a:ext cx="683096" cy="273844"/>
          </a:xfrm>
        </p:spPr>
        <p:txBody>
          <a:bodyPr/>
          <a:lstStyle/>
          <a:p>
            <a:fld id="{792E444F-963A-47C7-B9F6-8929618D1A12}" type="slidenum">
              <a:rPr lang="ru-RU" i="1" smtClean="0">
                <a:solidFill>
                  <a:schemeClr val="accent1">
                    <a:lumMod val="75000"/>
                  </a:schemeClr>
                </a:solidFill>
                <a:latin typeface="Franklin Gothic Book" pitchFamily="34" charset="0"/>
              </a:rPr>
              <a:pPr/>
              <a:t>8</a:t>
            </a:fld>
            <a:endParaRPr lang="ru-RU" i="1" dirty="0">
              <a:solidFill>
                <a:schemeClr val="accent1">
                  <a:lumMod val="75000"/>
                </a:schemeClr>
              </a:solidFill>
              <a:latin typeface="Franklin Gothic Book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2" y="129496"/>
            <a:ext cx="1547664" cy="2063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73625" t="13250" r="5113" b="10625"/>
          <a:stretch/>
        </p:blipFill>
        <p:spPr>
          <a:xfrm>
            <a:off x="2339752" y="517031"/>
            <a:ext cx="4176464" cy="448583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699792" y="2571750"/>
            <a:ext cx="3744416" cy="288032"/>
          </a:xfrm>
          <a:prstGeom prst="rect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cuments and Settings\KozlovYa\Рабочий стол\Untitled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382" y="-3738"/>
            <a:ext cx="9144000" cy="437914"/>
          </a:xfrm>
          <a:prstGeom prst="rect">
            <a:avLst/>
          </a:prstGeom>
          <a:noFill/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8675564" y="4822031"/>
            <a:ext cx="683096" cy="273844"/>
          </a:xfrm>
        </p:spPr>
        <p:txBody>
          <a:bodyPr/>
          <a:lstStyle/>
          <a:p>
            <a:fld id="{792E444F-963A-47C7-B9F6-8929618D1A12}" type="slidenum">
              <a:rPr lang="ru-RU" i="1" smtClean="0">
                <a:solidFill>
                  <a:schemeClr val="accent1">
                    <a:lumMod val="75000"/>
                  </a:schemeClr>
                </a:solidFill>
                <a:latin typeface="Franklin Gothic Book" pitchFamily="34" charset="0"/>
              </a:rPr>
              <a:pPr/>
              <a:t>9</a:t>
            </a:fld>
            <a:endParaRPr lang="ru-RU" i="1" dirty="0">
              <a:solidFill>
                <a:schemeClr val="accent1">
                  <a:lumMod val="75000"/>
                </a:schemeClr>
              </a:solidFill>
              <a:latin typeface="Franklin Gothic Book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2" y="129496"/>
            <a:ext cx="1547664" cy="20635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763688" y="53211"/>
            <a:ext cx="73803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724025">
              <a:defRPr/>
            </a:pPr>
            <a:r>
              <a:rPr lang="ru-RU" altLang="ja-JP" sz="1600" b="1" dirty="0" smtClean="0">
                <a:solidFill>
                  <a:schemeClr val="bg1"/>
                </a:solidFill>
                <a:latin typeface="Franklin Gothic Book" pitchFamily="34" charset="0"/>
              </a:rPr>
              <a:t>Требования к качеству плодородного и потенциально-плодородного горизонтов</a:t>
            </a:r>
            <a:endParaRPr lang="ru-RU" altLang="ja-JP" sz="1600" b="1" dirty="0" smtClean="0">
              <a:solidFill>
                <a:schemeClr val="bg1"/>
              </a:solidFill>
              <a:latin typeface="Franklin Gothic Book" pitchFamily="34" charset="0"/>
              <a:cs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9841642"/>
              </p:ext>
            </p:extLst>
          </p:nvPr>
        </p:nvGraphicFramePr>
        <p:xfrm>
          <a:off x="611560" y="567410"/>
          <a:ext cx="6984775" cy="43085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07628"/>
                <a:gridCol w="754310"/>
                <a:gridCol w="1769145"/>
                <a:gridCol w="615355"/>
                <a:gridCol w="1307628"/>
                <a:gridCol w="1230709"/>
              </a:tblGrid>
              <a:tr h="4667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Показатель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3" marR="55543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Плодородный слой почвы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3" marR="5554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Потенциально-плодородный слой почвы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3" marR="5554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0011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3" marR="555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Степная, лесостепная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3" marR="5554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 err="1">
                          <a:effectLst/>
                        </a:rPr>
                        <a:t>южнотаежно</a:t>
                      </a:r>
                      <a:r>
                        <a:rPr lang="ru-RU" sz="900" dirty="0">
                          <a:effectLst/>
                        </a:rPr>
                        <a:t>-лесная, сухостепная, полупустынная, субтропической, в северной части лесостепной зоны для серых лесных почв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3" marR="555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Лесостепная, степная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3" marR="555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Лесная, полупустынная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3" marR="5554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Сухостепная, пустынная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3" marR="55543" marT="0" marB="0"/>
                </a:tc>
              </a:tr>
              <a:tr h="3889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Содержание гумуса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3" marR="555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&gt;2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3" marR="555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&gt;1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3" marR="555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1-2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3" marR="555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&lt;1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3" marR="5554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0,5-1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3" marR="55543" marT="0" marB="0"/>
                </a:tc>
              </a:tr>
              <a:tr h="3889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pH</a:t>
                      </a:r>
                      <a:r>
                        <a:rPr lang="ru-RU" sz="1100" dirty="0">
                          <a:effectLst/>
                        </a:rPr>
                        <a:t> водный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3" marR="55543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5,5-8,2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3" marR="55543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500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Гранулометрический состав (сумма фракций менее 0,01 мм)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3" marR="55543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10-75%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3" marR="5554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3126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pH </a:t>
                      </a:r>
                      <a:r>
                        <a:rPr lang="ru-RU" sz="1100" dirty="0">
                          <a:effectLst/>
                        </a:rPr>
                        <a:t>солевой вытяжки (дополнительный параметр для  дерново-подзолистых почв)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3" marR="55543" marT="0" marB="0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&gt;4</a:t>
                      </a:r>
                      <a:r>
                        <a:rPr lang="ru-RU" sz="1600" dirty="0">
                          <a:effectLst/>
                        </a:rPr>
                        <a:t>,5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543" marR="55543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8AA0653071DE54F9E36763D75A9DD6A" ma:contentTypeVersion="5" ma:contentTypeDescription="Создание документа." ma:contentTypeScope="" ma:versionID="909877401da52606aa500050afd0fe07">
  <xsd:schema xmlns:xsd="http://www.w3.org/2001/XMLSchema" xmlns:p="http://schemas.microsoft.com/office/2006/metadata/properties" xmlns:ns2="bb66f9ef-f897-4bc5-af3a-5ecb47a64307" targetNamespace="http://schemas.microsoft.com/office/2006/metadata/properties" ma:root="true" ma:fieldsID="b483d21f711789dc1ecdeb2a633798f6" ns2:_="">
    <xsd:import namespace="bb66f9ef-f897-4bc5-af3a-5ecb47a64307"/>
    <xsd:element name="properties">
      <xsd:complexType>
        <xsd:sequence>
          <xsd:element name="documentManagement">
            <xsd:complexType>
              <xsd:all>
                <xsd:element ref="ns2:IndexNum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bb66f9ef-f897-4bc5-af3a-5ecb47a64307" elementFormDefault="qualified">
    <xsd:import namespace="http://schemas.microsoft.com/office/2006/documentManagement/types"/>
    <xsd:element name="IndexNum" ma:index="8" nillable="true" ma:displayName="Индекс" ma:decimals="0" ma:internalName="IndexNum" ma:percentage="FALSE">
      <xsd:simpleType>
        <xsd:restriction base="dms:Number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содержимого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IndexNum xmlns="bb66f9ef-f897-4bc5-af3a-5ecb47a6430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874E285-60EC-49E9-98FF-FBB37518203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b66f9ef-f897-4bc5-af3a-5ecb47a64307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1F476F8A-C07C-4322-8BFC-DFA8B7CA2061}">
  <ds:schemaRefs>
    <ds:schemaRef ds:uri="http://purl.org/dc/terms/"/>
    <ds:schemaRef ds:uri="http://purl.org/dc/dcmitype/"/>
    <ds:schemaRef ds:uri="http://schemas.openxmlformats.org/package/2006/metadata/core-properties"/>
    <ds:schemaRef ds:uri="bb66f9ef-f897-4bc5-af3a-5ecb47a64307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29FB7446-B82D-4E84-8CD9-C5361A928DC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4714</TotalTime>
  <Words>355</Words>
  <Application>Microsoft Office PowerPoint</Application>
  <PresentationFormat>Экран (16:9)</PresentationFormat>
  <Paragraphs>74</Paragraphs>
  <Slides>14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ＭＳ Ｐゴシック</vt:lpstr>
      <vt:lpstr>Arial</vt:lpstr>
      <vt:lpstr>Calibri</vt:lpstr>
      <vt:lpstr>Franklin Gothic Book</vt:lpstr>
      <vt:lpstr>Franklin Gothic Demi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ОАО "Гипротрубопровод"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Козлов Яков Анатольевич</dc:creator>
  <cp:lastModifiedBy>Вышивкин Алексей Андреевич</cp:lastModifiedBy>
  <cp:revision>154</cp:revision>
  <cp:lastPrinted>2017-08-24T08:38:36Z</cp:lastPrinted>
  <dcterms:created xsi:type="dcterms:W3CDTF">2016-02-18T12:39:31Z</dcterms:created>
  <dcterms:modified xsi:type="dcterms:W3CDTF">2018-03-30T09:14:56Z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0x010100F8AA0653071DE54F9E36763D75A9DD6A</vt:lpwstr>
  </property>
</Properties>
</file>