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02" r:id="rId2"/>
    <p:sldId id="472" r:id="rId3"/>
    <p:sldId id="473" r:id="rId4"/>
    <p:sldId id="474" r:id="rId5"/>
    <p:sldId id="475" r:id="rId6"/>
    <p:sldId id="482" r:id="rId7"/>
    <p:sldId id="492" r:id="rId8"/>
    <p:sldId id="489" r:id="rId9"/>
    <p:sldId id="490" r:id="rId10"/>
    <p:sldId id="491" r:id="rId11"/>
    <p:sldId id="469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447" r:id="rId20"/>
    <p:sldId id="448" r:id="rId21"/>
    <p:sldId id="454" r:id="rId22"/>
    <p:sldId id="470" r:id="rId23"/>
    <p:sldId id="509" r:id="rId24"/>
    <p:sldId id="510" r:id="rId25"/>
    <p:sldId id="463" r:id="rId26"/>
    <p:sldId id="464" r:id="rId27"/>
    <p:sldId id="465" r:id="rId28"/>
    <p:sldId id="466" r:id="rId29"/>
    <p:sldId id="506" r:id="rId30"/>
    <p:sldId id="507" r:id="rId31"/>
    <p:sldId id="508" r:id="rId32"/>
    <p:sldId id="485" r:id="rId33"/>
    <p:sldId id="486" r:id="rId34"/>
    <p:sldId id="505" r:id="rId35"/>
    <p:sldId id="487" r:id="rId36"/>
    <p:sldId id="503" r:id="rId37"/>
    <p:sldId id="504" r:id="rId38"/>
    <p:sldId id="455" r:id="rId39"/>
    <p:sldId id="456" r:id="rId40"/>
    <p:sldId id="457" r:id="rId41"/>
    <p:sldId id="459" r:id="rId42"/>
    <p:sldId id="443" r:id="rId43"/>
    <p:sldId id="468" r:id="rId44"/>
    <p:sldId id="452" r:id="rId45"/>
  </p:sldIdLst>
  <p:sldSz cx="9145588" cy="7308850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C7614C-8CB1-4FD7-B41C-1BB443D317FD}">
          <p14:sldIdLst>
            <p14:sldId id="402"/>
            <p14:sldId id="472"/>
            <p14:sldId id="473"/>
            <p14:sldId id="474"/>
            <p14:sldId id="475"/>
            <p14:sldId id="482"/>
            <p14:sldId id="492"/>
            <p14:sldId id="489"/>
            <p14:sldId id="490"/>
            <p14:sldId id="491"/>
            <p14:sldId id="469"/>
            <p14:sldId id="493"/>
            <p14:sldId id="494"/>
            <p14:sldId id="495"/>
            <p14:sldId id="496"/>
            <p14:sldId id="497"/>
            <p14:sldId id="498"/>
            <p14:sldId id="499"/>
            <p14:sldId id="447"/>
            <p14:sldId id="448"/>
            <p14:sldId id="454"/>
            <p14:sldId id="470"/>
            <p14:sldId id="509"/>
            <p14:sldId id="510"/>
            <p14:sldId id="463"/>
            <p14:sldId id="464"/>
            <p14:sldId id="465"/>
            <p14:sldId id="466"/>
            <p14:sldId id="506"/>
            <p14:sldId id="507"/>
            <p14:sldId id="508"/>
            <p14:sldId id="485"/>
            <p14:sldId id="486"/>
            <p14:sldId id="505"/>
            <p14:sldId id="487"/>
            <p14:sldId id="503"/>
            <p14:sldId id="504"/>
            <p14:sldId id="455"/>
            <p14:sldId id="456"/>
            <p14:sldId id="457"/>
            <p14:sldId id="459"/>
            <p14:sldId id="443"/>
            <p14:sldId id="468"/>
            <p14:sldId id="452"/>
          </p14:sldIdLst>
        </p14:section>
        <p14:section name="Раздел без заголовка" id="{629C1567-7BC1-43F9-9A97-BE2C9A9F3F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0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иоро" initials="ЕП" lastIdx="1" clrIdx="0">
    <p:extLst>
      <p:ext uri="{19B8F6BF-5375-455C-9EA6-DF929625EA0E}">
        <p15:presenceInfo xmlns:p15="http://schemas.microsoft.com/office/powerpoint/2012/main" userId="S-1-5-21-1043361909-3476152435-3542267968-25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0B6C2"/>
    <a:srgbClr val="666699"/>
    <a:srgbClr val="DDDDDD"/>
    <a:srgbClr val="425E70"/>
    <a:srgbClr val="AADB5B"/>
    <a:srgbClr val="7AD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764" y="114"/>
      </p:cViewPr>
      <p:guideLst>
        <p:guide orient="horz" pos="230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AC45-8F11-BB46-99AC-45EDE03EE83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439E-70C9-0644-90A0-0BA5426A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3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42.2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70 24575,'58'1'0,"0"-3"0,104-16 0,-12 0 0,-8 1 0,-65 8 0,1 2 0,149 8 0,-87 1 0,394-2-1365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46.7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1 135 24575,'34'-1'0,"0"-1"0,1-2 0,40-10 0,-36 9 0,1 0 0,-1 3 0,40 2 0,48-3 0,-32-13 0,-21 1 0,-11 6 0,12-3 0,121-2 0,1140 15 0,-1310-2 0,-1-2 0,44-10 0,-42 7 0,0 2 0,32-3 0,321 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49.54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0 237 24575,'805'0'0,"-754"-3"0,72-12 0,36-2 0,-111 13 0,1-2 0,68-18 0,-68 13 0,0 2 0,61-4 0,-48 11 0,-2 1 0,102-16 0,-119 12 0,0 1 0,52 2 0,-57 3 0,0-2 0,1-2 0,42-8 0,67-15 0,-42 10 0,82-18 0,-123 26-28,1 3 0,115 5 0,-79 2-1253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49.8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52.8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36 24575,'2081'0'0,"-2044"-1"0,-1-3 0,39-8 0,-38 5 0,72-4 0,598 12-1365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55.8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0 137 24575,'45'-2'0,"65"-11"0,8-2 0,18 11 0,-71 4 0,0-4 0,70-12 0,-59 6 0,2 4 0,-1 2 0,79 8 0,-12-1 0,-89-3 0,13 1 0,0-2 0,114-19 0,46-15 0,-161 27-27,0 2 0,127 6-1,-87 2-1255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4:59.6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0 170 24575,'37'-2'0,"0"-2"0,48-11 0,-12 2 0,3-2 0,-48 9 0,0 1 0,45-3 0,73 10 0,76-4 0,-79-27 0,-84 20 40,66-17 0,-80 15-401,0 1 0,0 3-1,58-2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5:04.3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0 237 24575,'59'-3'0,"-1"-3"0,95-22 0,19-3 0,-134 24 0,60-18 0,-65 16 0,0 0 0,50-5 0,47-8 0,-49 7 0,85-18 0,-98 22-80,-19 2-563,100-6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0:55:04.7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8388" y="744538"/>
            <a:ext cx="46577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22C54E-6E79-48F7-9228-CA3BA8DA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8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24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0125"/>
            <a:ext cx="7773988" cy="15668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1788"/>
            <a:ext cx="6402388" cy="18684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34010-DB72-457C-94EC-F63470EAF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1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4A9E-E635-4ABD-A94B-62BAC59C0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292100"/>
            <a:ext cx="2057400" cy="623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21388" cy="623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CF76-2160-4F0F-8F1A-B33EC9BA8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7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31188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2955-5CC7-451C-9C4E-1EB5E6DB7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6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79793-7F87-4F34-A941-3FA2EB874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95825"/>
            <a:ext cx="7773987" cy="14525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97213"/>
            <a:ext cx="7773987" cy="1598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8D9B4-F4D9-4F69-ACD6-714EAE698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7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9C3D-51C1-446E-9145-6B000DBDE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30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4040188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3" y="1636713"/>
            <a:ext cx="404177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613" y="2317750"/>
            <a:ext cx="4041775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189D-700B-4C54-A620-AC9BB4E12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4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CF96E-C9AD-4A45-94DE-FABC136C5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4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27724-F521-4958-B661-A959DFE8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8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90513"/>
            <a:ext cx="5113338" cy="6238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28763"/>
            <a:ext cx="3008313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CBB3-ED15-4258-99E4-0F7402B8B5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7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16513"/>
            <a:ext cx="548798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52463"/>
            <a:ext cx="5487987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9763"/>
            <a:ext cx="5487987" cy="858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3185-F2BF-441A-BEC3-C6A69D215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3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4975"/>
            <a:ext cx="8231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6388"/>
            <a:ext cx="2133600" cy="50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6388"/>
            <a:ext cx="2897188" cy="50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656388"/>
            <a:ext cx="2133600" cy="50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334C77C-E86A-42AD-B77A-05ACB7AC7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2pPr>
      <a:lvl3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3pPr>
      <a:lvl4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4pPr>
      <a:lvl5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2425" indent="-352425" algn="l" defTabSz="93980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93688" algn="l" defTabSz="93980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74750" indent="-234950" algn="l" defTabSz="93980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44650" indent="-234950" algn="l" defTabSz="9398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16138" indent="-236538" algn="l" defTabSz="9398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33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305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877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449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NULL"/><Relationship Id="rId18" Type="http://schemas.openxmlformats.org/officeDocument/2006/relationships/customXml" Target="../ink/ink7.xml"/><Relationship Id="rId3" Type="http://schemas.openxmlformats.org/officeDocument/2006/relationships/image" Target="../media/image20.JP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4.xml"/><Relationship Id="rId17" Type="http://schemas.openxmlformats.org/officeDocument/2006/relationships/image" Target="NULL"/><Relationship Id="rId2" Type="http://schemas.openxmlformats.org/officeDocument/2006/relationships/image" Target="../media/image19.JP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11" Type="http://schemas.openxmlformats.org/officeDocument/2006/relationships/image" Target="NULL"/><Relationship Id="rId5" Type="http://schemas.openxmlformats.org/officeDocument/2006/relationships/customXml" Target="../ink/ink1.xml"/><Relationship Id="rId15" Type="http://schemas.openxmlformats.org/officeDocument/2006/relationships/image" Target="NULL"/><Relationship Id="rId10" Type="http://schemas.openxmlformats.org/officeDocument/2006/relationships/customXml" Target="../ink/ink3.xml"/><Relationship Id="rId19" Type="http://schemas.openxmlformats.org/officeDocument/2006/relationships/image" Target="NULL"/><Relationship Id="rId4" Type="http://schemas.openxmlformats.org/officeDocument/2006/relationships/image" Target="../media/image3.jpeg"/><Relationship Id="rId9" Type="http://schemas.openxmlformats.org/officeDocument/2006/relationships/image" Target="NULL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Ekaterina.Pioro@petromodeling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1970" y="-54999"/>
            <a:ext cx="9144000" cy="4644493"/>
          </a:xfrm>
          <a:prstGeom prst="rect">
            <a:avLst/>
          </a:prstGeom>
          <a:solidFill>
            <a:srgbClr val="425E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25" tIns="44463" rIns="88925" bIns="44463" anchor="ctr"/>
          <a:lstStyle>
            <a:lvl1pPr defTabSz="93980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aseline="-25000">
              <a:solidFill>
                <a:srgbClr val="800000"/>
              </a:solidFill>
              <a:latin typeface="DaxlineCyrSC-Regular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8525"/>
            <a:ext cx="9144000" cy="27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226714" y="2238612"/>
            <a:ext cx="8786502" cy="12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0979" bIns="45151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158"/>
              </a:spcAft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Основные этапы подготовки и проведения лабораторных исследований. Инструкция для заказчиков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14" y="4812478"/>
            <a:ext cx="8666632" cy="10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019" tIns="47009" rIns="94019" bIns="47009"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altLang="ru-RU" sz="1400" b="1" dirty="0" err="1">
                <a:latin typeface="Calibri" panose="020F0502020204030204" pitchFamily="34" charset="0"/>
              </a:rPr>
              <a:t>Пиоро</a:t>
            </a:r>
            <a:r>
              <a:rPr lang="ru-RU" altLang="ru-RU" sz="1400" b="1" dirty="0">
                <a:latin typeface="Calibri" panose="020F0502020204030204" pitchFamily="34" charset="0"/>
              </a:rPr>
              <a:t> Екатерина Владимировна</a:t>
            </a:r>
            <a:r>
              <a:rPr lang="en-US" altLang="ru-RU" sz="1400" b="1" dirty="0">
                <a:latin typeface="Calibri" panose="020F0502020204030204" pitchFamily="34" charset="0"/>
              </a:rPr>
              <a:t> 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>
                <a:latin typeface="Calibri" panose="020F0502020204030204" pitchFamily="34" charset="0"/>
              </a:rPr>
              <a:t>К.г.-</a:t>
            </a:r>
            <a:r>
              <a:rPr lang="ru-RU" altLang="ru-RU" sz="1400" b="1" dirty="0" err="1">
                <a:latin typeface="Calibri" panose="020F0502020204030204" pitchFamily="34" charset="0"/>
              </a:rPr>
              <a:t>м.н</a:t>
            </a:r>
            <a:r>
              <a:rPr lang="ru-RU" altLang="ru-RU" sz="1400" b="1" dirty="0">
                <a:latin typeface="Calibri" panose="020F0502020204030204" pitchFamily="34" charset="0"/>
              </a:rPr>
              <a:t>., Руководитель лаборатории ООО «ПЕТРОМОДЕЛИНГ ЛАБ»</a:t>
            </a: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>
                <a:latin typeface="Calibri" panose="020F0502020204030204" pitchFamily="34" charset="0"/>
              </a:rPr>
              <a:t>+79263198495</a:t>
            </a:r>
          </a:p>
          <a:p>
            <a:pPr marL="0" indent="0">
              <a:spcBef>
                <a:spcPct val="50000"/>
              </a:spcBef>
            </a:pPr>
            <a:r>
              <a:rPr lang="en-US" altLang="ru-RU" sz="1400" b="1" dirty="0">
                <a:latin typeface="Calibri" panose="020F0502020204030204" pitchFamily="34" charset="0"/>
              </a:rPr>
              <a:t>Ekaterina.pioro@petromodeling.com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400" b="1" dirty="0">
              <a:latin typeface="Calibri" panose="020F0502020204030204" pitchFamily="34" charset="0"/>
            </a:endParaRPr>
          </a:p>
        </p:txBody>
      </p:sp>
      <p:pic>
        <p:nvPicPr>
          <p:cNvPr id="8" name="Picture 21" descr="log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96" y="381214"/>
            <a:ext cx="3809338" cy="6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2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265D7-7021-7AD7-D8B1-329D5848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Монолит в гильзе</a:t>
            </a:r>
          </a:p>
        </p:txBody>
      </p:sp>
      <p:pic>
        <p:nvPicPr>
          <p:cNvPr id="9" name="Объект 8" descr="Изображение выглядит как сломан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F959C557-04E8-6F7A-ADBD-E500664044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8" y="1292391"/>
            <a:ext cx="4038600" cy="3028950"/>
          </a:xfrm>
        </p:spPr>
      </p:pic>
      <p:pic>
        <p:nvPicPr>
          <p:cNvPr id="11" name="Объект 10" descr="Изображение выглядит как еда, внутренний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2C4710B2-8E68-82A0-518D-D0DEA9D10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27611"/>
          <a:stretch/>
        </p:blipFill>
        <p:spPr>
          <a:xfrm>
            <a:off x="5038984" y="1292391"/>
            <a:ext cx="3621628" cy="349234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13358" y="3438293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C6435-24E0-7DDF-AB2D-DBB8A7C58F81}"/>
              </a:ext>
            </a:extLst>
          </p:cNvPr>
          <p:cNvSpPr txBox="1"/>
          <p:nvPr/>
        </p:nvSpPr>
        <p:spPr>
          <a:xfrm>
            <a:off x="792311" y="5274632"/>
            <a:ext cx="7896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Эталон отбора и транспортировки монолитов для лабораторных исследований. Герметичность обеспечена крышками с прокладками, сохранность формы </a:t>
            </a:r>
            <a:r>
              <a:rPr lang="ru-RU" dirty="0" err="1"/>
              <a:t>засчет</a:t>
            </a:r>
            <a:r>
              <a:rPr lang="ru-RU" dirty="0"/>
              <a:t> неразборной гильзы для установки </a:t>
            </a:r>
            <a:r>
              <a:rPr lang="ru-RU" dirty="0" err="1"/>
              <a:t>двухколонкового</a:t>
            </a:r>
            <a:r>
              <a:rPr lang="ru-RU" dirty="0"/>
              <a:t> бурения.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B512C577-A005-4730-6FCC-843F5441D65F}"/>
                  </a:ext>
                </a:extLst>
              </p14:cNvPr>
              <p14:cNvContentPartPr/>
              <p14:nvPr/>
            </p14:nvContentPartPr>
            <p14:xfrm>
              <a:off x="5221592" y="2055998"/>
              <a:ext cx="585720" cy="259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B512C577-A005-4730-6FCC-843F5441D6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8592" y="1992998"/>
                <a:ext cx="71136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25D0E66-5982-BA15-BA6F-23A37C7B72BE}"/>
              </a:ext>
            </a:extLst>
          </p:cNvPr>
          <p:cNvGrpSpPr/>
          <p:nvPr/>
        </p:nvGrpSpPr>
        <p:grpSpPr>
          <a:xfrm>
            <a:off x="5101352" y="2177318"/>
            <a:ext cx="1179000" cy="181080"/>
            <a:chOff x="5101352" y="2177318"/>
            <a:chExt cx="11790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A4213988-831F-C413-10EA-CFD7BB4A168D}"/>
                    </a:ext>
                  </a:extLst>
                </p14:cNvPr>
                <p14:cNvContentPartPr/>
                <p14:nvPr/>
              </p14:nvContentPartPr>
              <p14:xfrm>
                <a:off x="5101352" y="2177318"/>
                <a:ext cx="1064160" cy="489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A4213988-831F-C413-10EA-CFD7BB4A16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38712" y="2114318"/>
                  <a:ext cx="118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04F4DA43-7504-7E82-6B6D-3B67A6821A7F}"/>
                    </a:ext>
                  </a:extLst>
                </p14:cNvPr>
                <p14:cNvContentPartPr/>
                <p14:nvPr/>
              </p14:nvContentPartPr>
              <p14:xfrm>
                <a:off x="5149232" y="2273078"/>
                <a:ext cx="1108080" cy="8532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04F4DA43-7504-7E82-6B6D-3B67A6821A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86232" y="2210438"/>
                  <a:ext cx="1233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8204AE1A-84FF-90CD-DDBC-76CF3FB20E47}"/>
                    </a:ext>
                  </a:extLst>
                </p14:cNvPr>
                <p14:cNvContentPartPr/>
                <p14:nvPr/>
              </p14:nvContentPartPr>
              <p14:xfrm>
                <a:off x="6279992" y="2273798"/>
                <a:ext cx="36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8204AE1A-84FF-90CD-DDBC-76CF3FB20E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17352" y="22111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BC1813E-7BD2-1605-A355-38E320B81B8B}"/>
              </a:ext>
            </a:extLst>
          </p:cNvPr>
          <p:cNvGrpSpPr/>
          <p:nvPr/>
        </p:nvGrpSpPr>
        <p:grpSpPr>
          <a:xfrm>
            <a:off x="5173352" y="2441558"/>
            <a:ext cx="1109880" cy="133200"/>
            <a:chOff x="5173352" y="2441558"/>
            <a:chExt cx="110988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40D8693E-B1E5-AA0C-F2A0-2A32A5D273A6}"/>
                    </a:ext>
                  </a:extLst>
                </p14:cNvPr>
                <p14:cNvContentPartPr/>
                <p14:nvPr/>
              </p14:nvContentPartPr>
              <p14:xfrm>
                <a:off x="5173352" y="2441558"/>
                <a:ext cx="1109880" cy="129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40D8693E-B1E5-AA0C-F2A0-2A32A5D273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10352" y="2378918"/>
                  <a:ext cx="1235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49A44894-53E1-B8A3-E998-B48F5BF9BA4B}"/>
                    </a:ext>
                  </a:extLst>
                </p14:cNvPr>
                <p14:cNvContentPartPr/>
                <p14:nvPr/>
              </p14:nvContentPartPr>
              <p14:xfrm>
                <a:off x="5209712" y="2525438"/>
                <a:ext cx="807120" cy="493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49A44894-53E1-B8A3-E998-B48F5BF9BA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46712" y="2462798"/>
                  <a:ext cx="93276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0B2B223-2AF0-DC23-9927-6FDA0C7C970B}"/>
                  </a:ext>
                </a:extLst>
              </p14:cNvPr>
              <p14:cNvContentPartPr/>
              <p14:nvPr/>
            </p14:nvContentPartPr>
            <p14:xfrm>
              <a:off x="2598632" y="3391958"/>
              <a:ext cx="493560" cy="615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0B2B223-2AF0-DC23-9927-6FDA0C7C9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35632" y="3329318"/>
                <a:ext cx="61920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AD5CD81-B3C7-1DA1-E00E-836D8603A235}"/>
              </a:ext>
            </a:extLst>
          </p:cNvPr>
          <p:cNvGrpSpPr/>
          <p:nvPr/>
        </p:nvGrpSpPr>
        <p:grpSpPr>
          <a:xfrm>
            <a:off x="2634992" y="3500318"/>
            <a:ext cx="517320" cy="85320"/>
            <a:chOff x="2634992" y="3500318"/>
            <a:chExt cx="51732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3E8AD581-3252-2705-CD43-77E06BAF277D}"/>
                    </a:ext>
                  </a:extLst>
                </p14:cNvPr>
                <p14:cNvContentPartPr/>
                <p14:nvPr/>
              </p14:nvContentPartPr>
              <p14:xfrm>
                <a:off x="2634992" y="3500318"/>
                <a:ext cx="493560" cy="8532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3E8AD581-3252-2705-CD43-77E06BAF27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1992" y="3437318"/>
                  <a:ext cx="619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A782DDF3-B474-1135-2170-8EFE13EA0C2A}"/>
                    </a:ext>
                  </a:extLst>
                </p14:cNvPr>
                <p14:cNvContentPartPr/>
                <p14:nvPr/>
              </p14:nvContentPartPr>
              <p14:xfrm>
                <a:off x="3151952" y="3500678"/>
                <a:ext cx="3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A782DDF3-B474-1135-2170-8EFE13EA0C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9312" y="34380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751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6" y="792103"/>
            <a:ext cx="7020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ООО «ПЕТРОМОДЕЛНГ ЛАБ» написали Инструкцию для наших заказчиков, благодаря которой, в конечном итоге, мы надеемся повысить качество получаемой нами информации.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94053" y="1999781"/>
            <a:ext cx="4023392" cy="39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фразы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без этикетки – не образец.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с нечитаемой этикеткой – не образец.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Монолиты в мешке – мятые монолиты.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Мятый монолит – не монолит, 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Рваная упаковка – прощай естественная влажность.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 образца – мало испытаний.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5B6D55-1C38-481B-A131-888FB8904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 t="26265" r="27974" b="14458"/>
          <a:stretch>
            <a:fillRect/>
          </a:stretch>
        </p:blipFill>
        <p:spPr bwMode="auto">
          <a:xfrm>
            <a:off x="6595028" y="1866370"/>
            <a:ext cx="1629470" cy="274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87215D7-57A8-4DB6-A352-F5E0587D5C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126" y="-1"/>
            <a:ext cx="3336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E940813-A4F3-4523-A4B6-E73677E9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t="13878" r="11253" b="11407"/>
          <a:stretch>
            <a:fillRect/>
          </a:stretch>
        </p:blipFill>
        <p:spPr bwMode="auto">
          <a:xfrm>
            <a:off x="4906449" y="2955859"/>
            <a:ext cx="1587926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108AFE3-F464-4E9B-A40A-E88BC467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573" y="4827074"/>
            <a:ext cx="2002051" cy="2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3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4" y="414011"/>
            <a:ext cx="7020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Критерии нарушения природной структуры лабораторных образцов: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5376" y="1494149"/>
            <a:ext cx="6840873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Для </a:t>
            </a:r>
            <a:r>
              <a:rPr lang="ru-RU" sz="2000" b="1" dirty="0"/>
              <a:t>консолидационных испытаний </a:t>
            </a:r>
            <a:r>
              <a:rPr lang="ru-RU" dirty="0"/>
              <a:t>критерий, предложенный </a:t>
            </a:r>
            <a:r>
              <a:rPr lang="ru-RU" dirty="0" err="1"/>
              <a:t>Andersen</a:t>
            </a:r>
            <a:r>
              <a:rPr lang="ru-RU" dirty="0"/>
              <a:t>, </a:t>
            </a:r>
            <a:r>
              <a:rPr lang="ru-RU" dirty="0" err="1"/>
              <a:t>Kolstad</a:t>
            </a:r>
            <a:r>
              <a:rPr lang="ru-RU" dirty="0"/>
              <a:t>:</a:t>
            </a:r>
          </a:p>
          <a:p>
            <a:pPr algn="just"/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03" y="2393130"/>
            <a:ext cx="5942337" cy="172394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0" y="4624451"/>
            <a:ext cx="4221480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89812" y="41613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Шкала оценки степени нарушения природной структуры </a:t>
            </a:r>
          </a:p>
        </p:txBody>
      </p:sp>
    </p:spTree>
    <p:extLst>
      <p:ext uri="{BB962C8B-B14F-4D97-AF65-F5344CB8AC3E}">
        <p14:creationId xmlns:p14="http://schemas.microsoft.com/office/powerpoint/2010/main" val="85293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6" y="792103"/>
            <a:ext cx="7020897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2. Для </a:t>
            </a:r>
            <a:r>
              <a:rPr lang="ru-RU" sz="1800" b="1" dirty="0"/>
              <a:t>стадии консолидации</a:t>
            </a:r>
            <a:r>
              <a:rPr lang="ru-RU" sz="1800" dirty="0"/>
              <a:t>, предложенный </a:t>
            </a:r>
            <a:r>
              <a:rPr lang="en-US" sz="1800" dirty="0" err="1"/>
              <a:t>Lunne</a:t>
            </a:r>
            <a:r>
              <a:rPr lang="en-US" sz="1800" dirty="0"/>
              <a:t>, </a:t>
            </a:r>
            <a:r>
              <a:rPr lang="en-US" sz="1800" dirty="0" err="1"/>
              <a:t>Terzaghi</a:t>
            </a:r>
            <a:r>
              <a:rPr lang="ru-RU" sz="1800" dirty="0"/>
              <a:t>:</a:t>
            </a:r>
          </a:p>
          <a:p>
            <a:pPr algn="just"/>
            <a:endParaRPr lang="ru-RU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7215D7-57A8-4DB6-A352-F5E0587D5C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126" y="-1"/>
            <a:ext cx="3336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2379" y="1438434"/>
            <a:ext cx="684087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критерий определяется относительным изменением коэффициента пористости </a:t>
            </a:r>
            <a:r>
              <a:rPr lang="ru-RU" b="1" dirty="0" err="1"/>
              <a:t>Δе</a:t>
            </a:r>
            <a:r>
              <a:rPr lang="ru-RU" b="1" dirty="0"/>
              <a:t>/е</a:t>
            </a:r>
            <a:r>
              <a:rPr lang="ru-RU" sz="800" b="1" dirty="0"/>
              <a:t>0</a:t>
            </a:r>
            <a:r>
              <a:rPr lang="ru-RU" dirty="0"/>
              <a:t> </a:t>
            </a:r>
            <a:r>
              <a:rPr lang="ru-RU" b="1" dirty="0"/>
              <a:t>при достижении природного эффективного напряжения на стадии консолидации </a:t>
            </a:r>
            <a:r>
              <a:rPr lang="ru-RU" dirty="0"/>
              <a:t> </a:t>
            </a:r>
          </a:p>
          <a:p>
            <a:r>
              <a:rPr lang="ru-RU" dirty="0"/>
              <a:t>Этот критерий также был дифференцирован для различных диапазонов коэффициента переуплотнения. Соответствующая градация качества образца определяется четырьмя состояниями от очень хорошего до очень плохого: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3" y="3462126"/>
            <a:ext cx="5940425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418801" y="6211013"/>
            <a:ext cx="6574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*Критерий применяется для морских отложений, которые формировались за счет уплотнения под собственным весом, По аналогии с СП 23.13330.2018 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362663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6" y="792103"/>
            <a:ext cx="70208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 результатам статистической оценки качество образцов, отобранных на нескольких десятках площадок в Санкт-Петербурге, в соответствии с таблицей 2 определяется как «плохое» и «очень плохое». Однако в каждом отчете об инженерно-геологических изысканиях на площадке обязательно содержится утверждение, что физико-механические характеристики получены на образцах ненарушенной структуры. Причем одинаково плохие результаты по оценкам качества образцов в соответствии с рассматриваемыми критериями прослеживаются без исключения для всех изыскательских организаций» </a:t>
            </a:r>
          </a:p>
          <a:p>
            <a:r>
              <a:rPr lang="ru-RU" dirty="0"/>
              <a:t>(Васенин В.А. 2020, Проблемы нарушения природной структуры лабораторных образцов глинистых отложений и их количественные оценки. Электронный журнал </a:t>
            </a:r>
            <a:r>
              <a:rPr lang="ru-RU" dirty="0" err="1"/>
              <a:t>Геоинфо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7215D7-57A8-4DB6-A352-F5E0587D5C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126" y="-1"/>
            <a:ext cx="3336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9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2288" y="-29096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kern="0" dirty="0"/>
              <a:t>Примеры влияния плохого качества образцов на результаты работ: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1372" y="1314126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9256" y="1247992"/>
            <a:ext cx="774098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Задача: </a:t>
            </a:r>
            <a:r>
              <a:rPr lang="ru-RU" dirty="0"/>
              <a:t>Необходимо определить прочностные и деформационные испытания методом КД трёхосного сжатия (плотность передана Заказчиком, влажность определена в лаборатории)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2714" y="2188534"/>
          <a:ext cx="5934075" cy="142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1944037761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1045790875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355007596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66637553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048854986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4154957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Серии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Влажность,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Плотность грунта, г/см3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Плотность сухого грунта, г/см3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Коэффициент пористости, д.е.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Степень водонасыщения, д.е.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578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0,733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707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0,550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23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40251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1" y="3985045"/>
            <a:ext cx="3484965" cy="292454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89" y="3979152"/>
            <a:ext cx="3593524" cy="29304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85972" y="3598185"/>
            <a:ext cx="2905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Сравнение Модуля деформации Е0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03452" y="3594431"/>
            <a:ext cx="2996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Сравнение Модуля деформации Е50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2725" y="983257"/>
            <a:ext cx="917239" cy="3847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Пример 1</a:t>
            </a:r>
          </a:p>
        </p:txBody>
      </p:sp>
    </p:spTree>
    <p:extLst>
      <p:ext uri="{BB962C8B-B14F-4D97-AF65-F5344CB8AC3E}">
        <p14:creationId xmlns:p14="http://schemas.microsoft.com/office/powerpoint/2010/main" val="410006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3289653"/>
            <a:ext cx="8231188" cy="3239735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4114174" y="233988"/>
            <a:ext cx="925253" cy="3847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Пример 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2334" y="647057"/>
            <a:ext cx="77160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Задача: </a:t>
            </a:r>
            <a:r>
              <a:rPr lang="ru-RU" dirty="0"/>
              <a:t>Построение паспорта прочности на ИГЭ  для глин (образцы вырезаны без сцементированных прослоев)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49" y="1338946"/>
            <a:ext cx="5400690" cy="53174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2357" y="6654347"/>
            <a:ext cx="669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*При взятии в расчёт красного круга угол внутреннего трения увеличился бы на 3 градуса, а сцепление упало бы на 24кПа</a:t>
            </a:r>
          </a:p>
        </p:txBody>
      </p:sp>
    </p:spTree>
    <p:extLst>
      <p:ext uri="{BB962C8B-B14F-4D97-AF65-F5344CB8AC3E}">
        <p14:creationId xmlns:p14="http://schemas.microsoft.com/office/powerpoint/2010/main" val="181233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3289653"/>
            <a:ext cx="8231188" cy="3239735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4114174" y="233988"/>
            <a:ext cx="925253" cy="3847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Пример 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2334" y="647057"/>
            <a:ext cx="7716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Задача: </a:t>
            </a:r>
            <a:r>
              <a:rPr lang="ru-RU" dirty="0"/>
              <a:t>Компрессионное испытание в юрской глине (часть образца была плохо упакована)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7572" y="6529388"/>
            <a:ext cx="669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*Как результат Деформационные характеристики между двумя этими тестовыми испытаниями отличаются практически в 2 раза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49" y="1300942"/>
            <a:ext cx="5220667" cy="52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2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592" y="2438707"/>
            <a:ext cx="78937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Считаем, что:</a:t>
            </a:r>
            <a:endParaRPr lang="ru-RU" b="1" dirty="0"/>
          </a:p>
          <a:p>
            <a:pPr lvl="0"/>
            <a:r>
              <a:rPr lang="ru-RU" dirty="0"/>
              <a:t>1. Для отбора проб на физико-механические испытания необходимо использовать специальные грунтоносы</a:t>
            </a:r>
          </a:p>
          <a:p>
            <a:pPr lvl="0"/>
            <a:r>
              <a:rPr lang="ru-RU" dirty="0"/>
              <a:t>2. Желательно специально для отбора проб бурить отдельные скважины 3. Включить в серию ГОСТ 12248 допустимый уровень качества образцов, позволяющий проведение испытаний и способы их оценки</a:t>
            </a:r>
          </a:p>
          <a:p>
            <a:pPr lvl="0"/>
            <a:r>
              <a:rPr lang="ru-RU" dirty="0"/>
              <a:t>4. Паспорта с результатами определений должны содержать не только ключевые параметры, но и электронную запись эксперимента, подписанную ЭЦП исполнителя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5455-BF16-4FD2-9C6F-BC7617CF0E33}"/>
              </a:ext>
            </a:extLst>
          </p:cNvPr>
          <p:cNvSpPr txBox="1"/>
          <p:nvPr/>
        </p:nvSpPr>
        <p:spPr>
          <a:xfrm>
            <a:off x="794591" y="594034"/>
            <a:ext cx="755868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Выводы:</a:t>
            </a:r>
            <a:r>
              <a:rPr lang="ru-RU" dirty="0"/>
              <a:t> по результатам анализа литературных источников и опыту работы ООО «ПЕТРОМОДЕЛИНГ ЛАБ» отмечается высокая значимость качества отбора, упаковки и транспортировки керна. Влияние этого фактора может значительно сказываться на получаемых физико-механических свойствах и особенно важно при применении нелинейных расчетных моделей.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55490" y="5509489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жесткое регулирование позволит свести к нулю компании, занимающиеся фальсификацией данных и повысить уверенность в получаемых результатах</a:t>
            </a:r>
          </a:p>
        </p:txBody>
      </p:sp>
      <p:sp>
        <p:nvSpPr>
          <p:cNvPr id="11" name="Стрелка: вверх 1">
            <a:extLst>
              <a:ext uri="{FF2B5EF4-FFF2-40B4-BE49-F238E27FC236}">
                <a16:creationId xmlns:a16="http://schemas.microsoft.com/office/drawing/2014/main" id="{290DFA18-6141-4638-AF91-E7709E8CC26F}"/>
              </a:ext>
            </a:extLst>
          </p:cNvPr>
          <p:cNvSpPr/>
          <p:nvPr/>
        </p:nvSpPr>
        <p:spPr bwMode="auto">
          <a:xfrm rot="10800000">
            <a:off x="4305088" y="4805749"/>
            <a:ext cx="505249" cy="78835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9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/>
              <a:t>Взаимодействие с заказчиком</a:t>
            </a:r>
            <a:endParaRPr lang="ru-RU" kern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267" y="2003915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2800" kern="0" dirty="0"/>
              <a:t>Полевой геолог </a:t>
            </a:r>
          </a:p>
          <a:p>
            <a:pPr marL="0" indent="0">
              <a:buFontTx/>
              <a:buNone/>
            </a:pPr>
            <a:endParaRPr lang="ru-RU" sz="2800" kern="0" dirty="0"/>
          </a:p>
          <a:p>
            <a:pPr marL="0" indent="0">
              <a:buFontTx/>
              <a:buNone/>
            </a:pPr>
            <a:endParaRPr lang="ru-RU" sz="2800" kern="0" dirty="0"/>
          </a:p>
          <a:p>
            <a:pPr marL="0" indent="0">
              <a:buFontTx/>
              <a:buNone/>
            </a:pPr>
            <a:r>
              <a:rPr lang="ru-RU" sz="2800" kern="0" dirty="0"/>
              <a:t>Лаборатория</a:t>
            </a:r>
          </a:p>
          <a:p>
            <a:pPr marL="0" indent="0">
              <a:buFontTx/>
              <a:buNone/>
            </a:pPr>
            <a:endParaRPr lang="ru-RU" sz="2800" kern="0" dirty="0"/>
          </a:p>
          <a:p>
            <a:pPr marL="0" indent="0">
              <a:buFontTx/>
              <a:buNone/>
            </a:pPr>
            <a:endParaRPr lang="ru-RU" sz="2800" kern="0" dirty="0"/>
          </a:p>
          <a:p>
            <a:pPr marL="0" indent="0">
              <a:buFontTx/>
              <a:buNone/>
            </a:pPr>
            <a:r>
              <a:rPr lang="ru-RU" sz="2800" kern="0" dirty="0"/>
              <a:t>Камеральный отдел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60" y="2040731"/>
            <a:ext cx="2412518" cy="1627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55" y="4734563"/>
            <a:ext cx="2560328" cy="1440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16" y="3632799"/>
            <a:ext cx="2038076" cy="1146418"/>
          </a:xfrm>
          <a:prstGeom prst="rect">
            <a:avLst/>
          </a:prstGeom>
        </p:spPr>
      </p:pic>
      <p:sp>
        <p:nvSpPr>
          <p:cNvPr id="2" name="Умножение 1"/>
          <p:cNvSpPr/>
          <p:nvPr/>
        </p:nvSpPr>
        <p:spPr bwMode="auto">
          <a:xfrm>
            <a:off x="972333" y="2574287"/>
            <a:ext cx="1260161" cy="1094423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sp>
        <p:nvSpPr>
          <p:cNvPr id="12" name="Умножение 11"/>
          <p:cNvSpPr/>
          <p:nvPr/>
        </p:nvSpPr>
        <p:spPr bwMode="auto">
          <a:xfrm>
            <a:off x="1010827" y="4184485"/>
            <a:ext cx="1260161" cy="1094423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07" y="2930596"/>
            <a:ext cx="1179080" cy="20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334" y="774057"/>
            <a:ext cx="72009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«Качество изысканий зависит от многих факторов - </a:t>
            </a:r>
            <a:r>
              <a:rPr lang="ru-RU" b="1" dirty="0"/>
              <a:t>технологий бурения, отбора монолитов и подготовки образцов, методов лабораторных</a:t>
            </a:r>
            <a:r>
              <a:rPr lang="ru-RU" dirty="0"/>
              <a:t> и полевых </a:t>
            </a:r>
            <a:r>
              <a:rPr lang="ru-RU" b="1" dirty="0"/>
              <a:t>испытаний грунтов</a:t>
            </a:r>
            <a:r>
              <a:rPr lang="ru-RU" dirty="0"/>
              <a:t> и в немалой степени от опыта изыскателей и требований нормативных документов» - Болдырев, Журнал «Инженерные изыскания» 2013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3" y="4194494"/>
            <a:ext cx="3308988" cy="220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1" y="2754310"/>
            <a:ext cx="3496593" cy="23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6" y="792103"/>
            <a:ext cx="7020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Один из вариантов выхода из сложившейся ситуации мы видим в том, чтобы на первых этапах своей деятельности сотрудник полевого отдела временно был сотрудником лаборатории, участвовал в открывании образцов, их идентификации, пробоподготовке, определению физико-механических свойств, в идеале в конечном итоге и участвовал в составлении отчета. Когда у человека в голове есть полная картина происходящего – результат его деятельности, как правило, лучше.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9106" y="36551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или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2380" y="4554540"/>
            <a:ext cx="6840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Геолог камерального отдела сам выезжает на объект, участвует в бурении, потом выборочно выезжает в лабораторию, наблюдает течение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224102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Оформление технического задания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311" y="1074056"/>
            <a:ext cx="77409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Основные положения для формирования ТЗ: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Понимание расчетной модели используемой проектировщиком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Сведения о геологическом строении региона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Данные о нагрузках от возводимых сооружений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Глубина залегания подземных вод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Распределение напряжений по глубине</a:t>
            </a:r>
          </a:p>
          <a:p>
            <a:pPr marL="342900" indent="-342900" algn="just">
              <a:buFontTx/>
              <a:buChar char="-"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64" y="3328353"/>
            <a:ext cx="4788515" cy="38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2356" y="792103"/>
            <a:ext cx="7020897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приведены минимальные размеры керна для выполнения различных испытаний. Эти размеры не гарантируют возможность выполнить каждого испытания, поскольку нужно еще учитывать размер и положение включений. Для всех приведенных испытаний достаточным диаметром бурения является 89 мм.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7215D7-57A8-4DB6-A352-F5E0587D5C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126" y="-1"/>
            <a:ext cx="3336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C3D9148-3886-490A-AE86-073C3E2A34F7}"/>
              </a:ext>
            </a:extLst>
          </p:cNvPr>
          <p:cNvGraphicFramePr>
            <a:graphicFrameLocks noGrp="1"/>
          </p:cNvGraphicFramePr>
          <p:nvPr/>
        </p:nvGraphicFramePr>
        <p:xfrm>
          <a:off x="2064544" y="2394264"/>
          <a:ext cx="5016500" cy="456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9120438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7603769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Вид испытания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Минимально необходимая высота монолита</a:t>
                      </a:r>
                      <a:b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для выполениния испытания, см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846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Компрессионное сжатие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8758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Консолидация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8865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Срез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3980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Трехосное сжатие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7538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Набухание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1678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Усадка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720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Просадка по 1 кривой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6528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Просадка по 2 кривым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3820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Пучение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117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Шариковый штамп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5377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Мерзлая компрессия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3043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Компрессия с оттайкой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8373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Одноосное сжатие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8221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Срез по поверхности смерзания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1435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6039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Физика+химия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623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9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35711"/>
              </p:ext>
            </p:extLst>
          </p:nvPr>
        </p:nvGraphicFramePr>
        <p:xfrm>
          <a:off x="483233" y="118032"/>
          <a:ext cx="8461081" cy="662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101">
                  <a:extLst>
                    <a:ext uri="{9D8B030D-6E8A-4147-A177-3AD203B41FA5}">
                      <a16:colId xmlns:a16="http://schemas.microsoft.com/office/drawing/2014/main" val="2715119206"/>
                    </a:ext>
                  </a:extLst>
                </a:gridCol>
                <a:gridCol w="860372">
                  <a:extLst>
                    <a:ext uri="{9D8B030D-6E8A-4147-A177-3AD203B41FA5}">
                      <a16:colId xmlns:a16="http://schemas.microsoft.com/office/drawing/2014/main" val="1032357336"/>
                    </a:ext>
                  </a:extLst>
                </a:gridCol>
                <a:gridCol w="3212957">
                  <a:extLst>
                    <a:ext uri="{9D8B030D-6E8A-4147-A177-3AD203B41FA5}">
                      <a16:colId xmlns:a16="http://schemas.microsoft.com/office/drawing/2014/main" val="746053229"/>
                    </a:ext>
                  </a:extLst>
                </a:gridCol>
                <a:gridCol w="3898651">
                  <a:extLst>
                    <a:ext uri="{9D8B030D-6E8A-4147-A177-3AD203B41FA5}">
                      <a16:colId xmlns:a16="http://schemas.microsoft.com/office/drawing/2014/main" val="1161647178"/>
                    </a:ext>
                  </a:extLst>
                </a:gridCol>
              </a:tblGrid>
              <a:tr h="1402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Модель упрочняющегося грунта (</a:t>
                      </a:r>
                      <a:r>
                        <a:rPr lang="ru-RU" sz="1600" b="1" u="none" strike="noStrike" dirty="0" err="1">
                          <a:effectLst/>
                        </a:rPr>
                        <a:t>Hardening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Soil</a:t>
                      </a:r>
                      <a:r>
                        <a:rPr lang="ru-RU" sz="1600" b="1" u="none" strike="noStrike" dirty="0">
                          <a:effectLst/>
                        </a:rPr>
                        <a:t> - HS)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76884"/>
                  </a:ext>
                </a:extLst>
              </a:tr>
              <a:tr h="477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Обозначение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Описание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Испытания, в которых можно получить данный параметр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866665482"/>
                  </a:ext>
                </a:extLst>
              </a:tr>
              <a:tr h="609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</a:t>
                      </a:r>
                      <a:r>
                        <a:rPr lang="en-US" sz="1000" b="1" u="none" strike="noStrike" baseline="30000" dirty="0" err="1">
                          <a:effectLst/>
                        </a:rPr>
                        <a:t>ref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Опорное напряжение грунта в условиях естественного залегания (Минимальное эффективное напряжение в данном ИГЭ)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Расчётное минимальное значение бытового эффективного напряжения в пределах данного ИГЭ на основе полевых и лабораторных данных (Инженерно-геологический разрез, уровни грунтовых вод, плотность грунта...)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910254258"/>
                  </a:ext>
                </a:extLst>
              </a:tr>
              <a:tr h="16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OCR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Коэффициент переуплотнения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Определяется по результатам компрессионных испытаний, ступенчато нагруженных до напряжений от 8МПа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468398127"/>
                  </a:ext>
                </a:extLst>
              </a:tr>
              <a:tr h="16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POP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Напряжение переуплотнения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11491"/>
                  </a:ext>
                </a:extLst>
              </a:tr>
              <a:tr h="54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K0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Коэффициент бокового давления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Параметр определяемый полевым методом - </a:t>
                      </a:r>
                      <a:r>
                        <a:rPr lang="ru-RU" sz="1000" u="none" strike="noStrike" dirty="0" err="1">
                          <a:effectLst/>
                        </a:rPr>
                        <a:t>прессиометрические</a:t>
                      </a:r>
                      <a:r>
                        <a:rPr lang="ru-RU" sz="1000" u="none" strike="noStrike" dirty="0">
                          <a:effectLst/>
                        </a:rPr>
                        <a:t> испытания (</a:t>
                      </a:r>
                      <a:r>
                        <a:rPr lang="ru-RU" sz="1000" u="none" strike="noStrike" dirty="0" err="1">
                          <a:effectLst/>
                        </a:rPr>
                        <a:t>Гостированной</a:t>
                      </a:r>
                      <a:r>
                        <a:rPr lang="ru-RU" sz="1000" u="none" strike="noStrike" dirty="0">
                          <a:effectLst/>
                        </a:rPr>
                        <a:t> методики нет) или лабораторным методом - испытание в камере трёхосного сжатия типа Б (</a:t>
                      </a:r>
                      <a:r>
                        <a:rPr lang="ru-RU" sz="1000" u="none" strike="noStrike" dirty="0" err="1">
                          <a:effectLst/>
                        </a:rPr>
                        <a:t>Гостированной</a:t>
                      </a:r>
                      <a:r>
                        <a:rPr lang="ru-RU" sz="1000" u="none" strike="noStrike" dirty="0">
                          <a:effectLst/>
                        </a:rPr>
                        <a:t> методики нет)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9321466"/>
                  </a:ext>
                </a:extLst>
              </a:tr>
              <a:tr h="54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ν</a:t>
                      </a:r>
                      <a:r>
                        <a:rPr lang="en-US" sz="1000" b="1" u="none" strike="noStrike" baseline="-25000" dirty="0" err="1">
                          <a:effectLst/>
                        </a:rPr>
                        <a:t>ur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Коэффициент поперечной деформации при разгрузке и повторном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Параметр получаемый по результатам КД трёхосных испытаний, выполненным в изотропном режиме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нагружения</a:t>
                      </a:r>
                      <a:r>
                        <a:rPr lang="ru-RU" sz="1000" u="none" strike="noStrike" dirty="0">
                          <a:effectLst/>
                        </a:rPr>
                        <a:t> на стадии консолидации при эффективном обжимающем напряжении равному </a:t>
                      </a:r>
                      <a:r>
                        <a:rPr lang="ru-RU" sz="1000" u="none" strike="noStrike" dirty="0" err="1">
                          <a:effectLst/>
                        </a:rPr>
                        <a:t>p</a:t>
                      </a:r>
                      <a:r>
                        <a:rPr lang="ru-RU" sz="1000" u="none" strike="noStrike" baseline="30000" dirty="0" err="1">
                          <a:effectLst/>
                        </a:rPr>
                        <a:t>ref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2514465668"/>
                  </a:ext>
                </a:extLst>
              </a:tr>
              <a:tr h="203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γ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Удельный вес грунта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Определяется по результатам лабораторных или полевых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721532415"/>
                  </a:ext>
                </a:extLst>
              </a:tr>
              <a:tr h="304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ϕ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Угол внутреннего трения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Параметры получаемые по результатам КД трёхосных испытаний, выполненным в изотропном режиме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нагружения</a:t>
                      </a:r>
                      <a:r>
                        <a:rPr lang="ru-RU" sz="1000" u="none" strike="noStrike" dirty="0">
                          <a:effectLst/>
                        </a:rPr>
                        <a:t> на стадии консолидации при разных эффективных обжимающих напряжениях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4123906213"/>
                  </a:ext>
                </a:extLst>
              </a:tr>
              <a:tr h="244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Удельное сцепление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95901"/>
                  </a:ext>
                </a:extLst>
              </a:tr>
              <a:tr h="54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Ψ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Угол </a:t>
                      </a:r>
                      <a:r>
                        <a:rPr lang="ru-RU" sz="1000" u="none" strike="noStrike" dirty="0" err="1">
                          <a:effectLst/>
                        </a:rPr>
                        <a:t>дилатансии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Параметр получаемый по результатам КД трёхосных испытаний, выполненным в изотропном режиме нагружения на стадии консолидации при эффективном обжимающем напряжении равному p</a:t>
                      </a:r>
                      <a:r>
                        <a:rPr lang="ru-RU" sz="1000" u="none" strike="noStrike" baseline="30000">
                          <a:effectLst/>
                        </a:rPr>
                        <a:t>ref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764541714"/>
                  </a:ext>
                </a:extLst>
              </a:tr>
              <a:tr h="54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50</a:t>
                      </a:r>
                      <a:r>
                        <a:rPr lang="en-US" sz="1000" b="1" u="none" strike="noStrike" baseline="30000" dirty="0">
                          <a:effectLst/>
                        </a:rPr>
                        <a:t>ref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Секущий модуль деформации  при 50%-ном значении предельного </a:t>
                      </a:r>
                      <a:r>
                        <a:rPr lang="ru-RU" sz="1000" u="none" strike="noStrike" dirty="0" err="1">
                          <a:effectLst/>
                        </a:rPr>
                        <a:t>девиаторного</a:t>
                      </a:r>
                      <a:r>
                        <a:rPr lang="ru-RU" sz="1000" u="none" strike="noStrike" dirty="0">
                          <a:effectLst/>
                        </a:rPr>
                        <a:t> напряжения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Параметр получаемый по результатам КД трёхосных испытаний, выполненным в изотропном режиме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нагружения</a:t>
                      </a:r>
                      <a:r>
                        <a:rPr lang="ru-RU" sz="1000" u="none" strike="noStrike" dirty="0">
                          <a:effectLst/>
                        </a:rPr>
                        <a:t> на стадии консолидации при эффективном обжимающем напряжении равному </a:t>
                      </a:r>
                      <a:r>
                        <a:rPr lang="ru-RU" sz="1000" u="none" strike="noStrike" dirty="0" err="1">
                          <a:effectLst/>
                        </a:rPr>
                        <a:t>p</a:t>
                      </a:r>
                      <a:r>
                        <a:rPr lang="ru-RU" sz="1000" u="none" strike="noStrike" baseline="30000" dirty="0" err="1">
                          <a:effectLst/>
                        </a:rPr>
                        <a:t>ref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397266296"/>
                  </a:ext>
                </a:extLst>
              </a:tr>
              <a:tr h="276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</a:t>
                      </a:r>
                      <a:r>
                        <a:rPr lang="en-US" sz="1000" b="1" u="none" strike="noStrike" baseline="-25000" dirty="0" err="1">
                          <a:effectLst/>
                        </a:rPr>
                        <a:t>oed</a:t>
                      </a:r>
                      <a:r>
                        <a:rPr lang="en-US" sz="1000" b="1" u="none" strike="noStrike" baseline="30000" dirty="0" err="1">
                          <a:effectLst/>
                        </a:rPr>
                        <a:t>ref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Касательный одометрический модуль деформации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Параметр получаемый по результатам компрессионным испытаний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044469774"/>
                  </a:ext>
                </a:extLst>
              </a:tr>
              <a:tr h="821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</a:t>
                      </a:r>
                      <a:r>
                        <a:rPr lang="en-US" sz="1000" b="1" u="none" strike="noStrike" baseline="-25000" dirty="0" err="1">
                          <a:effectLst/>
                        </a:rPr>
                        <a:t>ur</a:t>
                      </a:r>
                      <a:r>
                        <a:rPr lang="en-US" sz="1000" b="1" u="none" strike="noStrike" baseline="30000" dirty="0" err="1">
                          <a:effectLst/>
                        </a:rPr>
                        <a:t>ref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Модуль деформации по разгрузке и повторному нагружению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Параметр получаемый по результатам КД трёхосных испытаний, выполненным в изотропном режиме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нагружения</a:t>
                      </a:r>
                      <a:r>
                        <a:rPr lang="ru-RU" sz="1000" u="none" strike="noStrike" dirty="0">
                          <a:effectLst/>
                        </a:rPr>
                        <a:t> на стадии консолидации при эффективном обжимающем напряжении равному </a:t>
                      </a:r>
                      <a:r>
                        <a:rPr lang="ru-RU" sz="1000" u="none" strike="noStrike" dirty="0" err="1">
                          <a:effectLst/>
                        </a:rPr>
                        <a:t>p</a:t>
                      </a:r>
                      <a:r>
                        <a:rPr lang="ru-RU" sz="1000" u="none" strike="noStrike" baseline="30000" dirty="0" err="1">
                          <a:effectLst/>
                        </a:rPr>
                        <a:t>ref</a:t>
                      </a:r>
                      <a:r>
                        <a:rPr lang="ru-RU" sz="1000" u="none" strike="noStrike" dirty="0">
                          <a:effectLst/>
                        </a:rPr>
                        <a:t>. Также есть возможность получить данный параметр по результатам компрессионных испытаний, выполненных с разгрузкой и повторным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нагружением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1320993557"/>
                  </a:ext>
                </a:extLst>
              </a:tr>
              <a:tr h="441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степени для зависимости жесткости от уровня напряжений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Расчётный параметр определяемый по данным трёхосных испытаний (пункты 2, 3 и 5) или по данным трёхосных и компрессионных испытаний (пункты 2, 3 и 6)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extLst>
                  <a:ext uri="{0D108BD9-81ED-4DB2-BD59-A6C34878D82A}">
                    <a16:rowId xmlns:a16="http://schemas.microsoft.com/office/drawing/2014/main" val="3608248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22232"/>
              </p:ext>
            </p:extLst>
          </p:nvPr>
        </p:nvGraphicFramePr>
        <p:xfrm>
          <a:off x="612288" y="954080"/>
          <a:ext cx="8231188" cy="316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83">
                  <a:extLst>
                    <a:ext uri="{9D8B030D-6E8A-4147-A177-3AD203B41FA5}">
                      <a16:colId xmlns:a16="http://schemas.microsoft.com/office/drawing/2014/main" val="2423553215"/>
                    </a:ext>
                  </a:extLst>
                </a:gridCol>
                <a:gridCol w="347574">
                  <a:extLst>
                    <a:ext uri="{9D8B030D-6E8A-4147-A177-3AD203B41FA5}">
                      <a16:colId xmlns:a16="http://schemas.microsoft.com/office/drawing/2014/main" val="2279004321"/>
                    </a:ext>
                  </a:extLst>
                </a:gridCol>
                <a:gridCol w="3454676">
                  <a:extLst>
                    <a:ext uri="{9D8B030D-6E8A-4147-A177-3AD203B41FA5}">
                      <a16:colId xmlns:a16="http://schemas.microsoft.com/office/drawing/2014/main" val="1951582333"/>
                    </a:ext>
                  </a:extLst>
                </a:gridCol>
                <a:gridCol w="4191955">
                  <a:extLst>
                    <a:ext uri="{9D8B030D-6E8A-4147-A177-3AD203B41FA5}">
                      <a16:colId xmlns:a16="http://schemas.microsoft.com/office/drawing/2014/main" val="4252288161"/>
                    </a:ext>
                  </a:extLst>
                </a:gridCol>
              </a:tblGrid>
              <a:tr h="1973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Модель слабого грунта (</a:t>
                      </a:r>
                      <a:r>
                        <a:rPr lang="ru-RU" sz="1600" b="1" u="none" strike="noStrike" dirty="0" err="1">
                          <a:effectLst/>
                        </a:rPr>
                        <a:t>Soft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Soil</a:t>
                      </a:r>
                      <a:r>
                        <a:rPr lang="ru-RU" sz="1600" b="1" u="none" strike="noStrike" dirty="0">
                          <a:effectLst/>
                        </a:rPr>
                        <a:t> – SS)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29982"/>
                  </a:ext>
                </a:extLst>
              </a:tr>
              <a:tr h="1578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Использует параметры HS модели (кроме 9-13) + 2 дополнительных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596584"/>
                  </a:ext>
                </a:extLst>
              </a:tr>
              <a:tr h="473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λ*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Параметр характеризующий поведение жёсткости грунта при первичном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Параметр определяемый по результатам компрессионных испытаний или трёхосных изотропных испытаний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extLst>
                  <a:ext uri="{0D108BD9-81ED-4DB2-BD59-A6C34878D82A}">
                    <a16:rowId xmlns:a16="http://schemas.microsoft.com/office/drawing/2014/main" val="2213747614"/>
                  </a:ext>
                </a:extLst>
              </a:tr>
              <a:tr h="797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k*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Параметр характеризующий поведение жёсткости грунта при разгрузке - повторном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Параметр определяемый по результатам компрессионных испытаний с разгрузкой - повторным нагружением или трёхосных изотропных испытаний с разгрузкой - повторным нагружением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extLst>
                  <a:ext uri="{0D108BD9-81ED-4DB2-BD59-A6C34878D82A}">
                    <a16:rowId xmlns:a16="http://schemas.microsoft.com/office/drawing/2014/main" val="3418109949"/>
                  </a:ext>
                </a:extLst>
              </a:tr>
              <a:tr h="197359">
                <a:tc gridSpan="4"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Модифицированная модель слабого грунта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 учётом ползучести (</a:t>
                      </a:r>
                      <a:r>
                        <a:rPr lang="ru-RU" sz="1600" b="1" u="none" strike="noStrike" dirty="0" err="1">
                          <a:effectLst/>
                        </a:rPr>
                        <a:t>Soft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Soil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Creep</a:t>
                      </a:r>
                      <a:r>
                        <a:rPr lang="ru-RU" sz="1600" b="1" u="none" strike="noStrike" dirty="0">
                          <a:effectLst/>
                        </a:rPr>
                        <a:t> – SSC)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04646"/>
                  </a:ext>
                </a:extLst>
              </a:tr>
              <a:tr h="1578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Использует параметры SS модели + 1 дополнительный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48328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μ*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Модифицированный индекс ползучести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Параметр определяемый по результатам консолидационных испытаний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4" marR="7894" marT="7894" marB="0" anchor="ctr"/>
                </a:tc>
                <a:extLst>
                  <a:ext uri="{0D108BD9-81ED-4DB2-BD59-A6C34878D82A}">
                    <a16:rowId xmlns:a16="http://schemas.microsoft.com/office/drawing/2014/main" val="339651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9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25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kern="0" dirty="0"/>
              <a:t>Пример формирования Технического задания для компрессионных испытаний по ГОСТ 12248.4-2020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3289653"/>
            <a:ext cx="8231188" cy="3239735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592" y="3294379"/>
            <a:ext cx="7893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1) Вводными параметрами для проведения испытания служит величина первой ступени (определяется в соответствии с таблицами 1 и 2) и критерий стабилизации на каждой ступени (Для неводонасыщенных грунтов - критерий условной стабилизации в соответствии с таблицей 3. Для водонасыщенных грунтов на каждой ступени время уплотнения определяют как время окончания 100%-ной фильтрационной консолидации);</a:t>
            </a:r>
          </a:p>
          <a:p>
            <a:pPr algn="just"/>
            <a:r>
              <a:rPr lang="ru-RU" sz="1600" dirty="0"/>
              <a:t>2) В случае необходимости проведения разгрузки и выполнения повторного нагружения - Заказчику необходимо предупредить лаборатории заранее, указать ступени разгрузки и необходимость выполнения повторного нагружения;</a:t>
            </a:r>
          </a:p>
          <a:p>
            <a:pPr algn="just"/>
            <a:r>
              <a:rPr lang="ru-RU" sz="1600" dirty="0"/>
              <a:t>3) В случае если испытания проводятся из образцов нарушенного сложения - заказчик должен указать плотность сложения образца и влажность (или степень водонасыщения если грунт полностью </a:t>
            </a:r>
            <a:r>
              <a:rPr lang="ru-RU" sz="1600" dirty="0" err="1"/>
              <a:t>водонасыщен</a:t>
            </a:r>
            <a:r>
              <a:rPr lang="ru-RU" sz="1600" dirty="0"/>
              <a:t> в естественных условиях);</a:t>
            </a:r>
          </a:p>
          <a:p>
            <a:pPr algn="just"/>
            <a:r>
              <a:rPr lang="ru-RU" sz="1600" dirty="0"/>
              <a:t>4) При необходимости выполнения консолидационных испытаний - заказчиком должны быть предоставлены бытовые вертикальные эффективные напряжения;</a:t>
            </a:r>
          </a:p>
          <a:p>
            <a:pPr algn="just"/>
            <a:r>
              <a:rPr lang="ru-RU" sz="1600" dirty="0"/>
              <a:t>5) По спецзаданию могут быть проведены испытания для определения анизотропии свойств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6D2AB2-822F-48B8-AB93-03F4B5166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75" y="1141239"/>
            <a:ext cx="3222621" cy="2148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E5B-78AC-4B98-8B51-8920D0BE07B9}"/>
              </a:ext>
            </a:extLst>
          </p:cNvPr>
          <p:cNvSpPr txBox="1"/>
          <p:nvPr/>
        </p:nvSpPr>
        <p:spPr>
          <a:xfrm>
            <a:off x="749227" y="1141239"/>
            <a:ext cx="43791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Компрессионные испытания проводят для определения коэффициента сжимаемости m</a:t>
            </a:r>
            <a:r>
              <a:rPr lang="ru-RU" sz="1400" baseline="-25000" dirty="0"/>
              <a:t>0</a:t>
            </a:r>
            <a:r>
              <a:rPr lang="ru-RU" sz="1400" dirty="0"/>
              <a:t> , секущего одометрического модуля деформации </a:t>
            </a:r>
            <a:r>
              <a:rPr lang="ru-RU" sz="1400" dirty="0" err="1"/>
              <a:t>Eoed</a:t>
            </a:r>
            <a:r>
              <a:rPr lang="ru-RU" sz="1400" dirty="0"/>
              <a:t>, касательного одометрического модуля деформации </a:t>
            </a:r>
            <a:r>
              <a:rPr lang="ru-RU" sz="1400" dirty="0" err="1"/>
              <a:t>Еkoed</a:t>
            </a:r>
            <a:r>
              <a:rPr lang="ru-RU" sz="1400" dirty="0"/>
              <a:t>, модуля повторного нагружения </a:t>
            </a:r>
            <a:r>
              <a:rPr lang="ru-RU" sz="1400" dirty="0" err="1"/>
              <a:t>Eur</a:t>
            </a:r>
            <a:r>
              <a:rPr lang="ru-RU" sz="1400" dirty="0"/>
              <a:t>;</a:t>
            </a:r>
          </a:p>
          <a:p>
            <a:r>
              <a:rPr lang="ru-RU" sz="1400" dirty="0"/>
              <a:t>Консолидационные испытания проводят для определения коэффициентов фильтрационной и вторичной консолидации  </a:t>
            </a:r>
            <a:r>
              <a:rPr lang="ru-RU" sz="1400" dirty="0" err="1"/>
              <a:t>cv</a:t>
            </a:r>
            <a:r>
              <a:rPr lang="ru-RU" sz="1400" dirty="0"/>
              <a:t> и cα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16447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kern="0" dirty="0"/>
              <a:t>Пример формирования Технического задания для Метода консолидированно-дренированного трёхосного испытания по определению деформационных характеристик грунтов по ГОСТ 12248.3-2020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592" y="3545900"/>
            <a:ext cx="78937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1) Все деформационные испытания регламентируемые ГОСТ 12248.3-2020 выполняются в анизотропном режиме. Вводными параметрами являются вертикальное эффективное напряжение, коэффициент бокового давления покоя K0 (данные параметры должны быть предоставлены заказчиком) параметры разгрузки (данные параметры должны быть обговорены с заказчиком) и параметры разрушения образца (определяются исходя из этапа консолидации);</a:t>
            </a:r>
          </a:p>
          <a:p>
            <a:pPr algn="just"/>
            <a:r>
              <a:rPr lang="ru-RU" sz="1600" dirty="0"/>
              <a:t>2) ГОСТ 12248.3-2020 предусмотрено наличие разгрузки в деформационном испытании. Параметры разгрузки выбираются в соответствии с п.8.4.6;</a:t>
            </a:r>
          </a:p>
          <a:p>
            <a:pPr algn="just"/>
            <a:r>
              <a:rPr lang="ru-RU" sz="1600" dirty="0"/>
              <a:t>3) При необходимости проведения испытаний на песчаных образцах нарушенного сложения заказчику необходимо указать плотности сложения образца и влажность (или степень водонасыщения если грунт полностью </a:t>
            </a:r>
            <a:r>
              <a:rPr lang="ru-RU" sz="1600" dirty="0" err="1"/>
              <a:t>водонасыщен</a:t>
            </a:r>
            <a:r>
              <a:rPr lang="ru-RU" sz="1600" dirty="0"/>
              <a:t> в естественных условиях).</a:t>
            </a:r>
          </a:p>
          <a:p>
            <a:pPr algn="just"/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5455-BF16-4FD2-9C6F-BC7617CF0E33}"/>
              </a:ext>
            </a:extLst>
          </p:cNvPr>
          <p:cNvSpPr txBox="1"/>
          <p:nvPr/>
        </p:nvSpPr>
        <p:spPr>
          <a:xfrm>
            <a:off x="794592" y="1674172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/>
              <a:t>Консолидированно</a:t>
            </a:r>
            <a:r>
              <a:rPr lang="ru-RU" sz="1400" dirty="0"/>
              <a:t>-дренированное (КД) испытание по определению деформационных характеристик Е, Е50, </a:t>
            </a:r>
            <a:r>
              <a:rPr lang="ru-RU" sz="1400" dirty="0" err="1"/>
              <a:t>Еur</a:t>
            </a:r>
            <a:r>
              <a:rPr lang="ru-RU" sz="1400" dirty="0"/>
              <a:t>, ν выполняют для водонасыщенных и неводонасыщенных в природных условиях дисперсных грунтов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01F366-10EF-4462-A991-488DA9D94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44" y="1634416"/>
            <a:ext cx="2682552" cy="17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1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kern="0" dirty="0"/>
              <a:t>Пример формирования Технического задания для Метода одноплоскостного среза грунтов по ГОСТ 12248.1-2020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592" y="3545900"/>
            <a:ext cx="7893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1) Вводными параметрами являются нормальные нагрузки, при которых будут консолидированы и впоследствии срезаны испытательные образцы, скорости среза для кинематического режима разрушения; </a:t>
            </a:r>
          </a:p>
          <a:p>
            <a:pPr algn="just"/>
            <a:r>
              <a:rPr lang="ru-RU" sz="1600" dirty="0"/>
              <a:t>2) При отсутствии нормальных нагрузок от заказчиков допускается использовать нагрузки из таблицы 8.1. Скорости разрушения принимаются в соответствии с таблицей 8.2;</a:t>
            </a:r>
          </a:p>
          <a:p>
            <a:pPr algn="just"/>
            <a:r>
              <a:rPr lang="ru-RU" sz="1600" dirty="0"/>
              <a:t>3) Заказчик должен поставить в известность о необходимости проведения испытаний на определении остаточной прочности;</a:t>
            </a:r>
          </a:p>
          <a:p>
            <a:pPr algn="just"/>
            <a:r>
              <a:rPr lang="ru-RU" sz="1600" dirty="0"/>
              <a:t>4) В случае если испытания проводятся из образцов нарушенного сложения - заказчик должен указать плотность сложения образца и влажность (или степень водонасыщения если грунт полностью </a:t>
            </a:r>
            <a:r>
              <a:rPr lang="ru-RU" sz="1600" dirty="0" err="1"/>
              <a:t>водонасыщен</a:t>
            </a:r>
            <a:r>
              <a:rPr lang="ru-RU" sz="1600" dirty="0"/>
              <a:t> в естественных условиях).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5455-BF16-4FD2-9C6F-BC7617CF0E33}"/>
              </a:ext>
            </a:extLst>
          </p:cNvPr>
          <p:cNvSpPr txBox="1"/>
          <p:nvPr/>
        </p:nvSpPr>
        <p:spPr>
          <a:xfrm>
            <a:off x="794592" y="1674172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/>
              <a:t>Консолидированно</a:t>
            </a:r>
            <a:r>
              <a:rPr lang="ru-RU" sz="1400" dirty="0"/>
              <a:t>-дренированные испытания грунта методом одноплоскостного среза проводят для определения следующих характеристик прочности: эффективных и остаточных значений угла внутреннего трения ϕ  и удельного сцепления 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6DEF88-D2E1-4A94-ADEE-6B2F81CFD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01" y="1407467"/>
            <a:ext cx="2830367" cy="18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kern="0" dirty="0"/>
              <a:t>Пример формирования Технического задания для Метода динамического трехосного сжатия грунтов по ГОСТ 56353-2022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19366"/>
              </p:ext>
            </p:extLst>
          </p:nvPr>
        </p:nvGraphicFramePr>
        <p:xfrm>
          <a:off x="612289" y="1134103"/>
          <a:ext cx="7921012" cy="5760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4099">
                  <a:extLst>
                    <a:ext uri="{9D8B030D-6E8A-4147-A177-3AD203B41FA5}">
                      <a16:colId xmlns:a16="http://schemas.microsoft.com/office/drawing/2014/main" val="1161535964"/>
                    </a:ext>
                  </a:extLst>
                </a:gridCol>
                <a:gridCol w="4916913">
                  <a:extLst>
                    <a:ext uri="{9D8B030D-6E8A-4147-A177-3AD203B41FA5}">
                      <a16:colId xmlns:a16="http://schemas.microsoft.com/office/drawing/2014/main" val="2812478903"/>
                    </a:ext>
                  </a:extLst>
                </a:gridCol>
              </a:tblGrid>
              <a:tr h="1585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Оценка динамической неустойчивости при сейсмическом воздействии.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Даётся оценка об устойчивости или не устойчивость грунта при воздействии данной интенсивности;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2) В случае разжижения образца в процессе испытания возможна оценка вертикальных осадок поверхности массива и оценка латеральных деформаций грунтов.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Вводными параметрами для моделирования сейсмического воздействия служат: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Вертикальное эффективное напряжение, действующее на образец;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2) Вертикальное полное напряжение, действующее на образец;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3) Коэффициент бокового давления покоя К0 (если известен, если нет - то допустимо в соответствии с ГОСТ Р 56353-2022 п.6.4.2.3);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3) Магнитуда землетрясения;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4) Максимальное ускорение колебаний на поверхности грунта или пиковое горизонтальное ускорение;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5) Для несвязных образцов: плотность твердых частиц, коэффициент пористости грунтов.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ctr"/>
                </a:tc>
                <a:extLst>
                  <a:ext uri="{0D108BD9-81ED-4DB2-BD59-A6C34878D82A}">
                    <a16:rowId xmlns:a16="http://schemas.microsoft.com/office/drawing/2014/main" val="4206273349"/>
                  </a:ext>
                </a:extLst>
              </a:tr>
              <a:tr h="1535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Оценка динамической неустойчивости при штормовых воздействиях.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Даётся оценка об устойчивости или не устойчивость грунта при воздействии данной интенсивности.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u="none" strike="noStrike" dirty="0">
                        <a:effectLst/>
                      </a:endParaRPr>
                    </a:p>
                    <a:p>
                      <a:pPr algn="l" fontAlgn="ctr"/>
                      <a:endParaRPr lang="ru-RU" sz="10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Вводными параметрами для моделирования штормового воздействия служат: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Вертикальное эффективное напряжение, действующее на образец;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2) Коэффициент бокового давления покоя К0 (если известен, если нет - то допустимо в соответствии с ГОСТ Р 56353-2022);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3) Расчётная высота волны </a:t>
                      </a:r>
                      <a:r>
                        <a:rPr lang="ru-RU" sz="1000" u="none" strike="noStrike" dirty="0" err="1">
                          <a:effectLst/>
                        </a:rPr>
                        <a:t>Hw</a:t>
                      </a:r>
                      <a:r>
                        <a:rPr lang="ru-RU" sz="1000" u="none" strike="noStrike" dirty="0">
                          <a:effectLst/>
                        </a:rPr>
                        <a:t>, м;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4) Период </a:t>
                      </a:r>
                      <a:r>
                        <a:rPr lang="ru-RU" sz="1000" u="none" strike="noStrike" dirty="0" err="1">
                          <a:effectLst/>
                        </a:rPr>
                        <a:t>Tw</a:t>
                      </a:r>
                      <a:r>
                        <a:rPr lang="ru-RU" sz="1000" u="none" strike="noStrike" dirty="0">
                          <a:effectLst/>
                        </a:rPr>
                        <a:t>, с;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5) Длительность шторма </a:t>
                      </a:r>
                      <a:r>
                        <a:rPr lang="ru-RU" sz="1000" u="none" strike="noStrike" dirty="0" err="1">
                          <a:effectLst/>
                        </a:rPr>
                        <a:t>tw</a:t>
                      </a:r>
                      <a:r>
                        <a:rPr lang="ru-RU" sz="1000" u="none" strike="noStrike" dirty="0">
                          <a:effectLst/>
                        </a:rPr>
                        <a:t>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6) Для песков: плотность твердых частиц, коэффициент пористости грунтов.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ctr"/>
                </a:tc>
                <a:extLst>
                  <a:ext uri="{0D108BD9-81ED-4DB2-BD59-A6C34878D82A}">
                    <a16:rowId xmlns:a16="http://schemas.microsoft.com/office/drawing/2014/main" val="2343681230"/>
                  </a:ext>
                </a:extLst>
              </a:tr>
              <a:tr h="2639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Испытание на </a:t>
                      </a:r>
                      <a:r>
                        <a:rPr lang="ru-RU" sz="1000" b="1" u="none" strike="noStrike" dirty="0" err="1">
                          <a:effectLst/>
                        </a:rPr>
                        <a:t>виброползучесть</a:t>
                      </a:r>
                      <a:r>
                        <a:rPr lang="ru-RU" sz="1000" b="1" u="none" strike="noStrike" dirty="0">
                          <a:effectLst/>
                        </a:rPr>
                        <a:t>. Моделирование динамических нагрузок от промышленного оборудования и линейных сооружений.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Даётся оценка о возможности разрушения или накопления критических для данного сооружения деформаций грунтов основания при известных параметрах динамического воздействия;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2) Определение </a:t>
                      </a:r>
                      <a:r>
                        <a:rPr lang="ru-RU" sz="1000" u="none" strike="noStrike" dirty="0" err="1">
                          <a:effectLst/>
                        </a:rPr>
                        <a:t>деформируемости</a:t>
                      </a:r>
                      <a:r>
                        <a:rPr lang="ru-RU" sz="1000" u="none" strike="noStrike" dirty="0">
                          <a:effectLst/>
                        </a:rPr>
                        <a:t> грунтов в условиях динамического </a:t>
                      </a:r>
                      <a:r>
                        <a:rPr lang="ru-RU" sz="1000" u="none" strike="noStrike" dirty="0" err="1">
                          <a:effectLst/>
                        </a:rPr>
                        <a:t>нагружения</a:t>
                      </a:r>
                      <a:r>
                        <a:rPr lang="ru-RU" sz="1000" u="none" strike="noStrike" dirty="0">
                          <a:effectLst/>
                        </a:rPr>
                        <a:t> (</a:t>
                      </a:r>
                      <a:r>
                        <a:rPr lang="ru-RU" sz="1000" u="none" strike="noStrike" dirty="0" err="1">
                          <a:effectLst/>
                        </a:rPr>
                        <a:t>E</a:t>
                      </a:r>
                      <a:r>
                        <a:rPr lang="ru-RU" sz="1000" u="none" strike="noStrike" baseline="-25000" dirty="0" err="1">
                          <a:effectLst/>
                        </a:rPr>
                        <a:t>d</a:t>
                      </a:r>
                      <a:r>
                        <a:rPr lang="ru-RU" sz="1000" u="none" strike="noStrike" dirty="0">
                          <a:effectLst/>
                        </a:rPr>
                        <a:t>— динамический модуль деформации грунта, </a:t>
                      </a:r>
                      <a:r>
                        <a:rPr lang="ru-RU" sz="1000" u="none" strike="noStrike" dirty="0" err="1">
                          <a:effectLst/>
                        </a:rPr>
                        <a:t>E</a:t>
                      </a:r>
                      <a:r>
                        <a:rPr lang="ru-RU" sz="1000" u="none" strike="noStrike" baseline="30000" dirty="0" err="1">
                          <a:effectLst/>
                        </a:rPr>
                        <a:t>у</a:t>
                      </a:r>
                      <a:r>
                        <a:rPr lang="ru-RU" sz="1000" u="none" strike="noStrike" baseline="-25000" dirty="0" err="1">
                          <a:effectLst/>
                        </a:rPr>
                        <a:t>d</a:t>
                      </a:r>
                      <a:r>
                        <a:rPr lang="ru-RU" sz="1000" u="none" strike="noStrike" dirty="0">
                          <a:effectLst/>
                        </a:rPr>
                        <a:t> — динамический модуль упругости грунта, </a:t>
                      </a:r>
                      <a:r>
                        <a:rPr lang="ru-RU" sz="1000" u="none" strike="noStrike" dirty="0" err="1">
                          <a:effectLst/>
                        </a:rPr>
                        <a:t>E</a:t>
                      </a:r>
                      <a:r>
                        <a:rPr lang="ru-RU" sz="1000" u="none" strike="noStrike" baseline="-25000" dirty="0" err="1">
                          <a:effectLst/>
                        </a:rPr>
                        <a:t>red</a:t>
                      </a:r>
                      <a:r>
                        <a:rPr lang="ru-RU" sz="1000" u="none" strike="noStrike" dirty="0">
                          <a:effectLst/>
                        </a:rPr>
                        <a:t> — уменьшенное значение модуля деформации грунта)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u="none" strike="noStrike" dirty="0">
                        <a:effectLst/>
                      </a:endParaRPr>
                    </a:p>
                    <a:p>
                      <a:pPr algn="l" fontAlgn="t"/>
                      <a:endParaRPr lang="ru-RU" sz="10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Вводные параметры для моделирование динамических нагрузок от промышленного оборудования и линейных сооружений: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1) Вертикальное эффективное напряжение, действующее на образец;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2) Коэффициент бокового давления покоя К0 (если известен, если нет - то допустимо в соответствии в соответствии с Гост);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3) Вариант 1: </a:t>
                      </a:r>
                      <a:r>
                        <a:rPr lang="ru-RU" sz="1000" u="none" strike="noStrike" dirty="0" err="1">
                          <a:effectLst/>
                        </a:rPr>
                        <a:t>виброскорости</a:t>
                      </a:r>
                      <a:r>
                        <a:rPr lang="ru-RU" sz="1000" u="none" strike="noStrike" dirty="0">
                          <a:effectLst/>
                        </a:rPr>
                        <a:t>/</a:t>
                      </a:r>
                      <a:r>
                        <a:rPr lang="ru-RU" sz="1000" u="none" strike="noStrike" dirty="0" err="1">
                          <a:effectLst/>
                        </a:rPr>
                        <a:t>виброускорения</a:t>
                      </a:r>
                      <a:r>
                        <a:rPr lang="ru-RU" sz="1000" u="none" strike="noStrike" dirty="0">
                          <a:effectLst/>
                        </a:rPr>
                        <a:t>, скорости распространения волны </a:t>
                      </a:r>
                      <a:r>
                        <a:rPr lang="ru-RU" sz="1000" u="none" strike="noStrike" dirty="0" err="1">
                          <a:effectLst/>
                        </a:rPr>
                        <a:t>Vs</a:t>
                      </a:r>
                      <a:r>
                        <a:rPr lang="ru-RU" sz="1000" u="none" strike="noStrike" dirty="0">
                          <a:effectLst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</a:rPr>
                        <a:t>Vp</a:t>
                      </a:r>
                      <a:r>
                        <a:rPr lang="ru-RU" sz="1000" u="none" strike="noStrike" dirty="0">
                          <a:effectLst/>
                        </a:rPr>
                        <a:t>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    Вариант 2: Напряжения, возникающие в грунтах при распространении волн напряжений;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4) Частота колебаний;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5) Для песков: плотность твердых частиц, коэффициент пористости грунтов.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/>
                </a:tc>
                <a:extLst>
                  <a:ext uri="{0D108BD9-81ED-4DB2-BD59-A6C34878D82A}">
                    <a16:rowId xmlns:a16="http://schemas.microsoft.com/office/drawing/2014/main" val="210112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0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29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Оформление ведомости-задания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311" y="1494149"/>
            <a:ext cx="77409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Требования к оформлению ведомости-задания: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/>
              <a:t>ОНА ДОЛЖНА БЫТЬ!!! </a:t>
            </a:r>
            <a:r>
              <a:rPr lang="ru-RU" sz="2000" dirty="0"/>
              <a:t>причем не только в бумажном формате, но еще и </a:t>
            </a:r>
            <a:r>
              <a:rPr lang="ru-RU" sz="2000" b="1" dirty="0"/>
              <a:t>электронном</a:t>
            </a:r>
            <a:r>
              <a:rPr lang="ru-RU" sz="2000" dirty="0"/>
              <a:t> (желательно </a:t>
            </a:r>
            <a:r>
              <a:rPr lang="en-US" sz="2000" dirty="0" err="1"/>
              <a:t>Exel</a:t>
            </a:r>
            <a:r>
              <a:rPr lang="ru-RU" sz="2000" dirty="0"/>
              <a:t>)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Ведомость высылается на почту Руководителю лаборатории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Четкая привязка проб к скважинам и глубинам (в строке), указание размера образца, его генезиса и состояния (монолит/нарушенная)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На отдельный вид испытания – отдельный столбец, в котором ставим «+, 1, </a:t>
            </a:r>
            <a:r>
              <a:rPr lang="en-US" sz="2000" dirty="0"/>
              <a:t>v</a:t>
            </a:r>
            <a:r>
              <a:rPr lang="ru-RU" sz="2000" dirty="0"/>
              <a:t>» и т.д.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Для физико-механических свойств должны быть прописаны схемы испытаний, нагрузки, плотности сложения для песков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Ведомость составляется одна на партию образцов, комфортно если в ней порядка 50-150 проб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Отдельно, в нижней части вынесены пробы воды</a:t>
            </a:r>
          </a:p>
          <a:p>
            <a:pPr marL="342900" indent="-342900" algn="just">
              <a:buFontTx/>
              <a:buChar char="-"/>
            </a:pPr>
            <a:endParaRPr lang="ru-RU" sz="2000" dirty="0"/>
          </a:p>
          <a:p>
            <a:pPr marL="342900" indent="-342900"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477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2357" y="346742"/>
            <a:ext cx="720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Рекомендации Еврокода-7, предъявляемые к качеству отбираемых монолитов грунта: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2334" y="1300849"/>
          <a:ext cx="7200919" cy="4746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3273">
                  <a:extLst>
                    <a:ext uri="{9D8B030D-6E8A-4147-A177-3AD203B41FA5}">
                      <a16:colId xmlns:a16="http://schemas.microsoft.com/office/drawing/2014/main" val="3316812673"/>
                    </a:ext>
                  </a:extLst>
                </a:gridCol>
                <a:gridCol w="1667495">
                  <a:extLst>
                    <a:ext uri="{9D8B030D-6E8A-4147-A177-3AD203B41FA5}">
                      <a16:colId xmlns:a16="http://schemas.microsoft.com/office/drawing/2014/main" val="3445097187"/>
                    </a:ext>
                  </a:extLst>
                </a:gridCol>
                <a:gridCol w="343334">
                  <a:extLst>
                    <a:ext uri="{9D8B030D-6E8A-4147-A177-3AD203B41FA5}">
                      <a16:colId xmlns:a16="http://schemas.microsoft.com/office/drawing/2014/main" val="1544110028"/>
                    </a:ext>
                  </a:extLst>
                </a:gridCol>
                <a:gridCol w="368835">
                  <a:extLst>
                    <a:ext uri="{9D8B030D-6E8A-4147-A177-3AD203B41FA5}">
                      <a16:colId xmlns:a16="http://schemas.microsoft.com/office/drawing/2014/main" val="2266376104"/>
                    </a:ext>
                  </a:extLst>
                </a:gridCol>
                <a:gridCol w="345156">
                  <a:extLst>
                    <a:ext uri="{9D8B030D-6E8A-4147-A177-3AD203B41FA5}">
                      <a16:colId xmlns:a16="http://schemas.microsoft.com/office/drawing/2014/main" val="556352566"/>
                    </a:ext>
                  </a:extLst>
                </a:gridCol>
                <a:gridCol w="345156">
                  <a:extLst>
                    <a:ext uri="{9D8B030D-6E8A-4147-A177-3AD203B41FA5}">
                      <a16:colId xmlns:a16="http://schemas.microsoft.com/office/drawing/2014/main" val="433486078"/>
                    </a:ext>
                  </a:extLst>
                </a:gridCol>
                <a:gridCol w="368835">
                  <a:extLst>
                    <a:ext uri="{9D8B030D-6E8A-4147-A177-3AD203B41FA5}">
                      <a16:colId xmlns:a16="http://schemas.microsoft.com/office/drawing/2014/main" val="530905775"/>
                    </a:ext>
                  </a:extLst>
                </a:gridCol>
                <a:gridCol w="368835">
                  <a:extLst>
                    <a:ext uri="{9D8B030D-6E8A-4147-A177-3AD203B41FA5}">
                      <a16:colId xmlns:a16="http://schemas.microsoft.com/office/drawing/2014/main" val="2156190116"/>
                    </a:ext>
                  </a:extLst>
                </a:gridCol>
              </a:tblGrid>
              <a:tr h="312032">
                <a:tc rowSpan="2" gridSpan="3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67945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Свойства грунтов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67945" eaLnBrk="0" hangingPunct="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Классы качества</a:t>
                      </a:r>
                    </a:p>
                    <a:p>
                      <a:pPr marL="67945" eaLnBrk="0" hangingPunct="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образцов</a:t>
                      </a:r>
                      <a:r>
                        <a:rPr lang="ru-RU" sz="1100" spc="-10" baseline="30000">
                          <a:effectLst/>
                        </a:rPr>
                        <a:t>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45094"/>
                  </a:ext>
                </a:extLst>
              </a:tr>
              <a:tr h="13868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8415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0001163"/>
                  </a:ext>
                </a:extLst>
              </a:tr>
              <a:tr h="138681">
                <a:tc rowSpan="4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Неизменяемые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частиц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255955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влажность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4323321"/>
                  </a:ext>
                </a:extLst>
              </a:tr>
              <a:tr h="416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плотность, коэффициент плотности, проницаемость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7802514"/>
                  </a:ext>
                </a:extLst>
              </a:tr>
              <a:tr h="202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сжимаемость, прочность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4903311"/>
                  </a:ext>
                </a:extLst>
              </a:tr>
              <a:tr h="326478">
                <a:tc rowSpan="7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Которые могут быть</a:t>
                      </a:r>
                      <a:r>
                        <a:rPr lang="ru-RU" sz="1100" spc="-7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определены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последовательность слоев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 eaLnBrk="0" hangingPunct="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1818417"/>
                  </a:ext>
                </a:extLst>
              </a:tr>
              <a:tr h="489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границы пластов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общие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1544626"/>
                  </a:ext>
                </a:extLst>
              </a:tr>
              <a:tr h="489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точные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8431935"/>
                  </a:ext>
                </a:extLst>
              </a:tr>
              <a:tr h="45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пределы пластичности, плотность частиц,</a:t>
                      </a:r>
                    </a:p>
                    <a:p>
                      <a:pPr marL="67945" eaLnBrk="0" hangingPunct="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содержание органики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8684219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влажность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383616"/>
                  </a:ext>
                </a:extLst>
              </a:tr>
              <a:tr h="600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плотность, коэффициент плотности,</a:t>
                      </a:r>
                    </a:p>
                    <a:p>
                      <a:pPr marL="67945" eaLnBrk="0" hangingPunct="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пористость, проницаемость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7486911"/>
                  </a:ext>
                </a:extLst>
              </a:tr>
              <a:tr h="231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сжимаемость, прочность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537561"/>
                  </a:ext>
                </a:extLst>
              </a:tr>
              <a:tr h="150238">
                <a:tc rowSpan="3" gridSpan="3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67945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Категория отбора монолитов в соответствии с EN ISO 22475-1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67945" eaLnBrk="0" hangingPunct="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90301"/>
                  </a:ext>
                </a:extLst>
              </a:tr>
              <a:tr h="1632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8580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06826"/>
                  </a:ext>
                </a:extLst>
              </a:tr>
              <a:tr h="1632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425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7435" y="6037125"/>
            <a:ext cx="6555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*Знак «+» показывает, что указанное свойство грунта разрешено определять путем испытаний образцов соответствующего класса качества. Категории отбора монолитов: А - могут быть получены образцы с классом качества от 1 до 5 (путем колонкового бурения с промывочной жидкостью и отбором в </a:t>
            </a:r>
            <a:r>
              <a:rPr lang="ru-RU" sz="1000" dirty="0" err="1"/>
              <a:t>керноприемник</a:t>
            </a:r>
            <a:r>
              <a:rPr lang="ru-RU" sz="1000" dirty="0"/>
              <a:t>); В - могут быть получены образцы с классом качества от 3 до 5 (</a:t>
            </a:r>
            <a:r>
              <a:rPr lang="ru-RU" sz="1000" dirty="0" err="1"/>
              <a:t>задавливанием</a:t>
            </a:r>
            <a:r>
              <a:rPr lang="ru-RU" sz="1000" dirty="0"/>
              <a:t> тонкостенного пробоотборника); С - могут быть получены образцы только 5-го класса качества (ударным и вибрационным способами) - только для определения неизменяемых свойств грунта, таких как гранулометрический состав и выделение слоев</a:t>
            </a:r>
          </a:p>
        </p:txBody>
      </p:sp>
    </p:spTree>
    <p:extLst>
      <p:ext uri="{BB962C8B-B14F-4D97-AF65-F5344CB8AC3E}">
        <p14:creationId xmlns:p14="http://schemas.microsoft.com/office/powerpoint/2010/main" val="2066751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199" y="292100"/>
            <a:ext cx="8256123" cy="1075049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Примеры и анти примеры оформления заказной ведомости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311" y="1494149"/>
            <a:ext cx="774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ru-RU" sz="2000" dirty="0"/>
          </a:p>
          <a:p>
            <a:pPr marL="342900" indent="-342900" algn="just">
              <a:buFontTx/>
              <a:buChar char="-"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2871" y="940285"/>
            <a:ext cx="2340298" cy="4155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7" y="3192557"/>
            <a:ext cx="2408378" cy="1930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0" y="4374517"/>
            <a:ext cx="4618636" cy="2295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5027" y="2680836"/>
            <a:ext cx="30091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Реакция сотрудников лаборатории</a:t>
            </a:r>
          </a:p>
        </p:txBody>
      </p:sp>
      <p:sp>
        <p:nvSpPr>
          <p:cNvPr id="11" name="Стрелка: вверх 1">
            <a:extLst>
              <a:ext uri="{FF2B5EF4-FFF2-40B4-BE49-F238E27FC236}">
                <a16:creationId xmlns:a16="http://schemas.microsoft.com/office/drawing/2014/main" id="{290DFA18-6141-4638-AF91-E7709E8CC26F}"/>
              </a:ext>
            </a:extLst>
          </p:cNvPr>
          <p:cNvSpPr/>
          <p:nvPr/>
        </p:nvSpPr>
        <p:spPr bwMode="auto">
          <a:xfrm rot="5400000">
            <a:off x="5392091" y="3763735"/>
            <a:ext cx="505249" cy="78835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69497"/>
              </p:ext>
            </p:extLst>
          </p:nvPr>
        </p:nvGraphicFramePr>
        <p:xfrm>
          <a:off x="567160" y="178829"/>
          <a:ext cx="8443844" cy="6477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86">
                  <a:extLst>
                    <a:ext uri="{9D8B030D-6E8A-4147-A177-3AD203B41FA5}">
                      <a16:colId xmlns:a16="http://schemas.microsoft.com/office/drawing/2014/main" val="2945516308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1391350226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1389536643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750055945"/>
                    </a:ext>
                  </a:extLst>
                </a:gridCol>
                <a:gridCol w="346616">
                  <a:extLst>
                    <a:ext uri="{9D8B030D-6E8A-4147-A177-3AD203B41FA5}">
                      <a16:colId xmlns:a16="http://schemas.microsoft.com/office/drawing/2014/main" val="4137171162"/>
                    </a:ext>
                  </a:extLst>
                </a:gridCol>
                <a:gridCol w="346616">
                  <a:extLst>
                    <a:ext uri="{9D8B030D-6E8A-4147-A177-3AD203B41FA5}">
                      <a16:colId xmlns:a16="http://schemas.microsoft.com/office/drawing/2014/main" val="750502078"/>
                    </a:ext>
                  </a:extLst>
                </a:gridCol>
                <a:gridCol w="1663760">
                  <a:extLst>
                    <a:ext uri="{9D8B030D-6E8A-4147-A177-3AD203B41FA5}">
                      <a16:colId xmlns:a16="http://schemas.microsoft.com/office/drawing/2014/main" val="2446407779"/>
                    </a:ext>
                  </a:extLst>
                </a:gridCol>
                <a:gridCol w="215672">
                  <a:extLst>
                    <a:ext uri="{9D8B030D-6E8A-4147-A177-3AD203B41FA5}">
                      <a16:colId xmlns:a16="http://schemas.microsoft.com/office/drawing/2014/main" val="147609766"/>
                    </a:ext>
                  </a:extLst>
                </a:gridCol>
                <a:gridCol w="308103">
                  <a:extLst>
                    <a:ext uri="{9D8B030D-6E8A-4147-A177-3AD203B41FA5}">
                      <a16:colId xmlns:a16="http://schemas.microsoft.com/office/drawing/2014/main" val="3531570521"/>
                    </a:ext>
                  </a:extLst>
                </a:gridCol>
                <a:gridCol w="161755">
                  <a:extLst>
                    <a:ext uri="{9D8B030D-6E8A-4147-A177-3AD203B41FA5}">
                      <a16:colId xmlns:a16="http://schemas.microsoft.com/office/drawing/2014/main" val="1664022557"/>
                    </a:ext>
                  </a:extLst>
                </a:gridCol>
                <a:gridCol w="161755">
                  <a:extLst>
                    <a:ext uri="{9D8B030D-6E8A-4147-A177-3AD203B41FA5}">
                      <a16:colId xmlns:a16="http://schemas.microsoft.com/office/drawing/2014/main" val="3350027521"/>
                    </a:ext>
                  </a:extLst>
                </a:gridCol>
                <a:gridCol w="392831">
                  <a:extLst>
                    <a:ext uri="{9D8B030D-6E8A-4147-A177-3AD203B41FA5}">
                      <a16:colId xmlns:a16="http://schemas.microsoft.com/office/drawing/2014/main" val="1732746101"/>
                    </a:ext>
                  </a:extLst>
                </a:gridCol>
                <a:gridCol w="161755">
                  <a:extLst>
                    <a:ext uri="{9D8B030D-6E8A-4147-A177-3AD203B41FA5}">
                      <a16:colId xmlns:a16="http://schemas.microsoft.com/office/drawing/2014/main" val="4090036640"/>
                    </a:ext>
                  </a:extLst>
                </a:gridCol>
                <a:gridCol w="294624">
                  <a:extLst>
                    <a:ext uri="{9D8B030D-6E8A-4147-A177-3AD203B41FA5}">
                      <a16:colId xmlns:a16="http://schemas.microsoft.com/office/drawing/2014/main" val="3832657600"/>
                    </a:ext>
                  </a:extLst>
                </a:gridCol>
                <a:gridCol w="200267">
                  <a:extLst>
                    <a:ext uri="{9D8B030D-6E8A-4147-A177-3AD203B41FA5}">
                      <a16:colId xmlns:a16="http://schemas.microsoft.com/office/drawing/2014/main" val="720806814"/>
                    </a:ext>
                  </a:extLst>
                </a:gridCol>
                <a:gridCol w="154052">
                  <a:extLst>
                    <a:ext uri="{9D8B030D-6E8A-4147-A177-3AD203B41FA5}">
                      <a16:colId xmlns:a16="http://schemas.microsoft.com/office/drawing/2014/main" val="915691684"/>
                    </a:ext>
                  </a:extLst>
                </a:gridCol>
                <a:gridCol w="154052">
                  <a:extLst>
                    <a:ext uri="{9D8B030D-6E8A-4147-A177-3AD203B41FA5}">
                      <a16:colId xmlns:a16="http://schemas.microsoft.com/office/drawing/2014/main" val="3656577894"/>
                    </a:ext>
                  </a:extLst>
                </a:gridCol>
                <a:gridCol w="154052">
                  <a:extLst>
                    <a:ext uri="{9D8B030D-6E8A-4147-A177-3AD203B41FA5}">
                      <a16:colId xmlns:a16="http://schemas.microsoft.com/office/drawing/2014/main" val="852771967"/>
                    </a:ext>
                  </a:extLst>
                </a:gridCol>
                <a:gridCol w="161755">
                  <a:extLst>
                    <a:ext uri="{9D8B030D-6E8A-4147-A177-3AD203B41FA5}">
                      <a16:colId xmlns:a16="http://schemas.microsoft.com/office/drawing/2014/main" val="3100696578"/>
                    </a:ext>
                  </a:extLst>
                </a:gridCol>
                <a:gridCol w="179085">
                  <a:extLst>
                    <a:ext uri="{9D8B030D-6E8A-4147-A177-3AD203B41FA5}">
                      <a16:colId xmlns:a16="http://schemas.microsoft.com/office/drawing/2014/main" val="3493452399"/>
                    </a:ext>
                  </a:extLst>
                </a:gridCol>
                <a:gridCol w="154052">
                  <a:extLst>
                    <a:ext uri="{9D8B030D-6E8A-4147-A177-3AD203B41FA5}">
                      <a16:colId xmlns:a16="http://schemas.microsoft.com/office/drawing/2014/main" val="3484562736"/>
                    </a:ext>
                  </a:extLst>
                </a:gridCol>
                <a:gridCol w="154052">
                  <a:extLst>
                    <a:ext uri="{9D8B030D-6E8A-4147-A177-3AD203B41FA5}">
                      <a16:colId xmlns:a16="http://schemas.microsoft.com/office/drawing/2014/main" val="2078874831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2462455227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229599785"/>
                    </a:ext>
                  </a:extLst>
                </a:gridCol>
                <a:gridCol w="223375">
                  <a:extLst>
                    <a:ext uri="{9D8B030D-6E8A-4147-A177-3AD203B41FA5}">
                      <a16:colId xmlns:a16="http://schemas.microsoft.com/office/drawing/2014/main" val="3744092557"/>
                    </a:ext>
                  </a:extLst>
                </a:gridCol>
                <a:gridCol w="254186">
                  <a:extLst>
                    <a:ext uri="{9D8B030D-6E8A-4147-A177-3AD203B41FA5}">
                      <a16:colId xmlns:a16="http://schemas.microsoft.com/office/drawing/2014/main" val="2066698059"/>
                    </a:ext>
                  </a:extLst>
                </a:gridCol>
                <a:gridCol w="1078363">
                  <a:extLst>
                    <a:ext uri="{9D8B030D-6E8A-4147-A177-3AD203B41FA5}">
                      <a16:colId xmlns:a16="http://schemas.microsoft.com/office/drawing/2014/main" val="2004247281"/>
                    </a:ext>
                  </a:extLst>
                </a:gridCol>
                <a:gridCol w="152005">
                  <a:extLst>
                    <a:ext uri="{9D8B030D-6E8A-4147-A177-3AD203B41FA5}">
                      <a16:colId xmlns:a16="http://schemas.microsoft.com/office/drawing/2014/main" val="3861171505"/>
                    </a:ext>
                  </a:extLst>
                </a:gridCol>
              </a:tblGrid>
              <a:tr h="274855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Партия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Необходимые параметры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Испытания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Примечания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515563974"/>
                  </a:ext>
                </a:extLst>
              </a:tr>
              <a:tr h="558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ИГЭ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Лаб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Скважина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Глубина отбора от, 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Глубина отбора до, 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Структура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Описание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Высота образца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Физика полный косплекс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</a:t>
                      </a:r>
                      <a:r>
                        <a:rPr lang="en-US" sz="700" u="none" strike="noStrike" baseline="-25000">
                          <a:effectLst/>
                        </a:rPr>
                        <a:t>ref</a:t>
                      </a:r>
                      <a:r>
                        <a:rPr lang="en-US" sz="700" u="none" strike="noStrike">
                          <a:effectLst/>
                        </a:rPr>
                        <a:t>, </a:t>
                      </a:r>
                      <a:r>
                        <a:rPr lang="ru-RU" sz="700" u="none" strike="noStrike">
                          <a:effectLst/>
                        </a:rPr>
                        <a:t>кПа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u="none" strike="noStrike">
                          <a:effectLst/>
                        </a:rPr>
                        <a:t>σ3, </a:t>
                      </a:r>
                      <a:r>
                        <a:rPr lang="ru-RU" sz="700" u="none" strike="noStrike">
                          <a:effectLst/>
                        </a:rPr>
                        <a:t>кПа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Вариант с всесторонними нагрузками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E50</a:t>
                      </a:r>
                      <a:r>
                        <a:rPr lang="en-US" sz="700" u="none" strike="noStrike" baseline="-25000">
                          <a:effectLst/>
                        </a:rPr>
                        <a:t>ref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Eoed</a:t>
                      </a:r>
                      <a:r>
                        <a:rPr lang="en-US" sz="700" u="none" strike="noStrike" baseline="-25000">
                          <a:effectLst/>
                        </a:rPr>
                        <a:t>ref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Eur</a:t>
                      </a:r>
                      <a:r>
                        <a:rPr lang="en-US" sz="700" u="none" strike="noStrike" baseline="-25000">
                          <a:effectLst/>
                        </a:rPr>
                        <a:t>ref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E50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u="none" strike="noStrike">
                          <a:effectLst/>
                        </a:rPr>
                        <a:t>ψ</a:t>
                      </a:r>
                      <a:endParaRPr lang="el-G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u="none" strike="noStrike">
                          <a:effectLst/>
                        </a:rPr>
                        <a:t>ν</a:t>
                      </a:r>
                      <a:r>
                        <a:rPr lang="en-US" sz="700" u="none" strike="noStrike" baseline="-25000">
                          <a:effectLst/>
                        </a:rPr>
                        <a:t>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</a:t>
                      </a:r>
                      <a:r>
                        <a:rPr lang="en-US" sz="700" u="none" strike="noStrike" baseline="-25000">
                          <a:effectLst/>
                        </a:rPr>
                        <a:t>0</a:t>
                      </a:r>
                      <a:r>
                        <a:rPr lang="en-US" sz="700" u="none" strike="noStrike" baseline="30000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OCR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Трёхосники КД, Камера тип 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Трёхосники KO, Камера тип 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Компрессия </a:t>
                      </a:r>
                      <a:r>
                        <a:rPr lang="en-US" sz="700" u="none" strike="noStrike">
                          <a:effectLst/>
                        </a:rPr>
                        <a:t>OCR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Компрессия до 1,6 МПа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657317249"/>
                  </a:ext>
                </a:extLst>
              </a:tr>
              <a:tr h="16342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8558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535651529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серовато-коричневый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547484739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Глина, полутвердая, серовато-коричневая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695390361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8559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Без параметра </a:t>
                      </a:r>
                      <a:r>
                        <a:rPr lang="en-US" sz="700" u="none" strike="noStrike">
                          <a:effectLst/>
                        </a:rPr>
                        <a:t>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826962203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8588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Глина, полутвердая, серовато-коричневая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574850699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359885572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монолит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серовато-коричневый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476607759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Суглинок, тугопластичный, серовато-коричневый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356013042"/>
                  </a:ext>
                </a:extLst>
              </a:tr>
              <a:tr h="23563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Супесь, твердая, серая, с гравием и галькой, с единичными включениями валунов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3899869032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Супесь, твердая, серая, с гравием и галькой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4002561333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Супесь, твердая, темно-серая, с гравием и галькой до 15 %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компрессии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852288020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Супесь, твердая, серая, с гравием и галькой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Без параметра </a:t>
                      </a:r>
                      <a:r>
                        <a:rPr lang="en-US" sz="700" u="none" strike="noStrike">
                          <a:effectLst/>
                        </a:rPr>
                        <a:t>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42833961"/>
                  </a:ext>
                </a:extLst>
              </a:tr>
              <a:tr h="23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Супесь, твердая, серая, с гравием и галькой, с единичными включениями валунов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631376653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Супесь, твердая, серая, с гравием и галькой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597693229"/>
                  </a:ext>
                </a:extLst>
              </a:tr>
              <a:tr h="16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 песчанистая, твердая, темно-серая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360523307"/>
                  </a:ext>
                </a:extLst>
              </a:tr>
              <a:tr h="23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монолит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Супесь, твердая, серая, с гравием и галькой, с единичными включениями валунов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Параметр </a:t>
                      </a:r>
                      <a:r>
                        <a:rPr lang="en-US" sz="700" u="none" strike="noStrike">
                          <a:effectLst/>
                        </a:rPr>
                        <a:t>m </a:t>
                      </a:r>
                      <a:r>
                        <a:rPr lang="ru-RU" sz="700" u="none" strike="noStrike">
                          <a:effectLst/>
                        </a:rPr>
                        <a:t>с 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4066620932"/>
                  </a:ext>
                </a:extLst>
              </a:tr>
              <a:tr h="16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2150019073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127979245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Компрессия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50-100-200-400-530-200-50-5-50-100-200-400-530-600-850-1100-1350-1600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18 ступеней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0,01мм за 12 часов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3471203637"/>
                  </a:ext>
                </a:extLst>
              </a:tr>
              <a:tr h="235632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Компрессия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50-100-200-400-600-750-400-200-50-5-50-100-200-400-600-750-1000-1300-1600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19 ступеней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0,01мм за 6 часов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474145727"/>
                  </a:ext>
                </a:extLst>
              </a:tr>
              <a:tr h="235632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OCR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10-25-50-100-200-400-750-1000-1300-1600-2000-2500-3000-4000-5000-6000-7000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17 ступеней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ИГЭ 1: 0,01мм за 12 часов; ИГЭ 2: 0,01мм за 6 часов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3836562759"/>
                  </a:ext>
                </a:extLst>
              </a:tr>
              <a:tr h="158476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КД при </a:t>
                      </a:r>
                      <a:r>
                        <a:rPr lang="en-US" sz="700" u="none" strike="noStrike">
                          <a:effectLst/>
                        </a:rPr>
                        <a:t>Pref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Опыт при эффективной всесторонней Pref. Разгрузка 80% по q. Опыты делаются после поытов на прочность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ИГЭ-1. 30 часов консолидация, Скорость 0,01мм мин (около 60-ти часов)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41164"/>
                  </a:ext>
                </a:extLst>
              </a:tr>
              <a:tr h="158476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КД прочн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Опыт при эффективной заданной всесторонней σ3. Делается в первую очередь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ИГЭ-2. 24 часа консолидация, Скорость 0,02мм мин (около 48-ти часов)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90159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Расчёт фи и 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Испытания сделанные при Pref осредняем и выдаём в паспорте прочности как один круг, всего 6 кругов на элемент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3" marR="4113" marT="4113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9484" marR="39484" marT="19742" marB="19742"/>
                </a:tc>
                <a:extLst>
                  <a:ext uri="{0D108BD9-81ED-4DB2-BD59-A6C34878D82A}">
                    <a16:rowId xmlns:a16="http://schemas.microsoft.com/office/drawing/2014/main" val="10504159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31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311" y="1494149"/>
            <a:ext cx="774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ru-RU" sz="2000" dirty="0"/>
          </a:p>
          <a:p>
            <a:pPr marL="342900" indent="-342900" algn="just">
              <a:buFontTx/>
              <a:buChar char="-"/>
            </a:pP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r="26718" b="8282"/>
          <a:stretch/>
        </p:blipFill>
        <p:spPr>
          <a:xfrm>
            <a:off x="3570236" y="4681313"/>
            <a:ext cx="2493949" cy="2202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2633" y="4296592"/>
            <a:ext cx="30091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Реакция сотрудников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4201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32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74057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kern="0" dirty="0"/>
              <a:t>Важно! </a:t>
            </a:r>
          </a:p>
          <a:p>
            <a:r>
              <a:rPr lang="ru-RU" sz="2000" dirty="0"/>
              <a:t>доведение до Заказчика и Генерального заказчика информации о фактической длительности отдельных видов экспериментов</a:t>
            </a:r>
            <a:endParaRPr lang="ru-RU" sz="2000" kern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009844"/>
            <a:ext cx="4032726" cy="2688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79" y="2486260"/>
            <a:ext cx="4572794" cy="3048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28" y="4284770"/>
            <a:ext cx="1751406" cy="2627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79" y="4320509"/>
            <a:ext cx="1751406" cy="26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2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33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sz="2000" dirty="0"/>
              <a:t>Таблица средней продолжительности некоторых наиболее длительных экспериментов:</a:t>
            </a:r>
            <a:endParaRPr lang="ru-RU" sz="2000" u="sng" kern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2517" y="1453996"/>
          <a:ext cx="4140529" cy="2380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192">
                  <a:extLst>
                    <a:ext uri="{9D8B030D-6E8A-4147-A177-3AD203B41FA5}">
                      <a16:colId xmlns:a16="http://schemas.microsoft.com/office/drawing/2014/main" val="1080107388"/>
                    </a:ext>
                  </a:extLst>
                </a:gridCol>
                <a:gridCol w="1599337">
                  <a:extLst>
                    <a:ext uri="{9D8B030D-6E8A-4147-A177-3AD203B41FA5}">
                      <a16:colId xmlns:a16="http://schemas.microsoft.com/office/drawing/2014/main" val="1872706399"/>
                    </a:ext>
                  </a:extLst>
                </a:gridCol>
              </a:tblGrid>
              <a:tr h="89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Вид испытания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Средняя продолжительность испытания, дни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797402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OCR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0609231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Консолидация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r>
                        <a:rPr lang="ru-RU" sz="1100" dirty="0">
                          <a:effectLst/>
                        </a:rPr>
                        <a:t>-14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1273490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Трехосное сжатие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2-</a:t>
                      </a:r>
                      <a:r>
                        <a:rPr lang="ru-RU" sz="1100" dirty="0">
                          <a:effectLst/>
                        </a:rPr>
                        <a:t>30 (?)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097051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Пучение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3553772"/>
                  </a:ext>
                </a:extLst>
              </a:tr>
              <a:tr h="19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Одноосное сжатие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399832"/>
                  </a:ext>
                </a:extLst>
              </a:tr>
              <a:tr h="531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Срез по поверхности смерзания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7-21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944749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2334" y="4453841"/>
            <a:ext cx="68408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Выводы:</a:t>
            </a:r>
            <a:r>
              <a:rPr lang="ru-RU" dirty="0"/>
              <a:t> для представителя Заказчика важно понимать, что даже самая крупная лаборатория может выполнить лимитированное количество испытаний за определенный срок.  Излишнее давление со стороны заказчика на исполнителя ведет по меньшей мере к снижению качества получаемой информации, а возможно и к ее фальсификации.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99518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34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Соотношение числа сотрудников, количества оборудования и объемов работ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4860621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28DAC-3E9D-43E9-B14C-6C76303AABE9}"/>
              </a:ext>
            </a:extLst>
          </p:cNvPr>
          <p:cNvSpPr txBox="1"/>
          <p:nvPr/>
        </p:nvSpPr>
        <p:spPr>
          <a:xfrm>
            <a:off x="3032452" y="2285771"/>
            <a:ext cx="35223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Объемы работ от Заказчика</a:t>
            </a:r>
          </a:p>
        </p:txBody>
      </p:sp>
      <p:sp>
        <p:nvSpPr>
          <p:cNvPr id="2" name="Стрелка: вверх-вниз 1">
            <a:extLst>
              <a:ext uri="{FF2B5EF4-FFF2-40B4-BE49-F238E27FC236}">
                <a16:creationId xmlns:a16="http://schemas.microsoft.com/office/drawing/2014/main" id="{9591575D-BB6F-4F88-B82E-FCF93809F721}"/>
              </a:ext>
            </a:extLst>
          </p:cNvPr>
          <p:cNvSpPr/>
          <p:nvPr/>
        </p:nvSpPr>
        <p:spPr bwMode="auto">
          <a:xfrm rot="2733115">
            <a:off x="3026567" y="2718004"/>
            <a:ext cx="484632" cy="12161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22A7D59A-3C78-482A-ACA9-392D6EAB4965}"/>
              </a:ext>
            </a:extLst>
          </p:cNvPr>
          <p:cNvSpPr/>
          <p:nvPr/>
        </p:nvSpPr>
        <p:spPr bwMode="auto">
          <a:xfrm rot="18389331">
            <a:off x="5838249" y="2642112"/>
            <a:ext cx="484632" cy="12161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sp>
        <p:nvSpPr>
          <p:cNvPr id="10" name="Стрелка: вверх-вниз 9">
            <a:extLst>
              <a:ext uri="{FF2B5EF4-FFF2-40B4-BE49-F238E27FC236}">
                <a16:creationId xmlns:a16="http://schemas.microsoft.com/office/drawing/2014/main" id="{B86F1B5C-8368-4049-8FEF-73C31271D7D1}"/>
              </a:ext>
            </a:extLst>
          </p:cNvPr>
          <p:cNvSpPr/>
          <p:nvPr/>
        </p:nvSpPr>
        <p:spPr bwMode="auto">
          <a:xfrm rot="16200000">
            <a:off x="4508298" y="4110272"/>
            <a:ext cx="484632" cy="12161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00A3A-4C11-4972-8358-B6B291575BB1}"/>
              </a:ext>
            </a:extLst>
          </p:cNvPr>
          <p:cNvSpPr txBox="1"/>
          <p:nvPr/>
        </p:nvSpPr>
        <p:spPr>
          <a:xfrm>
            <a:off x="5828479" y="4090707"/>
            <a:ext cx="28279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Численность персонала Испытательной лаборатории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CA343-4DD8-460D-84F1-6410F2C1CE5B}"/>
              </a:ext>
            </a:extLst>
          </p:cNvPr>
          <p:cNvSpPr txBox="1"/>
          <p:nvPr/>
        </p:nvSpPr>
        <p:spPr>
          <a:xfrm>
            <a:off x="958932" y="4079427"/>
            <a:ext cx="2827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Количество единиц испытательного оборудования лаборатории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29E51-5029-4429-A3EA-20E598F22111}"/>
              </a:ext>
            </a:extLst>
          </p:cNvPr>
          <p:cNvSpPr txBox="1"/>
          <p:nvPr/>
        </p:nvSpPr>
        <p:spPr>
          <a:xfrm>
            <a:off x="1242368" y="5456241"/>
            <a:ext cx="66608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Важно понимание возможности выполнения поставленной задачи в рамках возможностей Подрядчика</a:t>
            </a:r>
          </a:p>
          <a:p>
            <a:pPr algn="ctr"/>
            <a:r>
              <a:rPr lang="ru-RU" dirty="0"/>
              <a:t>-необходимо анализировать длительность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3860076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35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13358" y="3438293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299" y="714686"/>
            <a:ext cx="77409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выборе подрядчика на выполнение значительного объема лабораторных работ Заказчику необходимо проводить тщательную проверку компетентности ИЛ и наличия в них </a:t>
            </a:r>
            <a:r>
              <a:rPr lang="ru-RU" b="1" dirty="0"/>
              <a:t>минимального набора оборудования </a:t>
            </a:r>
            <a:r>
              <a:rPr lang="ru-RU" dirty="0"/>
              <a:t>для проведения испытаний:</a:t>
            </a:r>
          </a:p>
          <a:p>
            <a:r>
              <a:rPr lang="ru-RU" dirty="0"/>
              <a:t>- 10 трехосных приборов</a:t>
            </a:r>
          </a:p>
          <a:p>
            <a:r>
              <a:rPr lang="ru-RU" dirty="0"/>
              <a:t>- 20 компрессионных приборов</a:t>
            </a:r>
          </a:p>
          <a:p>
            <a:r>
              <a:rPr lang="ru-RU" dirty="0"/>
              <a:t>- 5 сдвиговых приборов</a:t>
            </a:r>
          </a:p>
          <a:p>
            <a:r>
              <a:rPr lang="ru-RU" dirty="0"/>
              <a:t> - возможность выполнять не менее 500 комплексов физических свойств в месяц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4" y="3395892"/>
            <a:ext cx="2853694" cy="1902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9933" y="2516041"/>
            <a:ext cx="2520322" cy="3780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9" y="4896054"/>
            <a:ext cx="3268212" cy="2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1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36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13358" y="3438293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989" y="161732"/>
            <a:ext cx="77409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Стоимость </a:t>
            </a:r>
            <a:r>
              <a:rPr lang="ru-RU" b="1" dirty="0">
                <a:latin typeface="+mn-lt"/>
              </a:rPr>
              <a:t>минимального набора оборудования </a:t>
            </a:r>
            <a:r>
              <a:rPr lang="ru-RU" dirty="0">
                <a:latin typeface="+mn-lt"/>
              </a:rPr>
              <a:t>для проведения испытаний: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19571"/>
              </p:ext>
            </p:extLst>
          </p:nvPr>
        </p:nvGraphicFramePr>
        <p:xfrm>
          <a:off x="594821" y="917501"/>
          <a:ext cx="8231188" cy="4729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138">
                  <a:extLst>
                    <a:ext uri="{9D8B030D-6E8A-4147-A177-3AD203B41FA5}">
                      <a16:colId xmlns:a16="http://schemas.microsoft.com/office/drawing/2014/main" val="789504611"/>
                    </a:ext>
                  </a:extLst>
                </a:gridCol>
                <a:gridCol w="1521391">
                  <a:extLst>
                    <a:ext uri="{9D8B030D-6E8A-4147-A177-3AD203B41FA5}">
                      <a16:colId xmlns:a16="http://schemas.microsoft.com/office/drawing/2014/main" val="568952043"/>
                    </a:ext>
                  </a:extLst>
                </a:gridCol>
                <a:gridCol w="1109352">
                  <a:extLst>
                    <a:ext uri="{9D8B030D-6E8A-4147-A177-3AD203B41FA5}">
                      <a16:colId xmlns:a16="http://schemas.microsoft.com/office/drawing/2014/main" val="301827542"/>
                    </a:ext>
                  </a:extLst>
                </a:gridCol>
                <a:gridCol w="540069">
                  <a:extLst>
                    <a:ext uri="{9D8B030D-6E8A-4147-A177-3AD203B41FA5}">
                      <a16:colId xmlns:a16="http://schemas.microsoft.com/office/drawing/2014/main" val="1990273225"/>
                    </a:ext>
                  </a:extLst>
                </a:gridCol>
                <a:gridCol w="467170">
                  <a:extLst>
                    <a:ext uri="{9D8B030D-6E8A-4147-A177-3AD203B41FA5}">
                      <a16:colId xmlns:a16="http://schemas.microsoft.com/office/drawing/2014/main" val="4272007709"/>
                    </a:ext>
                  </a:extLst>
                </a:gridCol>
                <a:gridCol w="973014">
                  <a:extLst>
                    <a:ext uri="{9D8B030D-6E8A-4147-A177-3AD203B41FA5}">
                      <a16:colId xmlns:a16="http://schemas.microsoft.com/office/drawing/2014/main" val="4246830324"/>
                    </a:ext>
                  </a:extLst>
                </a:gridCol>
                <a:gridCol w="1080138">
                  <a:extLst>
                    <a:ext uri="{9D8B030D-6E8A-4147-A177-3AD203B41FA5}">
                      <a16:colId xmlns:a16="http://schemas.microsoft.com/office/drawing/2014/main" val="1348664601"/>
                    </a:ext>
                  </a:extLst>
                </a:gridCol>
                <a:gridCol w="900115">
                  <a:extLst>
                    <a:ext uri="{9D8B030D-6E8A-4147-A177-3AD203B41FA5}">
                      <a16:colId xmlns:a16="http://schemas.microsoft.com/office/drawing/2014/main" val="3900818627"/>
                    </a:ext>
                  </a:extLst>
                </a:gridCol>
                <a:gridCol w="1012801">
                  <a:extLst>
                    <a:ext uri="{9D8B030D-6E8A-4147-A177-3AD203B41FA5}">
                      <a16:colId xmlns:a16="http://schemas.microsoft.com/office/drawing/2014/main" val="2104793796"/>
                    </a:ext>
                  </a:extLst>
                </a:gridCol>
              </a:tblGrid>
              <a:tr h="385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Вид оборудования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ориентировочная цена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Количество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Стоимость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Поверка оборудования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з/п сотрудников (учтено 3+3 человека)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аренда помещений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extLst>
                  <a:ext uri="{0D108BD9-81ED-4DB2-BD59-A6C34878D82A}">
                    <a16:rowId xmlns:a16="http://schemas.microsoft.com/office/drawing/2014/main" val="2905722679"/>
                  </a:ext>
                </a:extLst>
              </a:tr>
              <a:tr h="837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Измерение давления, силы и линейных перемещений при определении прочностных и деформационных характеристик грунта в условиях трехосного сжатия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1 300 000,00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цена за штуку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13 000 000,00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400 000,00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2 520 000,00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 540 000,00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extLst>
                  <a:ext uri="{0D108BD9-81ED-4DB2-BD59-A6C34878D82A}">
                    <a16:rowId xmlns:a16="http://schemas.microsoft.com/office/drawing/2014/main" val="425411892"/>
                  </a:ext>
                </a:extLst>
              </a:tr>
              <a:tr h="59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Измерение силы и линейных перемещений при определении прочностных характеристик грунта (одноплоскостной срез)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 500 000,00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цена за штуку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2 500 000,00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14101"/>
                  </a:ext>
                </a:extLst>
              </a:tr>
              <a:tr h="479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Прибор предварительного уплотнения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цена за штуку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150 000,00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69300"/>
                  </a:ext>
                </a:extLst>
              </a:tr>
              <a:tr h="741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Измерение силы и линейных перемещений при определении деформационных характеристик грунта (компрессионные испытания)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  400 000,00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цена за штуку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8 000 000,00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9342"/>
                  </a:ext>
                </a:extLst>
              </a:tr>
              <a:tr h="385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Необходимые материалы для определения физических характеристик грунтов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1 500 000,00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    1 500 000,00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200 000,00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2 520 000,00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 540 000,00 ₽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extLst>
                  <a:ext uri="{0D108BD9-81ED-4DB2-BD59-A6C34878D82A}">
                    <a16:rowId xmlns:a16="http://schemas.microsoft.com/office/drawing/2014/main" val="1857720358"/>
                  </a:ext>
                </a:extLst>
              </a:tr>
              <a:tr h="366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Итого: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25 150 000,00 ₽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  31 870 000,00 ₽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9" marR="8719" marT="8719" marB="0" anchor="ctr"/>
                </a:tc>
                <a:extLst>
                  <a:ext uri="{0D108BD9-81ED-4DB2-BD59-A6C34878D82A}">
                    <a16:rowId xmlns:a16="http://schemas.microsoft.com/office/drawing/2014/main" val="4964691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52357" y="5593140"/>
            <a:ext cx="240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Не учтено: </a:t>
            </a:r>
          </a:p>
          <a:p>
            <a:r>
              <a:rPr lang="ru-RU" sz="1600" dirty="0"/>
              <a:t>- Налоги</a:t>
            </a:r>
          </a:p>
          <a:p>
            <a:r>
              <a:rPr lang="ru-RU" sz="1600" dirty="0"/>
              <a:t>- Аккредитация</a:t>
            </a:r>
          </a:p>
          <a:p>
            <a:r>
              <a:rPr lang="ru-RU" sz="1600" dirty="0"/>
              <a:t>- Расходные материалы и мелочи</a:t>
            </a:r>
          </a:p>
          <a:p>
            <a:r>
              <a:rPr lang="ru-RU" sz="1600" dirty="0"/>
              <a:t>- </a:t>
            </a:r>
            <a:r>
              <a:rPr lang="en-US" sz="1600" dirty="0"/>
              <a:t>C</a:t>
            </a:r>
            <a:r>
              <a:rPr lang="ru-RU" sz="1600" dirty="0" err="1"/>
              <a:t>кальные</a:t>
            </a:r>
            <a:r>
              <a:rPr lang="ru-RU" sz="1600" dirty="0"/>
              <a:t> и мерзлые испытания</a:t>
            </a:r>
          </a:p>
        </p:txBody>
      </p:sp>
    </p:spTree>
    <p:extLst>
      <p:ext uri="{BB962C8B-B14F-4D97-AF65-F5344CB8AC3E}">
        <p14:creationId xmlns:p14="http://schemas.microsoft.com/office/powerpoint/2010/main" val="4192066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37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13358" y="3438293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81504" y="347267"/>
            <a:ext cx="2641632" cy="2160276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u="sng" dirty="0">
                <a:latin typeface="DaxlineCyrSC-Regular" pitchFamily="82" charset="0"/>
                <a:cs typeface="Arial" panose="020B0604020202020204" pitchFamily="34" charset="0"/>
              </a:rPr>
              <a:t>Дисперсная механика: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-300 проб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-60 КД </a:t>
            </a:r>
            <a:r>
              <a:rPr lang="ru-RU" sz="2000" dirty="0" err="1">
                <a:latin typeface="DaxlineCyrSC-Regular" pitchFamily="82" charset="0"/>
                <a:cs typeface="Arial" panose="020B0604020202020204" pitchFamily="34" charset="0"/>
              </a:rPr>
              <a:t>трехосников</a:t>
            </a:r>
            <a:endParaRPr lang="ru-RU" sz="2000" dirty="0">
              <a:latin typeface="DaxlineCyrSC-Regular" pitchFamily="82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-60 консолидаций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-30 компрессий и сдвигов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2357" y="80924"/>
            <a:ext cx="774098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Примеры сметной стоимости крупных объектов: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01684" y="2214241"/>
            <a:ext cx="246160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311" y="2219732"/>
            <a:ext cx="12907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Около 3-4 млн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52857" y="2420596"/>
            <a:ext cx="2641632" cy="2160276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u="sng" dirty="0">
                <a:latin typeface="DaxlineCyrSC-Regular" pitchFamily="82" charset="0"/>
                <a:cs typeface="Arial" panose="020B0604020202020204" pitchFamily="34" charset="0"/>
              </a:rPr>
              <a:t>Скальные грунты: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-150 проб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-прочность на сжатие и растяжение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-ультразвуковые испытания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-100 срез со сжатием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1497561" y="4583214"/>
            <a:ext cx="246160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4997" y="4566208"/>
            <a:ext cx="11512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Около 3  млн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1684" y="4701070"/>
            <a:ext cx="2990972" cy="2160276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u="sng" dirty="0">
                <a:latin typeface="DaxlineCyrSC-Regular" pitchFamily="82" charset="0"/>
                <a:cs typeface="Arial" panose="020B0604020202020204" pitchFamily="34" charset="0"/>
              </a:rPr>
              <a:t>Мерзлые грунты: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-200 проб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-40 шариковый штамп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-40 срезов по поверхности смерзания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-35 </a:t>
            </a:r>
            <a:r>
              <a:rPr lang="ru-RU" sz="2000" dirty="0" err="1">
                <a:latin typeface="DaxlineCyrSC-Regular" pitchFamily="82" charset="0"/>
                <a:cs typeface="Arial" panose="020B0604020202020204" pitchFamily="34" charset="0"/>
              </a:rPr>
              <a:t>теплофиз</a:t>
            </a:r>
            <a:r>
              <a:rPr lang="ru-RU" sz="2000" dirty="0">
                <a:latin typeface="DaxlineCyrSC-Regular" pitchFamily="82" charset="0"/>
                <a:cs typeface="Arial" panose="020B0604020202020204" pitchFamily="34" charset="0"/>
              </a:rPr>
              <a:t>. параметра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4456" y="6697810"/>
            <a:ext cx="11512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Около 2  млн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01684" y="6714816"/>
            <a:ext cx="246160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25" y="4758568"/>
            <a:ext cx="3852702" cy="21671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71" y="725787"/>
            <a:ext cx="3800837" cy="17727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86" y="2599148"/>
            <a:ext cx="3218327" cy="20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7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38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Ценообразование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310" y="1854195"/>
            <a:ext cx="774098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основным документом является СПРАВОЧНИК БАЗОВЫХ ЦЕН НА </a:t>
            </a:r>
            <a:r>
              <a:rPr lang="ru-RU" sz="2000" dirty="0"/>
              <a:t>ИНЖЕНЕРНО-ГЕОЛОГИЧЕСКИЕ</a:t>
            </a:r>
            <a:r>
              <a:rPr lang="ru-RU" dirty="0"/>
              <a:t> И ИНЖЕНЕРНО-ЭКОЛОГИЧЕСКИЕ ИЗЫСКАНИЯ ДЛЯ СТРОИТЕЛЬСТВА 1991 года. К нему ежеквартально назначается повышающий коэффициент, согласно которому мы считаем свои сметы.</a:t>
            </a:r>
          </a:p>
          <a:p>
            <a:r>
              <a:rPr lang="ru-RU" dirty="0"/>
              <a:t> Однако к справочнику есть целый ряд вопросов, например:</a:t>
            </a:r>
          </a:p>
          <a:p>
            <a:r>
              <a:rPr lang="ru-RU" dirty="0"/>
              <a:t> - Как оценить морозное пучение, определение коэффициента переуплотнения, описание шлифов объемное сжатие скального грунта, срез по трещине и т.д.?</a:t>
            </a:r>
          </a:p>
          <a:p>
            <a:r>
              <a:rPr lang="ru-RU" dirty="0"/>
              <a:t> - Почему такие «смешные» цены, например, на химический анализ грунта и воды, стандартное уплотнение и полочный барабан? на все, что касается испытаний щебня?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57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39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13358" y="3438293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099"/>
            <a:ext cx="8231188" cy="1562095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/>
              <a:t>В испытательной лаборатории ООО «ПЕТРОМОДЕЛИНГ ЛАБ» существует довольно много методов исследования, которые не указаны в СБЦ и согласование их стоимости часто является проблемой, особенно если речь идет о государственных компаниях. </a:t>
            </a:r>
            <a:endParaRPr lang="ru-RU" sz="2000" u="sng" kern="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311" y="2098910"/>
            <a:ext cx="774098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     Определение теплофизических параметров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Определение температуры начала замерзания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Все виды работ выполняемые по </a:t>
            </a:r>
            <a:r>
              <a:rPr lang="en-US" dirty="0"/>
              <a:t>ASTM</a:t>
            </a:r>
            <a:endParaRPr lang="ru-RU" dirty="0"/>
          </a:p>
          <a:p>
            <a:pPr marL="342900" indent="-342900" algn="just">
              <a:buFontTx/>
              <a:buChar char="-"/>
            </a:pPr>
            <a:r>
              <a:rPr lang="ru-RU" dirty="0"/>
              <a:t>Описание шлифов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Срез со сжатием скального грунта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Срез по трещине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Объемное сжатие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Определение параметров переуплотнения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Динамические испытания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Испытания на пучение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Дренированное трехосное испытание в камере типа Б для определения коэффициента бокового давления покоя K0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Ультразвуковые испытания на образцах и др.</a:t>
            </a:r>
          </a:p>
          <a:p>
            <a:pPr marL="342900" indent="-342900" algn="just">
              <a:buFontTx/>
              <a:buChar char="-"/>
            </a:pPr>
            <a:endParaRPr lang="ru-RU" dirty="0"/>
          </a:p>
          <a:p>
            <a:pPr algn="just"/>
            <a:r>
              <a:rPr lang="ru-RU" dirty="0"/>
              <a:t>* Для этих испытаний в сметном расчете присутствует обоснование цены с примечанием «договорная» или «аналог»</a:t>
            </a:r>
          </a:p>
          <a:p>
            <a:pPr marL="342900" indent="-34290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1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311" y="1494149"/>
            <a:ext cx="8101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Первого января 2020 г. Федеральным агентством по техническому регулированию был введен в действие ГОСТ Р ИСО 22475-1-2017 «Геотехнические исследования и испытания. Методы отбора проб и измерения подземных вод. Часть 1. Технические принципы для выполнения». Согласно этому стандарту, выделяются 3 категории отбора проб. Для определенных грунтовых условий эти категории качества определяют возможный лабораторный класс качества образцов (от 1 до 5). Документ регламентирует методы производства работ по отбору образцов в определенных инженерно-геологических условиях для получения образцов необходимого качества для геотехнических целей. </a:t>
            </a:r>
          </a:p>
        </p:txBody>
      </p:sp>
    </p:spTree>
    <p:extLst>
      <p:ext uri="{BB962C8B-B14F-4D97-AF65-F5344CB8AC3E}">
        <p14:creationId xmlns:p14="http://schemas.microsoft.com/office/powerpoint/2010/main" val="4204356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40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299" y="774057"/>
            <a:ext cx="774098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/>
              <a:t>Становится очевидным, что в настоящее время крайне необходимо обновление ценовой политики лабораторных работ на государственном уровне. Лучше, если это будет отдельный документ.  Причем важными факторами должны быть не только продолжительность эксперимента и трудозатраты, а еще и стоимость оборудования, на котором они выполняются, его поверок и технического обслуживания, сложность обработки полученного материала, уровень квалификации специалиста, который может этим заниматься.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09" y="3613529"/>
            <a:ext cx="3672679" cy="2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3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44C181-8B89-4C9E-BC54-B4D5DE484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85" y="2708569"/>
            <a:ext cx="3253043" cy="46002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41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/>
              <a:t>Массовая фальсификация данных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2449" y="2691418"/>
            <a:ext cx="77409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Является следствием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несовершенства ценовой политики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290DFA18-6141-4638-AF91-E7709E8CC26F}"/>
              </a:ext>
            </a:extLst>
          </p:cNvPr>
          <p:cNvSpPr/>
          <p:nvPr/>
        </p:nvSpPr>
        <p:spPr bwMode="auto">
          <a:xfrm>
            <a:off x="4511444" y="1511300"/>
            <a:ext cx="484632" cy="97840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axlineCyrSC-Regular" pitchFamily="82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20CEC-FE74-4D11-8191-8C1010FAA583}"/>
              </a:ext>
            </a:extLst>
          </p:cNvPr>
          <p:cNvSpPr txBox="1"/>
          <p:nvPr/>
        </p:nvSpPr>
        <p:spPr>
          <a:xfrm>
            <a:off x="1103291" y="3686977"/>
            <a:ext cx="37167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Вариант решения:</a:t>
            </a:r>
          </a:p>
          <a:p>
            <a:pPr marL="457200" indent="-457200">
              <a:buAutoNum type="arabicPeriod"/>
            </a:pPr>
            <a:r>
              <a:rPr lang="ru-RU" dirty="0"/>
              <a:t>Паспорт с индивидуальным кодом</a:t>
            </a:r>
          </a:p>
          <a:p>
            <a:pPr marL="457200" indent="-457200">
              <a:buAutoNum type="arabicPeriod"/>
            </a:pPr>
            <a:r>
              <a:rPr lang="ru-RU" dirty="0"/>
              <a:t>Проверка Заказчиком исходных данных (обязательно предусмотреть на этапе подписания Технического задания)</a:t>
            </a:r>
          </a:p>
        </p:txBody>
      </p:sp>
    </p:spTree>
    <p:extLst>
      <p:ext uri="{BB962C8B-B14F-4D97-AF65-F5344CB8AC3E}">
        <p14:creationId xmlns:p14="http://schemas.microsoft.com/office/powerpoint/2010/main" val="639078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42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109D6-29F4-4258-BC84-2B9118377788}"/>
              </a:ext>
            </a:extLst>
          </p:cNvPr>
          <p:cNvSpPr/>
          <p:nvPr/>
        </p:nvSpPr>
        <p:spPr>
          <a:xfrm>
            <a:off x="972334" y="901700"/>
            <a:ext cx="746280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/>
            <a:r>
              <a:rPr lang="ru-RU" dirty="0"/>
              <a:t>Учитывая уровень ответственности выполняемых работ со стороны заказчика весьма логичным и разумным шагом является </a:t>
            </a:r>
            <a:r>
              <a:rPr lang="ru-RU" dirty="0" err="1"/>
              <a:t>супервайзинг</a:t>
            </a:r>
            <a:r>
              <a:rPr lang="ru-RU" dirty="0"/>
              <a:t> всех этапов работ, включая лабораторные исследования. Это значительно повышает уверенность в получаемых результатах. </a:t>
            </a:r>
          </a:p>
          <a:p>
            <a:pPr indent="450215" algn="just" fontAlgn="base"/>
            <a:r>
              <a:rPr lang="ru-RU" dirty="0"/>
              <a:t>Испытательная лаборатория ООО «ПЕТРОМОДЕЛИНГ ЛАБ» относится с пониманием к этому вопросу и всегда рада видеть гостей, как заказчиков, так и наблюдателей. В истории лаборатории бывали случаи, когда присутствовали сразу 3 наблюдателя по разным объектам одновременно и мы относимся к этому спокойно, поскольку скрывать нам нечего.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C79C257-2D73-4663-9F9A-91796B1711B8}"/>
              </a:ext>
            </a:extLst>
          </p:cNvPr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u="sng" kern="0" dirty="0" err="1"/>
              <a:t>Супервайзинг</a:t>
            </a:r>
            <a:r>
              <a:rPr lang="ru-RU" sz="3200" u="sng" kern="0" dirty="0"/>
              <a:t> в лаборатории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8EBBF-5503-4603-8B4A-3BDE2558897D}"/>
              </a:ext>
            </a:extLst>
          </p:cNvPr>
          <p:cNvSpPr txBox="1"/>
          <p:nvPr/>
        </p:nvSpPr>
        <p:spPr>
          <a:xfrm>
            <a:off x="885883" y="4210298"/>
            <a:ext cx="7218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1" dirty="0"/>
              <a:t>Пожелания относительно </a:t>
            </a:r>
            <a:r>
              <a:rPr lang="ru-RU" sz="1800" b="1" dirty="0" err="1"/>
              <a:t>супервайзинга</a:t>
            </a:r>
            <a:r>
              <a:rPr lang="ru-RU" sz="1800" b="1" dirty="0"/>
              <a:t>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1800" dirty="0"/>
              <a:t>присутствие супервайзера необходимо согласовывать с лабораторией еще до начала выполнения работ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1800" dirty="0"/>
              <a:t>вводить повышающий коэффициент к стоимости испытаний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800" dirty="0"/>
          </a:p>
          <a:p>
            <a:pPr algn="just">
              <a:spcAft>
                <a:spcPts val="0"/>
              </a:spcAft>
            </a:pPr>
            <a:r>
              <a:rPr lang="ru-RU" sz="1800" b="1" dirty="0"/>
              <a:t>Дополнительные хлопоты: </a:t>
            </a:r>
            <a:r>
              <a:rPr lang="ru-RU" sz="1800" dirty="0"/>
              <a:t>человека нужно встретить, все ему показать и объяснить, обеспечить рабочим местом, предоставить запрашиваемые материалы по оборудованию и сотрудникам, ежедневно проверять и подписывать акты контроля, координировать присутствие и отсутствие супервайзера в зависимости от выполнения того или иного вида работ и т.д.</a:t>
            </a:r>
          </a:p>
        </p:txBody>
      </p:sp>
    </p:spTree>
    <p:extLst>
      <p:ext uri="{BB962C8B-B14F-4D97-AF65-F5344CB8AC3E}">
        <p14:creationId xmlns:p14="http://schemas.microsoft.com/office/powerpoint/2010/main" val="3687354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43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109D6-29F4-4258-BC84-2B9118377788}"/>
              </a:ext>
            </a:extLst>
          </p:cNvPr>
          <p:cNvSpPr/>
          <p:nvPr/>
        </p:nvSpPr>
        <p:spPr>
          <a:xfrm>
            <a:off x="885883" y="594034"/>
            <a:ext cx="746280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/>
            <a:r>
              <a:rPr lang="ru-RU" u="sng" dirty="0"/>
              <a:t>Важные задачи </a:t>
            </a:r>
            <a:r>
              <a:rPr lang="ru-RU" u="sng" dirty="0" err="1"/>
              <a:t>супервайзинга</a:t>
            </a:r>
            <a:r>
              <a:rPr lang="ru-RU" u="sng" dirty="0"/>
              <a:t>:</a:t>
            </a:r>
          </a:p>
          <a:p>
            <a:pPr marL="457200" indent="-457200" algn="just" fontAlgn="base">
              <a:buAutoNum type="arabicPeriod"/>
            </a:pPr>
            <a:r>
              <a:rPr lang="ru-RU" dirty="0"/>
              <a:t>Проверка соответствия оборудования</a:t>
            </a:r>
          </a:p>
          <a:p>
            <a:pPr marL="457200" indent="-457200" algn="just" fontAlgn="base">
              <a:buAutoNum type="arabicPeriod"/>
            </a:pPr>
            <a:r>
              <a:rPr lang="ru-RU" dirty="0"/>
              <a:t>Проверка наличия персонала</a:t>
            </a:r>
          </a:p>
          <a:p>
            <a:pPr marL="457200" indent="-457200" algn="just" fontAlgn="base">
              <a:buAutoNum type="arabicPeriod"/>
            </a:pPr>
            <a:r>
              <a:rPr lang="ru-RU" dirty="0"/>
              <a:t>Проверка адекватности сроков выполнения работ с учетом пунктов 1 и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8EBBF-5503-4603-8B4A-3BDE2558897D}"/>
              </a:ext>
            </a:extLst>
          </p:cNvPr>
          <p:cNvSpPr txBox="1"/>
          <p:nvPr/>
        </p:nvSpPr>
        <p:spPr>
          <a:xfrm>
            <a:off x="1008187" y="5160545"/>
            <a:ext cx="721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1" dirty="0"/>
              <a:t>Необходим четкий регламент деятельности супервайзера в проверяемой организации. 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50E8B-7CDB-4D37-9725-82C9E438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14" y="2971228"/>
            <a:ext cx="3453374" cy="20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44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2954" y="4616667"/>
            <a:ext cx="4714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Екатерина Владимировна </a:t>
            </a:r>
            <a:r>
              <a:rPr lang="ru-RU" sz="1400" dirty="0" err="1"/>
              <a:t>Пиоро</a:t>
            </a:r>
            <a:endParaRPr lang="ru-RU" sz="1400" dirty="0"/>
          </a:p>
          <a:p>
            <a:r>
              <a:rPr lang="ru-RU" sz="1400" dirty="0"/>
              <a:t>Руководитель лаборатории, к.г.-</a:t>
            </a:r>
            <a:r>
              <a:rPr lang="ru-RU" sz="1400" dirty="0" err="1"/>
              <a:t>м.н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Эл. почта: </a:t>
            </a:r>
            <a:r>
              <a:rPr lang="ru-RU" sz="1400" dirty="0">
                <a:hlinkClick r:id="rId3"/>
              </a:rPr>
              <a:t>Ekaterina.Pioro@petromodeling.com</a:t>
            </a:r>
            <a:br>
              <a:rPr lang="ru-RU" sz="1400" dirty="0"/>
            </a:br>
            <a:r>
              <a:rPr lang="ru-RU" sz="1400" dirty="0"/>
              <a:t>Моб.: +7 (926) 319-84-95  |  Тел.: +7 (495) 212-12-16</a:t>
            </a:r>
            <a:endParaRPr lang="en-US" sz="1400" dirty="0"/>
          </a:p>
          <a:p>
            <a:r>
              <a:rPr lang="ru-RU" sz="1400" dirty="0"/>
              <a:t>Москва, Лужнецкая набережная,  10А, стр. 4, комн.212</a:t>
            </a:r>
            <a:endParaRPr lang="ru-RU" sz="1400" b="1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79131" y="1484784"/>
            <a:ext cx="7772400" cy="136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Спасибо 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2334" y="3052117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Алексей Николаевич Усов</a:t>
            </a:r>
          </a:p>
          <a:p>
            <a:r>
              <a:rPr lang="ru-RU" sz="1400" dirty="0"/>
              <a:t>Управляющий Партнер</a:t>
            </a:r>
            <a:br>
              <a:rPr lang="ru-RU" sz="1400" dirty="0"/>
            </a:br>
            <a:r>
              <a:rPr lang="ru-RU" sz="1400" dirty="0"/>
              <a:t>Эл. почта: </a:t>
            </a:r>
            <a:r>
              <a:rPr lang="en-US" sz="1400" dirty="0" err="1">
                <a:hlinkClick r:id="rId3"/>
              </a:rPr>
              <a:t>Alexey.Usov</a:t>
            </a:r>
            <a:r>
              <a:rPr lang="ru-RU" sz="1400" dirty="0">
                <a:hlinkClick r:id="rId3"/>
              </a:rPr>
              <a:t>@petromodeling.com</a:t>
            </a:r>
            <a:br>
              <a:rPr lang="ru-RU" sz="1400" dirty="0"/>
            </a:br>
            <a:r>
              <a:rPr lang="ru-RU" sz="1400" dirty="0"/>
              <a:t>Моб.: +7 (926) </a:t>
            </a:r>
            <a:r>
              <a:rPr lang="en-US" sz="1400" dirty="0"/>
              <a:t>491</a:t>
            </a:r>
            <a:r>
              <a:rPr lang="ru-RU" sz="1400" dirty="0"/>
              <a:t>-</a:t>
            </a:r>
            <a:r>
              <a:rPr lang="en-US" sz="1400" dirty="0"/>
              <a:t>10</a:t>
            </a:r>
            <a:r>
              <a:rPr lang="ru-RU" sz="1400" dirty="0"/>
              <a:t>-</a:t>
            </a:r>
            <a:r>
              <a:rPr lang="en-US" sz="1400" dirty="0"/>
              <a:t>02</a:t>
            </a:r>
            <a:r>
              <a:rPr lang="ru-RU" sz="1400" dirty="0"/>
              <a:t>  |  Тел.: +7 (495) 212-12-16</a:t>
            </a:r>
            <a:endParaRPr lang="en-US" sz="1400" dirty="0"/>
          </a:p>
          <a:p>
            <a:r>
              <a:rPr lang="ru-RU" sz="1400" dirty="0"/>
              <a:t>Москва, Лужнецкая набережная, 10А, стр. 4, комн.212</a:t>
            </a:r>
          </a:p>
          <a:p>
            <a:endParaRPr lang="ru-RU" sz="1400" b="1" dirty="0"/>
          </a:p>
        </p:txBody>
      </p:sp>
      <p:pic>
        <p:nvPicPr>
          <p:cNvPr id="13" name="Рисунок 12" descr="logo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31" y="6288100"/>
            <a:ext cx="3674817" cy="83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92100"/>
            <a:ext cx="8231188" cy="1219200"/>
          </a:xfrm>
          <a:prstGeom prst="rect">
            <a:avLst/>
          </a:prstGeom>
        </p:spPr>
        <p:txBody>
          <a:bodyPr/>
          <a:lstStyle>
            <a:lvl1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3980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defTabSz="939800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0" dirty="0"/>
              <a:t>Примеры забракованных образцов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" b="35423"/>
          <a:stretch/>
        </p:blipFill>
        <p:spPr>
          <a:xfrm>
            <a:off x="461305" y="1166249"/>
            <a:ext cx="4412178" cy="199905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48" y="3435035"/>
            <a:ext cx="3942533" cy="3484241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1" y="3654425"/>
            <a:ext cx="3308633" cy="326485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сор&#10;&#10;Автоматически созданное описание">
            <a:extLst>
              <a:ext uri="{FF2B5EF4-FFF2-40B4-BE49-F238E27FC236}">
                <a16:creationId xmlns:a16="http://schemas.microsoft.com/office/drawing/2014/main" id="{1A397792-0717-EDA2-B459-FB01734BA4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24180"/>
          <a:stretch/>
        </p:blipFill>
        <p:spPr>
          <a:xfrm rot="5400000">
            <a:off x="6015571" y="467554"/>
            <a:ext cx="1756714" cy="36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5455-BF16-4FD2-9C6F-BC7617CF0E33}"/>
              </a:ext>
            </a:extLst>
          </p:cNvPr>
          <p:cNvSpPr txBox="1"/>
          <p:nvPr/>
        </p:nvSpPr>
        <p:spPr>
          <a:xfrm>
            <a:off x="1125039" y="443475"/>
            <a:ext cx="720092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Отметим, что </a:t>
            </a:r>
            <a:r>
              <a:rPr lang="ru-RU" b="1" dirty="0"/>
              <a:t>качественная упаковка и выбор способа транспортировки грунта </a:t>
            </a:r>
            <a:r>
              <a:rPr lang="ru-RU" dirty="0"/>
              <a:t>также может оказывать значительное влияние на его сохранность. Особенно это важно для </a:t>
            </a:r>
            <a:r>
              <a:rPr lang="ru-RU" dirty="0" err="1"/>
              <a:t>нелитифицированных</a:t>
            </a:r>
            <a:r>
              <a:rPr lang="ru-RU" dirty="0"/>
              <a:t> или </a:t>
            </a:r>
            <a:r>
              <a:rPr lang="ru-RU" dirty="0" err="1"/>
              <a:t>слаболитифицированных</a:t>
            </a:r>
            <a:r>
              <a:rPr lang="ru-RU" dirty="0"/>
              <a:t> отложений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36" y="1715536"/>
            <a:ext cx="2923500" cy="234029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29" y="1622183"/>
            <a:ext cx="2628996" cy="2302193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8" y="4432620"/>
            <a:ext cx="4320552" cy="245681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96" y="4052409"/>
            <a:ext cx="3070863" cy="26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622E8-60DF-A941-CD32-EE548937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Транспортировка образцов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69B045D-E731-BA23-68AD-CDC082025C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0" y="2307233"/>
            <a:ext cx="4824413" cy="3618309"/>
          </a:xfrm>
        </p:spPr>
      </p:pic>
      <p:pic>
        <p:nvPicPr>
          <p:cNvPr id="10" name="Объект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8702AB2-0882-0484-A1F7-3E2DBBB80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088" y="2308027"/>
            <a:ext cx="4824412" cy="3618309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58A5A-7C10-DA50-3012-86510EC1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9C3D-51C1-446E-9145-6B000DBDE651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FFB60-0622-63DF-9103-AB32FBFF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Образец</a:t>
            </a:r>
            <a:r>
              <a:rPr lang="ru-RU" dirty="0"/>
              <a:t> </a:t>
            </a:r>
            <a:r>
              <a:rPr lang="ru-RU" sz="3600" dirty="0"/>
              <a:t>нарушенной структуры</a:t>
            </a:r>
          </a:p>
        </p:txBody>
      </p:sp>
      <p:pic>
        <p:nvPicPr>
          <p:cNvPr id="9" name="Объект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444806D-9D27-070B-EA76-A7722219B4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 t="16452"/>
          <a:stretch/>
        </p:blipFill>
        <p:spPr>
          <a:xfrm rot="5400000">
            <a:off x="377778" y="1953609"/>
            <a:ext cx="4537455" cy="4040187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AD66763-7916-567E-5006-09FD122C57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Небольшой интервал отбора</a:t>
            </a:r>
          </a:p>
          <a:p>
            <a:r>
              <a:rPr lang="ru-RU" dirty="0"/>
              <a:t>Герметичная упаковка</a:t>
            </a:r>
          </a:p>
          <a:p>
            <a:r>
              <a:rPr lang="ru-RU" dirty="0"/>
              <a:t>Герметичная этикетка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92243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19164-9BDC-D8A9-5D67-D28F19F1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Монолитный образец</a:t>
            </a:r>
          </a:p>
        </p:txBody>
      </p:sp>
      <p:pic>
        <p:nvPicPr>
          <p:cNvPr id="9" name="Объект 8" descr="Изображение выглядит как внутренний, пластмассовый, напиток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8A3FDB85-66BE-22EA-8F77-EC597EEE5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91"/>
          <a:stretch/>
        </p:blipFill>
        <p:spPr>
          <a:xfrm>
            <a:off x="4549473" y="4414909"/>
            <a:ext cx="2780607" cy="224147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3A939DB-59D5-D608-7BF3-B135D2897F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Отдаленность от границ ИГЭ</a:t>
            </a:r>
          </a:p>
          <a:p>
            <a:r>
              <a:rPr lang="ru-RU" dirty="0"/>
              <a:t>Герметичность упаковки</a:t>
            </a:r>
          </a:p>
          <a:p>
            <a:r>
              <a:rPr lang="ru-RU" dirty="0"/>
              <a:t>Сохранность формы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7724-F521-4958-B661-A959DFE8297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2"/>
            <a:ext cx="7308849" cy="43226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494149"/>
            <a:ext cx="8231188" cy="5035239"/>
          </a:xfrm>
          <a:prstGeom prst="rect">
            <a:avLst/>
          </a:prstGeom>
        </p:spPr>
        <p:txBody>
          <a:bodyPr/>
          <a:lstStyle>
            <a:lvl1pPr marL="352425" indent="-352425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9368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747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34950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16138" indent="-236538" algn="l" defTabSz="9398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733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305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4877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3944938" indent="-236538" algn="l" defTabSz="939800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800" kern="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72334" y="1854195"/>
            <a:ext cx="2717031" cy="3780483"/>
            <a:chOff x="1304841" y="3843895"/>
            <a:chExt cx="2470784" cy="329437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841" y="3843895"/>
              <a:ext cx="2470784" cy="3294379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 bwMode="auto">
            <a:xfrm>
              <a:off x="2412518" y="5094609"/>
              <a:ext cx="360046" cy="180023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xlineCyrSC-Regular" pitchFamily="8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65605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25756</TotalTime>
  <Words>4697</Words>
  <Application>Microsoft Office PowerPoint</Application>
  <PresentationFormat>Произвольный</PresentationFormat>
  <Paragraphs>1017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DaxlineCyrSC-Regular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Транспортировка образцов</vt:lpstr>
      <vt:lpstr>Образец нарушенной структуры</vt:lpstr>
      <vt:lpstr>Монолитный образец</vt:lpstr>
      <vt:lpstr>Монолит в гильзе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VoloDesign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PetroModeling</dc:title>
  <dc:creator>PetroModeling</dc:creator>
  <cp:lastModifiedBy>Ekaterina</cp:lastModifiedBy>
  <cp:revision>435</cp:revision>
  <cp:lastPrinted>2014-04-09T12:14:59Z</cp:lastPrinted>
  <dcterms:created xsi:type="dcterms:W3CDTF">2012-03-28T04:38:18Z</dcterms:created>
  <dcterms:modified xsi:type="dcterms:W3CDTF">2023-04-18T14:36:25Z</dcterms:modified>
</cp:coreProperties>
</file>