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61" r:id="rId2"/>
    <p:sldId id="283" r:id="rId3"/>
    <p:sldId id="260" r:id="rId4"/>
    <p:sldId id="263" r:id="rId5"/>
    <p:sldId id="291" r:id="rId6"/>
    <p:sldId id="292" r:id="rId7"/>
    <p:sldId id="293" r:id="rId8"/>
    <p:sldId id="267" r:id="rId9"/>
    <p:sldId id="290" r:id="rId10"/>
    <p:sldId id="274" r:id="rId11"/>
    <p:sldId id="273" r:id="rId12"/>
    <p:sldId id="294" r:id="rId13"/>
    <p:sldId id="295" r:id="rId14"/>
    <p:sldId id="296" r:id="rId15"/>
    <p:sldId id="297" r:id="rId16"/>
    <p:sldId id="288" r:id="rId17"/>
    <p:sldId id="289" r:id="rId18"/>
    <p:sldId id="287" r:id="rId19"/>
    <p:sldId id="281"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51A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8387" autoAdjust="0"/>
  </p:normalViewPr>
  <p:slideViewPr>
    <p:cSldViewPr>
      <p:cViewPr varScale="1">
        <p:scale>
          <a:sx n="72" d="100"/>
          <a:sy n="72" d="100"/>
        </p:scale>
        <p:origin x="-1326"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DCCC77E-9106-471C-8C32-7FEAD629AA65}" type="datetimeFigureOut">
              <a:rPr lang="ru-RU" smtClean="0"/>
              <a:pPr/>
              <a:t>29.03.2019</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BCF167-CAD8-4D39-AD93-018CEA2DAB65}" type="slidenum">
              <a:rPr lang="ru-RU" smtClean="0"/>
              <a:pPr/>
              <a:t>‹#›</a:t>
            </a:fld>
            <a:endParaRPr lang="ru-RU"/>
          </a:p>
        </p:txBody>
      </p:sp>
    </p:spTree>
    <p:extLst>
      <p:ext uri="{BB962C8B-B14F-4D97-AF65-F5344CB8AC3E}">
        <p14:creationId xmlns:p14="http://schemas.microsoft.com/office/powerpoint/2010/main" xmlns="" val="21178391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Прежде,</a:t>
            </a:r>
            <a:r>
              <a:rPr lang="ru-RU" baseline="0" dirty="0" smtClean="0"/>
              <a:t> чем я перейду к раскрытию темы своего доклада, сердечно поздравляю всех присутствующих с юбилейной датой – 100-ем отрасли геодезии и картографии, которая, на мой взгляд, широко отмечалась в марте месяце. И хочу пожелать всем производственных успехов и благополучия вашим организациям!</a:t>
            </a:r>
            <a:endParaRPr lang="ru-RU" dirty="0"/>
          </a:p>
        </p:txBody>
      </p:sp>
      <p:sp>
        <p:nvSpPr>
          <p:cNvPr id="4" name="Номер слайда 3"/>
          <p:cNvSpPr>
            <a:spLocks noGrp="1"/>
          </p:cNvSpPr>
          <p:nvPr>
            <p:ph type="sldNum" sz="quarter" idx="10"/>
          </p:nvPr>
        </p:nvSpPr>
        <p:spPr/>
        <p:txBody>
          <a:bodyPr/>
          <a:lstStyle/>
          <a:p>
            <a:fld id="{EBBCF167-CAD8-4D39-AD93-018CEA2DAB65}" type="slidenum">
              <a:rPr lang="ru-RU" smtClean="0"/>
              <a:pPr/>
              <a:t>1</a:t>
            </a:fld>
            <a:endParaRPr lang="ru-RU"/>
          </a:p>
        </p:txBody>
      </p:sp>
    </p:spTree>
    <p:extLst>
      <p:ext uri="{BB962C8B-B14F-4D97-AF65-F5344CB8AC3E}">
        <p14:creationId xmlns:p14="http://schemas.microsoft.com/office/powerpoint/2010/main" xmlns="" val="17609488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За годы серьезной методической работы ООО «ГП» и ООО «ГСИ» накопили значительный объем созданного этими компаниями методического и вспомогательного материала, который в последние годы</a:t>
            </a:r>
            <a:r>
              <a:rPr lang="ru-RU" baseline="0" dirty="0" smtClean="0"/>
              <a:t> пополнился серией учебных фильмов и </a:t>
            </a:r>
            <a:r>
              <a:rPr lang="ru-RU" baseline="0" dirty="0" err="1" smtClean="0"/>
              <a:t>видеоинструкций</a:t>
            </a:r>
            <a:r>
              <a:rPr lang="ru-RU" baseline="0" dirty="0" smtClean="0"/>
              <a:t>. Все эти материалы передаются на электронных носителях преподавателям профильных кафедр и м.б. успешно использованы в учебном процессе. Материалы включают исторические аспекты, т.е. отражают историю развития различных геодезических СИ, а также рекомендации по эксплуатации приборов, их техническому обслуживанию и метрологическому обеспечению. </a:t>
            </a:r>
            <a:endParaRPr lang="ru-RU" dirty="0"/>
          </a:p>
        </p:txBody>
      </p:sp>
      <p:sp>
        <p:nvSpPr>
          <p:cNvPr id="4" name="Номер слайда 3"/>
          <p:cNvSpPr>
            <a:spLocks noGrp="1"/>
          </p:cNvSpPr>
          <p:nvPr>
            <p:ph type="sldNum" sz="quarter" idx="10"/>
          </p:nvPr>
        </p:nvSpPr>
        <p:spPr/>
        <p:txBody>
          <a:bodyPr/>
          <a:lstStyle/>
          <a:p>
            <a:fld id="{EBBCF167-CAD8-4D39-AD93-018CEA2DAB65}" type="slidenum">
              <a:rPr lang="ru-RU" smtClean="0"/>
              <a:pPr/>
              <a:t>11</a:t>
            </a:fld>
            <a:endParaRPr lang="ru-RU"/>
          </a:p>
        </p:txBody>
      </p:sp>
    </p:spTree>
    <p:extLst>
      <p:ext uri="{BB962C8B-B14F-4D97-AF65-F5344CB8AC3E}">
        <p14:creationId xmlns:p14="http://schemas.microsoft.com/office/powerpoint/2010/main" xmlns="" val="22998519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В последние годы в России стали появляться проекты с использованием BIM, на технологии информационного моделирования переходили и отдельные компании, оценившие преимущества подхода. Не первый год вопросы внедрения и регламентации модели обсуждаются и на уровне правительства. Так, по итогам Государственного совета, состоявшегося 17 мая 2016 года, был утвержден перечень поручений, обеспечивающих создание правовой базы использования информационного моделирования зданий в строительстве, в первую очередь по государственному заказу.</a:t>
            </a:r>
          </a:p>
          <a:p>
            <a:endParaRPr lang="ru-RU" dirty="0" smtClean="0"/>
          </a:p>
          <a:p>
            <a:r>
              <a:rPr lang="ru-RU" dirty="0" smtClean="0"/>
              <a:t>Летом 2018 г было опубликовано поручение президента премьер-министру за год обеспечить переход строительной отрасли на технологии информационного моделирования. В тексте поручения обозначается необходимость обеспечить «переход к системе управления жизненным циклом объектов капитального строительства путем внедрения технологий информационного моделирования; применение типовых моделей системы управления (проектной, строительной, эксплуатационной и утилизационной), в первоочередном порядке в социальной сфере; утверждение показателей эффективности системы управления; принятие стандартов информационного моделирования, а также гармонизацию ранее принятых нормативно-технических документов с международным и российским законодательством», а также ряд других инициатив. </a:t>
            </a:r>
          </a:p>
          <a:p>
            <a:endParaRPr lang="ru-RU" dirty="0" smtClean="0"/>
          </a:p>
          <a:p>
            <a:endParaRPr lang="ru-RU" dirty="0" smtClean="0"/>
          </a:p>
        </p:txBody>
      </p:sp>
      <p:sp>
        <p:nvSpPr>
          <p:cNvPr id="4" name="Номер слайда 3"/>
          <p:cNvSpPr>
            <a:spLocks noGrp="1"/>
          </p:cNvSpPr>
          <p:nvPr>
            <p:ph type="sldNum" sz="quarter" idx="10"/>
          </p:nvPr>
        </p:nvSpPr>
        <p:spPr/>
        <p:txBody>
          <a:bodyPr/>
          <a:lstStyle/>
          <a:p>
            <a:fld id="{EBBCF167-CAD8-4D39-AD93-018CEA2DAB65}" type="slidenum">
              <a:rPr lang="ru-RU" smtClean="0"/>
              <a:pPr/>
              <a:t>12</a:t>
            </a:fld>
            <a:endParaRPr lang="ru-RU"/>
          </a:p>
        </p:txBody>
      </p:sp>
    </p:spTree>
    <p:extLst>
      <p:ext uri="{BB962C8B-B14F-4D97-AF65-F5344CB8AC3E}">
        <p14:creationId xmlns:p14="http://schemas.microsoft.com/office/powerpoint/2010/main" xmlns="" val="3807123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Подготовка специалистов в сфере информационного моделирования в строительстве выделяется в отдельный пункт поручения правительству. Соответствующей работой с прошлого года занимаются и в Университете ИТМО в рамках образовательной программы профессиональной переподготовки. </a:t>
            </a:r>
          </a:p>
          <a:p>
            <a:endParaRPr lang="ru-RU" dirty="0" smtClean="0"/>
          </a:p>
          <a:p>
            <a:r>
              <a:rPr lang="ru-RU" dirty="0" smtClean="0"/>
              <a:t>Курс включает 295 академических часов и состоит из восьми модулей, в том числе выпускной аттестационной работы. В каждом модуле изучаются определенные технологии и навыки, начиная от основ проектирования и средств информационного моделирования до управления BIM-проектами и организации BIM-процессов. Занятия проводят как преподаватели Университета ИТМО, так и специалисты предприятий-партнеров вуза, которые ведут курсы, сфокусированные на практическом применении BIM-технологии.</a:t>
            </a:r>
          </a:p>
          <a:p>
            <a:endParaRPr lang="ru-RU" dirty="0" smtClean="0"/>
          </a:p>
          <a:p>
            <a:r>
              <a:rPr lang="ru-RU" dirty="0" smtClean="0"/>
              <a:t>По окончании занятий обучающиеся получают Диплом о профессиональной переподготовке, предоставляющий право на ведение профессиональной деятельности, а также международные сертификаты </a:t>
            </a:r>
            <a:r>
              <a:rPr lang="ru-RU" dirty="0" err="1" smtClean="0"/>
              <a:t>Autodesk</a:t>
            </a:r>
            <a:r>
              <a:rPr lang="ru-RU" dirty="0" smtClean="0"/>
              <a:t>, которые свидетельствуют о том, что человек прослушал курс в авторизованном учебном центре Университета ИТМО.</a:t>
            </a:r>
            <a:endParaRPr lang="ru-RU" dirty="0"/>
          </a:p>
        </p:txBody>
      </p:sp>
      <p:sp>
        <p:nvSpPr>
          <p:cNvPr id="4" name="Номер слайда 3"/>
          <p:cNvSpPr>
            <a:spLocks noGrp="1"/>
          </p:cNvSpPr>
          <p:nvPr>
            <p:ph type="sldNum" sz="quarter" idx="10"/>
          </p:nvPr>
        </p:nvSpPr>
        <p:spPr/>
        <p:txBody>
          <a:bodyPr/>
          <a:lstStyle/>
          <a:p>
            <a:fld id="{EBBCF167-CAD8-4D39-AD93-018CEA2DAB65}" type="slidenum">
              <a:rPr lang="ru-RU" smtClean="0"/>
              <a:pPr/>
              <a:t>13</a:t>
            </a:fld>
            <a:endParaRPr lang="ru-RU"/>
          </a:p>
        </p:txBody>
      </p:sp>
    </p:spTree>
    <p:extLst>
      <p:ext uri="{BB962C8B-B14F-4D97-AF65-F5344CB8AC3E}">
        <p14:creationId xmlns:p14="http://schemas.microsoft.com/office/powerpoint/2010/main" xmlns="" val="23708633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В 2018 году в программу был добавлен новый модуль, разработанный совместно с еще одним</a:t>
            </a:r>
            <a:r>
              <a:rPr lang="ru-RU" baseline="0" dirty="0" smtClean="0"/>
              <a:t> партнером </a:t>
            </a:r>
            <a:r>
              <a:rPr lang="ru-RU" dirty="0" smtClean="0"/>
              <a:t>Университета ИТМО — ООО «Геодезические приборы». </a:t>
            </a:r>
            <a:r>
              <a:rPr lang="ru-RU" sz="1200" b="0" i="0" kern="1200" dirty="0" smtClean="0">
                <a:solidFill>
                  <a:schemeClr val="tx1"/>
                </a:solidFill>
                <a:effectLst/>
                <a:latin typeface="+mn-lt"/>
                <a:ea typeface="+mn-ea"/>
                <a:cs typeface="+mn-cs"/>
              </a:rPr>
              <a:t>Сотрудничество компании с Университетом началось в 2010 году. Тогда партнеры приступили к совместной организации и проведению 72-часовых курсов повышения квалификации, которые успешно проводятся и в настоящий</a:t>
            </a:r>
            <a:r>
              <a:rPr lang="ru-RU" sz="1200" b="0" i="0" kern="1200" baseline="0" dirty="0" smtClean="0">
                <a:solidFill>
                  <a:schemeClr val="tx1"/>
                </a:solidFill>
                <a:effectLst/>
                <a:latin typeface="+mn-lt"/>
                <a:ea typeface="+mn-ea"/>
                <a:cs typeface="+mn-cs"/>
              </a:rPr>
              <a:t> момент</a:t>
            </a:r>
            <a:r>
              <a:rPr lang="ru-RU" sz="1200" b="0" i="0" kern="1200" dirty="0" smtClean="0">
                <a:solidFill>
                  <a:schemeClr val="tx1"/>
                </a:solidFill>
                <a:effectLst/>
                <a:latin typeface="+mn-lt"/>
                <a:ea typeface="+mn-ea"/>
                <a:cs typeface="+mn-cs"/>
              </a:rPr>
              <a:t>. </a:t>
            </a:r>
            <a:r>
              <a:rPr lang="ru-RU" dirty="0" smtClean="0"/>
              <a:t>В данном модуле рассматривается применение BIM модели на стройплощадке и актуализация модели по данным съемки с помощью приложений </a:t>
            </a:r>
            <a:r>
              <a:rPr lang="ru-RU" dirty="0" err="1" smtClean="0"/>
              <a:t>Autodesk</a:t>
            </a:r>
            <a:r>
              <a:rPr lang="ru-RU" dirty="0" smtClean="0"/>
              <a:t> — надстройка </a:t>
            </a:r>
            <a:r>
              <a:rPr lang="ru-RU" dirty="0" err="1" smtClean="0"/>
              <a:t>Autodesk</a:t>
            </a:r>
            <a:r>
              <a:rPr lang="ru-RU" dirty="0" smtClean="0"/>
              <a:t> </a:t>
            </a:r>
            <a:r>
              <a:rPr lang="ru-RU" dirty="0" err="1" smtClean="0"/>
              <a:t>Point</a:t>
            </a:r>
            <a:r>
              <a:rPr lang="ru-RU" dirty="0" smtClean="0"/>
              <a:t> </a:t>
            </a:r>
            <a:r>
              <a:rPr lang="ru-RU" dirty="0" err="1" smtClean="0"/>
              <a:t>Layout</a:t>
            </a:r>
            <a:r>
              <a:rPr lang="ru-RU" dirty="0" smtClean="0"/>
              <a:t> для </a:t>
            </a:r>
            <a:r>
              <a:rPr lang="ru-RU" dirty="0" err="1" smtClean="0"/>
              <a:t>Revit</a:t>
            </a:r>
            <a:r>
              <a:rPr lang="ru-RU" dirty="0" smtClean="0"/>
              <a:t>, </a:t>
            </a:r>
            <a:r>
              <a:rPr lang="ru-RU" dirty="0" err="1" smtClean="0"/>
              <a:t>Navisworks</a:t>
            </a:r>
            <a:r>
              <a:rPr lang="ru-RU" dirty="0" smtClean="0"/>
              <a:t>, приложения из линейки BIM 360 (</a:t>
            </a:r>
            <a:r>
              <a:rPr lang="ru-RU" dirty="0" err="1" smtClean="0"/>
              <a:t>Glue</a:t>
            </a:r>
            <a:r>
              <a:rPr lang="ru-RU" dirty="0" smtClean="0"/>
              <a:t>, </a:t>
            </a:r>
            <a:r>
              <a:rPr lang="ru-RU" dirty="0" err="1" smtClean="0"/>
              <a:t>Layout</a:t>
            </a:r>
            <a:r>
              <a:rPr lang="ru-RU" dirty="0" smtClean="0"/>
              <a:t>) и геодезического оборудования Topcon — роботизированные тахеометры и лазерные сканеры. </a:t>
            </a:r>
          </a:p>
        </p:txBody>
      </p:sp>
      <p:sp>
        <p:nvSpPr>
          <p:cNvPr id="4" name="Номер слайда 3"/>
          <p:cNvSpPr>
            <a:spLocks noGrp="1"/>
          </p:cNvSpPr>
          <p:nvPr>
            <p:ph type="sldNum" sz="quarter" idx="10"/>
          </p:nvPr>
        </p:nvSpPr>
        <p:spPr/>
        <p:txBody>
          <a:bodyPr/>
          <a:lstStyle/>
          <a:p>
            <a:fld id="{EBBCF167-CAD8-4D39-AD93-018CEA2DAB65}" type="slidenum">
              <a:rPr lang="ru-RU" smtClean="0"/>
              <a:pPr/>
              <a:t>14</a:t>
            </a:fld>
            <a:endParaRPr lang="ru-RU"/>
          </a:p>
        </p:txBody>
      </p:sp>
    </p:spTree>
    <p:extLst>
      <p:ext uri="{BB962C8B-B14F-4D97-AF65-F5344CB8AC3E}">
        <p14:creationId xmlns:p14="http://schemas.microsoft.com/office/powerpoint/2010/main" xmlns="" val="35543395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В рамках нового модуля, слушатели знакомятся с возможностью подготовки модели для передачи на строительную площадку, выполнением</a:t>
            </a:r>
            <a:r>
              <a:rPr lang="ru-RU" baseline="0" dirty="0" smtClean="0"/>
              <a:t> </a:t>
            </a:r>
            <a:r>
              <a:rPr lang="ru-RU" dirty="0" smtClean="0"/>
              <a:t>исполнительной съемки и разбивки силами одного специалиста, и получения наглядных результатов анализа по исполнительной съемке. В качестве ведущих</a:t>
            </a:r>
            <a:r>
              <a:rPr lang="ru-RU" baseline="0" dirty="0" smtClean="0"/>
              <a:t> </a:t>
            </a:r>
            <a:r>
              <a:rPr lang="ru-RU" dirty="0" smtClean="0"/>
              <a:t>модуля выступают специалисты компании «Геодезические приборы», а я являюсь Руководителем направления «Геодезия и ГИС» в составе </a:t>
            </a:r>
            <a:r>
              <a:rPr lang="ru-RU" sz="1200" b="0" i="0" kern="1200" dirty="0" smtClean="0">
                <a:solidFill>
                  <a:schemeClr val="tx1"/>
                </a:solidFill>
                <a:effectLst/>
                <a:latin typeface="+mn-lt"/>
                <a:ea typeface="+mn-ea"/>
                <a:cs typeface="+mn-cs"/>
              </a:rPr>
              <a:t>Международного образовательного научного центра "</a:t>
            </a:r>
            <a:r>
              <a:rPr lang="ru-RU" sz="1200" b="0" i="0" kern="1200" dirty="0" err="1" smtClean="0">
                <a:solidFill>
                  <a:schemeClr val="tx1"/>
                </a:solidFill>
                <a:effectLst/>
                <a:latin typeface="+mn-lt"/>
                <a:ea typeface="+mn-ea"/>
                <a:cs typeface="+mn-cs"/>
              </a:rPr>
              <a:t>Autodesk</a:t>
            </a:r>
            <a:r>
              <a:rPr lang="ru-RU" sz="1200" b="0" i="0" kern="1200" dirty="0" smtClean="0">
                <a:solidFill>
                  <a:schemeClr val="tx1"/>
                </a:solidFill>
                <a:effectLst/>
                <a:latin typeface="+mn-lt"/>
                <a:ea typeface="+mn-ea"/>
                <a:cs typeface="+mn-cs"/>
              </a:rPr>
              <a:t>" (МОНЦ "</a:t>
            </a:r>
            <a:r>
              <a:rPr lang="ru-RU" sz="1200" b="0" i="0" kern="1200" dirty="0" err="1" smtClean="0">
                <a:solidFill>
                  <a:schemeClr val="tx1"/>
                </a:solidFill>
                <a:effectLst/>
                <a:latin typeface="+mn-lt"/>
                <a:ea typeface="+mn-ea"/>
                <a:cs typeface="+mn-cs"/>
              </a:rPr>
              <a:t>Autodesk</a:t>
            </a:r>
            <a:r>
              <a:rPr lang="ru-RU" sz="1200" b="0" i="0" kern="1200" dirty="0" smtClean="0">
                <a:solidFill>
                  <a:schemeClr val="tx1"/>
                </a:solidFill>
                <a:effectLst/>
                <a:latin typeface="+mn-lt"/>
                <a:ea typeface="+mn-ea"/>
                <a:cs typeface="+mn-cs"/>
              </a:rPr>
              <a:t>")</a:t>
            </a:r>
            <a:r>
              <a:rPr lang="ru-RU" dirty="0" smtClean="0"/>
              <a:t>.</a:t>
            </a:r>
            <a:endParaRPr lang="ru-RU" dirty="0"/>
          </a:p>
        </p:txBody>
      </p:sp>
      <p:sp>
        <p:nvSpPr>
          <p:cNvPr id="4" name="Номер слайда 3"/>
          <p:cNvSpPr>
            <a:spLocks noGrp="1"/>
          </p:cNvSpPr>
          <p:nvPr>
            <p:ph type="sldNum" sz="quarter" idx="10"/>
          </p:nvPr>
        </p:nvSpPr>
        <p:spPr/>
        <p:txBody>
          <a:bodyPr/>
          <a:lstStyle/>
          <a:p>
            <a:fld id="{EBBCF167-CAD8-4D39-AD93-018CEA2DAB65}" type="slidenum">
              <a:rPr lang="ru-RU" smtClean="0"/>
              <a:pPr/>
              <a:t>15</a:t>
            </a:fld>
            <a:endParaRPr lang="ru-RU"/>
          </a:p>
        </p:txBody>
      </p:sp>
    </p:spTree>
    <p:extLst>
      <p:ext uri="{BB962C8B-B14F-4D97-AF65-F5344CB8AC3E}">
        <p14:creationId xmlns:p14="http://schemas.microsoft.com/office/powerpoint/2010/main" xmlns="" val="28758933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sz="1200" b="0" i="0" kern="1200" dirty="0" smtClean="0">
                <a:solidFill>
                  <a:schemeClr val="tx1"/>
                </a:solidFill>
                <a:effectLst/>
                <a:latin typeface="+mn-lt"/>
                <a:ea typeface="+mn-ea"/>
                <a:cs typeface="+mn-cs"/>
              </a:rPr>
              <a:t>Расширенная программа «Разработка и управление проектом с технологией информационного моделирования (BIM) зданий и сооружений» ориентирована прежде всего на действующих специалистов — проектировщиков, сотрудников строительных организаций, которые уже имеют опыт в строительстве. Как отмечают слушатели, навыки, полученные на курсе, дадут им возможность существенно расширить сферу своих профессиональных интересов.</a:t>
            </a:r>
          </a:p>
          <a:p>
            <a:endParaRPr lang="ru-RU" sz="1200" b="0" i="0" kern="1200" dirty="0" smtClean="0">
              <a:solidFill>
                <a:schemeClr val="tx1"/>
              </a:solidFill>
              <a:effectLst/>
              <a:latin typeface="+mn-lt"/>
              <a:ea typeface="+mn-ea"/>
              <a:cs typeface="+mn-cs"/>
            </a:endParaRPr>
          </a:p>
          <a:p>
            <a:r>
              <a:rPr lang="ru-RU" dirty="0" smtClean="0"/>
              <a:t>Занятия по текущему курсу завершились 17 июля, новая программа стартует в сентябре. В новом сезоне программа также будет расширена. Авторы курса добавят новый модуль, разработанный с компанией </a:t>
            </a:r>
            <a:r>
              <a:rPr lang="en-US" dirty="0" smtClean="0"/>
              <a:t>RENGA</a:t>
            </a:r>
            <a:r>
              <a:rPr lang="ru-RU" dirty="0" smtClean="0"/>
              <a:t>. Это совместное предприятие компании  АСКОН</a:t>
            </a:r>
            <a:r>
              <a:rPr lang="ru-RU" baseline="0" dirty="0" smtClean="0"/>
              <a:t> </a:t>
            </a:r>
            <a:r>
              <a:rPr lang="ru-RU" dirty="0" smtClean="0"/>
              <a:t>и фирмы 1С, которое занимается разработкой программных продуктов для проектирования зданий и сооружений в соответствии с технологией информационного моделирования.</a:t>
            </a:r>
          </a:p>
          <a:p>
            <a:endParaRPr lang="ru-RU" dirty="0" smtClean="0"/>
          </a:p>
          <a:p>
            <a:r>
              <a:rPr lang="ru-RU" dirty="0" smtClean="0"/>
              <a:t>В новом совместном модуле планируется представить российское программное обеспечение и, таким образом, показать слушателям альтернативу зарубежному ПО.</a:t>
            </a:r>
          </a:p>
          <a:p>
            <a:endParaRPr lang="ru-RU" dirty="0" smtClean="0"/>
          </a:p>
          <a:p>
            <a:r>
              <a:rPr lang="ru-RU" dirty="0" smtClean="0"/>
              <a:t>Кроме того, с декабря авторы программы также планируют включить новый курс по использованию информационной модели в эксплуатации. Этот модуль будет реализован совместно с Академией жилищно-коммунального хозяйства, бытового обслуживания и экологии. Таким образом, программа будет охватывать весь жизненный цикл здания.</a:t>
            </a:r>
          </a:p>
          <a:p>
            <a:endParaRPr lang="ru-RU" dirty="0" smtClean="0"/>
          </a:p>
        </p:txBody>
      </p:sp>
      <p:sp>
        <p:nvSpPr>
          <p:cNvPr id="4" name="Номер слайда 3"/>
          <p:cNvSpPr>
            <a:spLocks noGrp="1"/>
          </p:cNvSpPr>
          <p:nvPr>
            <p:ph type="sldNum" sz="quarter" idx="10"/>
          </p:nvPr>
        </p:nvSpPr>
        <p:spPr/>
        <p:txBody>
          <a:bodyPr/>
          <a:lstStyle/>
          <a:p>
            <a:fld id="{EBBCF167-CAD8-4D39-AD93-018CEA2DAB65}" type="slidenum">
              <a:rPr lang="ru-RU" smtClean="0"/>
              <a:pPr/>
              <a:t>16</a:t>
            </a:fld>
            <a:endParaRPr lang="ru-RU"/>
          </a:p>
        </p:txBody>
      </p:sp>
    </p:spTree>
    <p:extLst>
      <p:ext uri="{BB962C8B-B14F-4D97-AF65-F5344CB8AC3E}">
        <p14:creationId xmlns:p14="http://schemas.microsoft.com/office/powerpoint/2010/main" xmlns="" val="15630403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В заключении следует отметить, что благодаря действующему Закону об образовании, который открывает возможность заключения договоров по сетевой форме обучения, взаимодействие учебных заведений и коммерческих производственных организаций позволило фактически совместно участвовать в проектах по дополнительному профессиональному образованию. ВУЗы по-прежнему остаются флагманами в передаче знаний академического материала, ведущие производственные компании становятся локомотивами двигающими передовые технологии в экономику страны.</a:t>
            </a:r>
          </a:p>
          <a:p>
            <a:endParaRPr lang="ru-RU" dirty="0"/>
          </a:p>
        </p:txBody>
      </p:sp>
      <p:sp>
        <p:nvSpPr>
          <p:cNvPr id="4" name="Номер слайда 3"/>
          <p:cNvSpPr>
            <a:spLocks noGrp="1"/>
          </p:cNvSpPr>
          <p:nvPr>
            <p:ph type="sldNum" sz="quarter" idx="10"/>
          </p:nvPr>
        </p:nvSpPr>
        <p:spPr/>
        <p:txBody>
          <a:bodyPr/>
          <a:lstStyle/>
          <a:p>
            <a:fld id="{EBBCF167-CAD8-4D39-AD93-018CEA2DAB65}" type="slidenum">
              <a:rPr lang="ru-RU" smtClean="0"/>
              <a:pPr/>
              <a:t>17</a:t>
            </a:fld>
            <a:endParaRPr lang="ru-RU"/>
          </a:p>
        </p:txBody>
      </p:sp>
    </p:spTree>
    <p:extLst>
      <p:ext uri="{BB962C8B-B14F-4D97-AF65-F5344CB8AC3E}">
        <p14:creationId xmlns:p14="http://schemas.microsoft.com/office/powerpoint/2010/main" xmlns="" val="39379935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Мы готовы принять участие в организации и проведении курсов повышения квалификации и переподготовке по предлагаемым нами направлениям. </a:t>
            </a:r>
            <a:endParaRPr lang="en-US" dirty="0" smtClean="0"/>
          </a:p>
          <a:p>
            <a:r>
              <a:rPr lang="ru-RU" dirty="0" smtClean="0"/>
              <a:t>Мы готовы стать партнерами, способными решить Ваши задачи, связанные с модернизацией геодезического приборного парка. </a:t>
            </a:r>
            <a:endParaRPr lang="en-US" dirty="0" smtClean="0"/>
          </a:p>
          <a:p>
            <a:r>
              <a:rPr lang="ru-RU" dirty="0" smtClean="0"/>
              <a:t>Мы готовы помочь внедрить в производственный процесс современные методы и средства сбора и обработки данных!</a:t>
            </a:r>
          </a:p>
          <a:p>
            <a:endParaRPr lang="ru-RU" dirty="0" smtClean="0"/>
          </a:p>
          <a:p>
            <a:endParaRPr lang="ru-RU" dirty="0"/>
          </a:p>
        </p:txBody>
      </p:sp>
      <p:sp>
        <p:nvSpPr>
          <p:cNvPr id="4" name="Номер слайда 3"/>
          <p:cNvSpPr>
            <a:spLocks noGrp="1"/>
          </p:cNvSpPr>
          <p:nvPr>
            <p:ph type="sldNum" sz="quarter" idx="10"/>
          </p:nvPr>
        </p:nvSpPr>
        <p:spPr/>
        <p:txBody>
          <a:bodyPr/>
          <a:lstStyle/>
          <a:p>
            <a:fld id="{EBBCF167-CAD8-4D39-AD93-018CEA2DAB65}" type="slidenum">
              <a:rPr lang="ru-RU" smtClean="0"/>
              <a:pPr/>
              <a:t>18</a:t>
            </a:fld>
            <a:endParaRPr lang="ru-RU"/>
          </a:p>
        </p:txBody>
      </p:sp>
    </p:spTree>
    <p:extLst>
      <p:ext uri="{BB962C8B-B14F-4D97-AF65-F5344CB8AC3E}">
        <p14:creationId xmlns:p14="http://schemas.microsoft.com/office/powerpoint/2010/main" xmlns="" val="29163787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lstStyle/>
          <a:p>
            <a:r>
              <a:rPr lang="ru-RU" dirty="0" smtClean="0"/>
              <a:t>Я являюсь руководителем ООО «ГП», основная деятельность которого направлена на поставку, сервисную и техническую поддержку геодезического оборудования и технологий, основанных на его использовании. ООО «ГП» </a:t>
            </a:r>
            <a:r>
              <a:rPr lang="ru-RU" baseline="0" dirty="0" smtClean="0"/>
              <a:t>входит в группу компаний «Геостройизыскания». </a:t>
            </a:r>
            <a:r>
              <a:rPr lang="ru-RU" dirty="0" smtClean="0"/>
              <a:t>В структуре компании несколько служб: коммерческая служба, сервисная служба, информационно-консультационный центр и служба логистики.  Компания существует с 2001 г., и за более чем 18 лет своей работы, приняла участие в более чем ста конференциях и семинарах, регулярно организует и проводит  72-х часовые КПК. Основу деятельности компании составляют поставки современных решений для геодезии и строительства производимых</a:t>
            </a:r>
            <a:r>
              <a:rPr lang="ru-RU" baseline="0" dirty="0" smtClean="0"/>
              <a:t> корпорацией </a:t>
            </a:r>
            <a:r>
              <a:rPr lang="en-US" baseline="0" dirty="0" smtClean="0"/>
              <a:t>TOPCON</a:t>
            </a:r>
            <a:r>
              <a:rPr lang="ru-RU" baseline="0" dirty="0" smtClean="0"/>
              <a:t> под брендами </a:t>
            </a:r>
            <a:r>
              <a:rPr lang="en-US" baseline="0" dirty="0" smtClean="0"/>
              <a:t>TOPCON </a:t>
            </a:r>
            <a:r>
              <a:rPr lang="ru-RU" baseline="0" dirty="0" smtClean="0"/>
              <a:t>и </a:t>
            </a:r>
            <a:r>
              <a:rPr lang="en-US" baseline="0" dirty="0" smtClean="0"/>
              <a:t>SOKKIA</a:t>
            </a:r>
            <a:r>
              <a:rPr lang="ru-RU" baseline="0" dirty="0" smtClean="0"/>
              <a:t>. </a:t>
            </a:r>
            <a:endParaRPr lang="ru-RU" dirty="0" smtClean="0"/>
          </a:p>
          <a:p>
            <a:endParaRPr lang="ru-RU" dirty="0"/>
          </a:p>
        </p:txBody>
      </p:sp>
      <p:sp>
        <p:nvSpPr>
          <p:cNvPr id="4" name="Номер слайда 3"/>
          <p:cNvSpPr>
            <a:spLocks noGrp="1"/>
          </p:cNvSpPr>
          <p:nvPr>
            <p:ph type="sldNum" sz="quarter" idx="10"/>
          </p:nvPr>
        </p:nvSpPr>
        <p:spPr/>
        <p:txBody>
          <a:bodyPr/>
          <a:lstStyle/>
          <a:p>
            <a:fld id="{560A0AC9-B3FF-4466-8E7D-7784FD142A98}" type="slidenum">
              <a:rPr lang="ru-RU" smtClean="0">
                <a:solidFill>
                  <a:prstClr val="black"/>
                </a:solidFill>
              </a:rPr>
              <a:pPr/>
              <a:t>2</a:t>
            </a:fld>
            <a:endParaRPr lang="ru-RU">
              <a:solidFill>
                <a:prstClr val="black"/>
              </a:solidFill>
            </a:endParaRPr>
          </a:p>
        </p:txBody>
      </p:sp>
    </p:spTree>
    <p:extLst>
      <p:ext uri="{BB962C8B-B14F-4D97-AF65-F5344CB8AC3E}">
        <p14:creationId xmlns:p14="http://schemas.microsoft.com/office/powerpoint/2010/main" xmlns="" val="9076216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В то же время, ООО ГП уделяет большое внимание решению задач,</a:t>
            </a:r>
            <a:r>
              <a:rPr lang="ru-RU" baseline="0" dirty="0" smtClean="0"/>
              <a:t> способствующих развитию инженерно-геодезических изысканий в нашей стране. В частности, практически с первых дней своей деятельности мы проводим большую многогранную просветительскую работу. Например, на начальном этапе своей деятельности организовывали широкомасштабные бесплатные выставки геодезического оборудования в стенах РГО и в различных городах СЗФО.	 </a:t>
            </a:r>
            <a:endParaRPr lang="ru-RU" dirty="0"/>
          </a:p>
        </p:txBody>
      </p:sp>
      <p:sp>
        <p:nvSpPr>
          <p:cNvPr id="4" name="Номер слайда 3"/>
          <p:cNvSpPr>
            <a:spLocks noGrp="1"/>
          </p:cNvSpPr>
          <p:nvPr>
            <p:ph type="sldNum" sz="quarter" idx="10"/>
          </p:nvPr>
        </p:nvSpPr>
        <p:spPr/>
        <p:txBody>
          <a:bodyPr/>
          <a:lstStyle/>
          <a:p>
            <a:fld id="{EBBCF167-CAD8-4D39-AD93-018CEA2DAB65}" type="slidenum">
              <a:rPr lang="ru-RU" smtClean="0"/>
              <a:pPr/>
              <a:t>3</a:t>
            </a:fld>
            <a:endParaRPr lang="ru-RU"/>
          </a:p>
        </p:txBody>
      </p:sp>
    </p:spTree>
    <p:extLst>
      <p:ext uri="{BB962C8B-B14F-4D97-AF65-F5344CB8AC3E}">
        <p14:creationId xmlns:p14="http://schemas.microsoft.com/office/powerpoint/2010/main" xmlns="" val="38395470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lstStyle/>
          <a:p>
            <a:r>
              <a:rPr lang="ru-RU" dirty="0" smtClean="0"/>
              <a:t>Говоря про выставки, невозможно обойти вниманием 20-ти дневную выставку «Раритетные геодезические инструменты»,</a:t>
            </a:r>
            <a:r>
              <a:rPr lang="en-US" dirty="0" smtClean="0"/>
              <a:t> </a:t>
            </a:r>
            <a:r>
              <a:rPr lang="ru-RU" dirty="0" smtClean="0"/>
              <a:t>которую наша компания совместно с ООО «Геостройизыскания» провела осенью 2017 г. Т.к. выставка проходила на базе Штаб-квартиры РГО  в Санкт- Петербурге, этому предшествовала серьезная подготовительная работа длительностью почти год. Важно отметить, что основным требованием было то, что это мероприятие не должно носить коммерческий окрас. На выставке были представлены 180 музейных экспонатов коллекции ООО «</a:t>
            </a:r>
            <a:r>
              <a:rPr lang="ru-RU" dirty="0" err="1" smtClean="0"/>
              <a:t>Геостройизыскания</a:t>
            </a:r>
            <a:r>
              <a:rPr lang="ru-RU" dirty="0" smtClean="0"/>
              <a:t>», которая насчитывает более 650 экземпляров приборов и инструментов (не считая печатные издания), и постоянно находится в Москве. Музей собирался сотрудниками ГСИ на протяжении последних 20-ти лет: этим занимались люди не равнодушные к науке и своей профессии. Экспозиция  в РГО была сформирована из приборов и инструментов, отражающих основные этапы развития геодезического приборостроения  19-20 веков в России и мире. </a:t>
            </a:r>
          </a:p>
        </p:txBody>
      </p:sp>
      <p:sp>
        <p:nvSpPr>
          <p:cNvPr id="4" name="Номер слайда 3"/>
          <p:cNvSpPr>
            <a:spLocks noGrp="1"/>
          </p:cNvSpPr>
          <p:nvPr>
            <p:ph type="sldNum" sz="quarter" idx="10"/>
          </p:nvPr>
        </p:nvSpPr>
        <p:spPr/>
        <p:txBody>
          <a:bodyPr/>
          <a:lstStyle/>
          <a:p>
            <a:fld id="{560A0AC9-B3FF-4466-8E7D-7784FD142A98}" type="slidenum">
              <a:rPr lang="ru-RU" smtClean="0"/>
              <a:pPr/>
              <a:t>5</a:t>
            </a:fld>
            <a:endParaRPr lang="ru-RU"/>
          </a:p>
        </p:txBody>
      </p:sp>
    </p:spTree>
    <p:extLst>
      <p:ext uri="{BB962C8B-B14F-4D97-AF65-F5344CB8AC3E}">
        <p14:creationId xmlns:p14="http://schemas.microsoft.com/office/powerpoint/2010/main" xmlns="" val="4108755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lstStyle/>
          <a:p>
            <a:r>
              <a:rPr lang="ru-RU" dirty="0" smtClean="0"/>
              <a:t>На открытии выставки  14 сентября 2017 г присутствовали более 70–</a:t>
            </a:r>
            <a:r>
              <a:rPr lang="ru-RU" dirty="0" err="1" smtClean="0"/>
              <a:t>ти</a:t>
            </a:r>
            <a:r>
              <a:rPr lang="ru-RU" dirty="0" smtClean="0"/>
              <a:t> представителей различных организаций: Русского географического общества, профильных предприятий, комитета по градостроительству и архитектуре, Пулковской обсерватории, руководители кафедр и преподаватели различных университетов и колледжей, члены Санкт-Петербургской Ассоциации геодезии и картографии. Во время торжественного  открытия выставки с приветствиями к участникам церемонии  обратились Вице-президент РГО  Кирилл Валентинович Чистяков, Председатель Совета директоров ГСИ  Андрей Михайлович </a:t>
            </a:r>
          </a:p>
          <a:p>
            <a:r>
              <a:rPr lang="ru-RU" dirty="0" smtClean="0"/>
              <a:t>Шагаев, старший научный сотрудник Политехнического музея (г. Москва) Леонид Семёнович Назаров, Президент Санкт - Петербургской Ассоциации геодезии и картографии  Анатолий Станиславович Богданов.  В выступлениях подчёркивались важность,  своевременность и уникальность проводимого мероприятия.  Были отмечены: тесная связь выставки со всеми науками о Земле и  её основная цель, которая заключалась, во - первых,   в привлечении внимания геодезической общественности к истории геодезического приборостроения в нашей стране и за рубежом, во-вторых, максимально содействовать учебному процессу по профильным специальностям  в университетах и колледжах. Следует отметить, что выставка носила не коммерческий, а просветительский характер.</a:t>
            </a:r>
          </a:p>
          <a:p>
            <a:endParaRPr lang="ru-RU" dirty="0"/>
          </a:p>
        </p:txBody>
      </p:sp>
      <p:sp>
        <p:nvSpPr>
          <p:cNvPr id="4" name="Номер слайда 3"/>
          <p:cNvSpPr>
            <a:spLocks noGrp="1"/>
          </p:cNvSpPr>
          <p:nvPr>
            <p:ph type="sldNum" sz="quarter" idx="10"/>
          </p:nvPr>
        </p:nvSpPr>
        <p:spPr/>
        <p:txBody>
          <a:bodyPr/>
          <a:lstStyle/>
          <a:p>
            <a:fld id="{560A0AC9-B3FF-4466-8E7D-7784FD142A98}" type="slidenum">
              <a:rPr lang="ru-RU" smtClean="0"/>
              <a:pPr/>
              <a:t>6</a:t>
            </a:fld>
            <a:endParaRPr lang="ru-RU"/>
          </a:p>
        </p:txBody>
      </p:sp>
    </p:spTree>
    <p:extLst>
      <p:ext uri="{BB962C8B-B14F-4D97-AF65-F5344CB8AC3E}">
        <p14:creationId xmlns:p14="http://schemas.microsoft.com/office/powerpoint/2010/main" xmlns="" val="11991327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1143000" y="685800"/>
            <a:ext cx="4572000" cy="3429000"/>
          </a:xfrm>
        </p:spPr>
      </p:sp>
      <p:sp>
        <p:nvSpPr>
          <p:cNvPr id="3" name="Заметки 2"/>
          <p:cNvSpPr>
            <a:spLocks noGrp="1"/>
          </p:cNvSpPr>
          <p:nvPr>
            <p:ph type="body" idx="1"/>
          </p:nvPr>
        </p:nvSpPr>
        <p:spPr/>
        <p:txBody>
          <a:bodyPr/>
          <a:lstStyle/>
          <a:p>
            <a:r>
              <a:rPr lang="ru-RU" dirty="0" smtClean="0"/>
              <a:t>По общей оценке, за 22 дня работы выставки раритетных геодезических приборов её посетило около  2000 человек. В среднем ежедневное количество посетителей составляло от 80 до 100 человек. «Книга отзывов», заполненная посетителями  музейной экспозиции свидетельствует об огромном интересе к проведенному в Русском Географическом Обществе мероприятию. Она  насчитывает 127 положительных, а в отдельных случаях восторженных  отзывов, отражающих и групповые впечатления, и мнения отдельных посетителей выставки. </a:t>
            </a:r>
          </a:p>
          <a:p>
            <a:r>
              <a:rPr lang="ru-RU" dirty="0" smtClean="0"/>
              <a:t>Выставку посетили преподаватели, аспиранты и студенты 11 –</a:t>
            </a:r>
            <a:r>
              <a:rPr lang="ru-RU" dirty="0" err="1" smtClean="0"/>
              <a:t>ти</a:t>
            </a:r>
            <a:r>
              <a:rPr lang="ru-RU" dirty="0" smtClean="0"/>
              <a:t>  ВУЗов Санкт-Петербурга,  преподаватели и студенты 8-ми учреждений среднего профессионального образования и учителя с учащимися 2-х школ. Наибольшее количество экскурсантов составили студенты  ФГАОУ ВО «Санкт-Петербургский государственный политехнический университет»,  активно посещали экспозицию студенты и преподаватели  Санкт-Петербургского Государственного университета (институт наук о Земле),  Санкт-Петербургского Государственного  Архитектурно – Строительного Университета,  Санкт - Петербургского  государственного  аграрного  университета, курсанты и преподаватели ФГКВОУ ВПО  </a:t>
            </a:r>
            <a:r>
              <a:rPr lang="ru-RU" dirty="0" err="1" smtClean="0"/>
              <a:t>Военно</a:t>
            </a:r>
            <a:r>
              <a:rPr lang="ru-RU" dirty="0" smtClean="0"/>
              <a:t>–космической академии имени А.Ф. Можайского Министерства обороны РФ. Проявили интерес к выставке также студенты  ФГОУ ВО  Петербургского государственного путей сообщения  Императора Александра I,  Российского государственного гидрометеорологического университета, Государственного Университета морского и речного флота им. Адмирала Макарова, ФГБОУ  ВПО Национального минерально- сырьевого университета «Горный», ФГБОУ  ВО  Санкт- Петербургский государственный лесотехнический университет имени С.М. Кирова, Ленинградский государственный университет Пушкина.</a:t>
            </a:r>
          </a:p>
          <a:p>
            <a:endParaRPr lang="ru-RU" dirty="0"/>
          </a:p>
        </p:txBody>
      </p:sp>
      <p:sp>
        <p:nvSpPr>
          <p:cNvPr id="4" name="Номер слайда 3"/>
          <p:cNvSpPr>
            <a:spLocks noGrp="1"/>
          </p:cNvSpPr>
          <p:nvPr>
            <p:ph type="sldNum" sz="quarter" idx="10"/>
          </p:nvPr>
        </p:nvSpPr>
        <p:spPr/>
        <p:txBody>
          <a:bodyPr/>
          <a:lstStyle/>
          <a:p>
            <a:fld id="{560A0AC9-B3FF-4466-8E7D-7784FD142A98}" type="slidenum">
              <a:rPr lang="ru-RU" smtClean="0"/>
              <a:pPr/>
              <a:t>7</a:t>
            </a:fld>
            <a:endParaRPr lang="ru-RU"/>
          </a:p>
        </p:txBody>
      </p:sp>
    </p:spTree>
    <p:extLst>
      <p:ext uri="{BB962C8B-B14F-4D97-AF65-F5344CB8AC3E}">
        <p14:creationId xmlns:p14="http://schemas.microsoft.com/office/powerpoint/2010/main" xmlns="" val="41067512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Переходя к взаимодействию с УЗ, хочу отметить что мы практикуем</a:t>
            </a:r>
            <a:r>
              <a:rPr lang="ru-RU" baseline="0" dirty="0" smtClean="0"/>
              <a:t> выставки в рамках вузовских конференций в помещениях различных университетов СПб и других городов. </a:t>
            </a:r>
            <a:endParaRPr lang="ru-RU" dirty="0"/>
          </a:p>
        </p:txBody>
      </p:sp>
      <p:sp>
        <p:nvSpPr>
          <p:cNvPr id="4" name="Номер слайда 3"/>
          <p:cNvSpPr>
            <a:spLocks noGrp="1"/>
          </p:cNvSpPr>
          <p:nvPr>
            <p:ph type="sldNum" sz="quarter" idx="10"/>
          </p:nvPr>
        </p:nvSpPr>
        <p:spPr/>
        <p:txBody>
          <a:bodyPr/>
          <a:lstStyle/>
          <a:p>
            <a:fld id="{EBBCF167-CAD8-4D39-AD93-018CEA2DAB65}" type="slidenum">
              <a:rPr lang="ru-RU" smtClean="0"/>
              <a:pPr/>
              <a:t>8</a:t>
            </a:fld>
            <a:endParaRPr lang="ru-RU"/>
          </a:p>
        </p:txBody>
      </p:sp>
    </p:spTree>
    <p:extLst>
      <p:ext uri="{BB962C8B-B14F-4D97-AF65-F5344CB8AC3E}">
        <p14:creationId xmlns:p14="http://schemas.microsoft.com/office/powerpoint/2010/main" xmlns="" val="2415741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Тесное сотрудничество с ВУЗами и колледжами </a:t>
            </a:r>
            <a:r>
              <a:rPr lang="ru-RU" baseline="0" dirty="0" smtClean="0"/>
              <a:t>привело к стратегическому партнерству компании с рядом учебных заведений. Так, например, в 2016 году в составе факультета землеустройства и с/х строительства СПБГАУ была создана и успешно функционирует кафедра геоинформационных технологий на базе ООО «Геодезические приборы». Заведующим кафедрой</a:t>
            </a:r>
            <a:r>
              <a:rPr lang="ru-RU" sz="1200" b="0" i="0" kern="1200" dirty="0" smtClean="0">
                <a:solidFill>
                  <a:schemeClr val="tx1"/>
                </a:solidFill>
                <a:effectLst/>
                <a:latin typeface="+mn-lt"/>
                <a:ea typeface="+mn-ea"/>
                <a:cs typeface="+mn-cs"/>
              </a:rPr>
              <a:t> является зам. генерального директора ООО</a:t>
            </a:r>
            <a:r>
              <a:rPr lang="ru-RU" sz="1200" b="0" i="0" kern="1200" baseline="0" dirty="0" smtClean="0">
                <a:solidFill>
                  <a:schemeClr val="tx1"/>
                </a:solidFill>
                <a:effectLst/>
                <a:latin typeface="+mn-lt"/>
                <a:ea typeface="+mn-ea"/>
                <a:cs typeface="+mn-cs"/>
              </a:rPr>
              <a:t> </a:t>
            </a:r>
            <a:r>
              <a:rPr lang="ru-RU" sz="1200" b="0" i="0" kern="1200" dirty="0" smtClean="0">
                <a:solidFill>
                  <a:schemeClr val="tx1"/>
                </a:solidFill>
                <a:effectLst/>
                <a:latin typeface="+mn-lt"/>
                <a:ea typeface="+mn-ea"/>
                <a:cs typeface="+mn-cs"/>
              </a:rPr>
              <a:t>«Геодезические приборы», профессор, Глейзер Валерий Иосифович,</a:t>
            </a:r>
            <a:r>
              <a:rPr lang="ru-RU" sz="1200" b="0" i="0" kern="1200" baseline="0" dirty="0" smtClean="0">
                <a:solidFill>
                  <a:schemeClr val="tx1"/>
                </a:solidFill>
                <a:effectLst/>
                <a:latin typeface="+mn-lt"/>
                <a:ea typeface="+mn-ea"/>
                <a:cs typeface="+mn-cs"/>
              </a:rPr>
              <a:t> соавтор доклада, который здесь сегодня присутствует.</a:t>
            </a:r>
            <a:endParaRPr lang="ru-RU" b="0" dirty="0"/>
          </a:p>
        </p:txBody>
      </p:sp>
      <p:sp>
        <p:nvSpPr>
          <p:cNvPr id="4" name="Номер слайда 3"/>
          <p:cNvSpPr>
            <a:spLocks noGrp="1"/>
          </p:cNvSpPr>
          <p:nvPr>
            <p:ph type="sldNum" sz="quarter" idx="10"/>
          </p:nvPr>
        </p:nvSpPr>
        <p:spPr/>
        <p:txBody>
          <a:bodyPr/>
          <a:lstStyle/>
          <a:p>
            <a:fld id="{EBBCF167-CAD8-4D39-AD93-018CEA2DAB65}" type="slidenum">
              <a:rPr lang="ru-RU" smtClean="0"/>
              <a:pPr/>
              <a:t>9</a:t>
            </a:fld>
            <a:endParaRPr lang="ru-RU"/>
          </a:p>
        </p:txBody>
      </p:sp>
    </p:spTree>
    <p:extLst>
      <p:ext uri="{BB962C8B-B14F-4D97-AF65-F5344CB8AC3E}">
        <p14:creationId xmlns:p14="http://schemas.microsoft.com/office/powerpoint/2010/main" xmlns="" val="2415741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Занятия по кафедре проходят не только в</a:t>
            </a:r>
            <a:r>
              <a:rPr lang="ru-RU" baseline="0" dirty="0" smtClean="0"/>
              <a:t> стенах Университета, но и в учебном классе ООО ГП, полностью оснащенном оргтехникой, и способным принять одновременно до 20 человек. </a:t>
            </a:r>
            <a:endParaRPr lang="ru-RU" dirty="0"/>
          </a:p>
        </p:txBody>
      </p:sp>
      <p:sp>
        <p:nvSpPr>
          <p:cNvPr id="4" name="Номер слайда 3"/>
          <p:cNvSpPr>
            <a:spLocks noGrp="1"/>
          </p:cNvSpPr>
          <p:nvPr>
            <p:ph type="sldNum" sz="quarter" idx="10"/>
          </p:nvPr>
        </p:nvSpPr>
        <p:spPr/>
        <p:txBody>
          <a:bodyPr/>
          <a:lstStyle/>
          <a:p>
            <a:fld id="{EBBCF167-CAD8-4D39-AD93-018CEA2DAB65}" type="slidenum">
              <a:rPr lang="ru-RU" smtClean="0"/>
              <a:pPr/>
              <a:t>10</a:t>
            </a:fld>
            <a:endParaRPr lang="ru-RU"/>
          </a:p>
        </p:txBody>
      </p:sp>
    </p:spTree>
    <p:extLst>
      <p:ext uri="{BB962C8B-B14F-4D97-AF65-F5344CB8AC3E}">
        <p14:creationId xmlns:p14="http://schemas.microsoft.com/office/powerpoint/2010/main" xmlns="" val="31992021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408B36DD-7898-4F4C-B82E-2BE2DC94FF49}" type="datetimeFigureOut">
              <a:rPr lang="ru-RU" smtClean="0"/>
              <a:pPr/>
              <a:t>29.03.2019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2855FA9-2A47-4549-8C86-6F35363665D2}" type="slidenum">
              <a:rPr lang="ru-RU" smtClean="0"/>
              <a:pPr/>
              <a:t>‹#›</a:t>
            </a:fld>
            <a:endParaRPr lang="ru-RU"/>
          </a:p>
        </p:txBody>
      </p:sp>
    </p:spTree>
    <p:extLst>
      <p:ext uri="{BB962C8B-B14F-4D97-AF65-F5344CB8AC3E}">
        <p14:creationId xmlns:p14="http://schemas.microsoft.com/office/powerpoint/2010/main" xmlns="" val="1295776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408B36DD-7898-4F4C-B82E-2BE2DC94FF49}" type="datetimeFigureOut">
              <a:rPr lang="ru-RU" smtClean="0"/>
              <a:pPr/>
              <a:t>29.03.2019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2855FA9-2A47-4549-8C86-6F35363665D2}" type="slidenum">
              <a:rPr lang="ru-RU" smtClean="0"/>
              <a:pPr/>
              <a:t>‹#›</a:t>
            </a:fld>
            <a:endParaRPr lang="ru-RU"/>
          </a:p>
        </p:txBody>
      </p:sp>
    </p:spTree>
    <p:extLst>
      <p:ext uri="{BB962C8B-B14F-4D97-AF65-F5344CB8AC3E}">
        <p14:creationId xmlns:p14="http://schemas.microsoft.com/office/powerpoint/2010/main" xmlns="" val="38149096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408B36DD-7898-4F4C-B82E-2BE2DC94FF49}" type="datetimeFigureOut">
              <a:rPr lang="ru-RU" smtClean="0"/>
              <a:pPr/>
              <a:t>29.03.2019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2855FA9-2A47-4549-8C86-6F35363665D2}" type="slidenum">
              <a:rPr lang="ru-RU" smtClean="0"/>
              <a:pPr/>
              <a:t>‹#›</a:t>
            </a:fld>
            <a:endParaRPr lang="ru-RU"/>
          </a:p>
        </p:txBody>
      </p:sp>
    </p:spTree>
    <p:extLst>
      <p:ext uri="{BB962C8B-B14F-4D97-AF65-F5344CB8AC3E}">
        <p14:creationId xmlns:p14="http://schemas.microsoft.com/office/powerpoint/2010/main" xmlns="" val="813580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408B36DD-7898-4F4C-B82E-2BE2DC94FF49}" type="datetimeFigureOut">
              <a:rPr lang="ru-RU" smtClean="0"/>
              <a:pPr/>
              <a:t>29.03.2019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2855FA9-2A47-4549-8C86-6F35363665D2}" type="slidenum">
              <a:rPr lang="ru-RU" smtClean="0"/>
              <a:pPr/>
              <a:t>‹#›</a:t>
            </a:fld>
            <a:endParaRPr lang="ru-RU"/>
          </a:p>
        </p:txBody>
      </p:sp>
    </p:spTree>
    <p:extLst>
      <p:ext uri="{BB962C8B-B14F-4D97-AF65-F5344CB8AC3E}">
        <p14:creationId xmlns:p14="http://schemas.microsoft.com/office/powerpoint/2010/main" xmlns="" val="8268098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408B36DD-7898-4F4C-B82E-2BE2DC94FF49}" type="datetimeFigureOut">
              <a:rPr lang="ru-RU" smtClean="0"/>
              <a:pPr/>
              <a:t>29.03.2019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F2855FA9-2A47-4549-8C86-6F35363665D2}" type="slidenum">
              <a:rPr lang="ru-RU" smtClean="0"/>
              <a:pPr/>
              <a:t>‹#›</a:t>
            </a:fld>
            <a:endParaRPr lang="ru-RU"/>
          </a:p>
        </p:txBody>
      </p:sp>
    </p:spTree>
    <p:extLst>
      <p:ext uri="{BB962C8B-B14F-4D97-AF65-F5344CB8AC3E}">
        <p14:creationId xmlns:p14="http://schemas.microsoft.com/office/powerpoint/2010/main" xmlns="" val="2439470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408B36DD-7898-4F4C-B82E-2BE2DC94FF49}" type="datetimeFigureOut">
              <a:rPr lang="ru-RU" smtClean="0"/>
              <a:pPr/>
              <a:t>29.03.2019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2855FA9-2A47-4549-8C86-6F35363665D2}" type="slidenum">
              <a:rPr lang="ru-RU" smtClean="0"/>
              <a:pPr/>
              <a:t>‹#›</a:t>
            </a:fld>
            <a:endParaRPr lang="ru-RU"/>
          </a:p>
        </p:txBody>
      </p:sp>
    </p:spTree>
    <p:extLst>
      <p:ext uri="{BB962C8B-B14F-4D97-AF65-F5344CB8AC3E}">
        <p14:creationId xmlns:p14="http://schemas.microsoft.com/office/powerpoint/2010/main" xmlns="" val="1694292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408B36DD-7898-4F4C-B82E-2BE2DC94FF49}" type="datetimeFigureOut">
              <a:rPr lang="ru-RU" smtClean="0"/>
              <a:pPr/>
              <a:t>29.03.2019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F2855FA9-2A47-4549-8C86-6F35363665D2}" type="slidenum">
              <a:rPr lang="ru-RU" smtClean="0"/>
              <a:pPr/>
              <a:t>‹#›</a:t>
            </a:fld>
            <a:endParaRPr lang="ru-RU"/>
          </a:p>
        </p:txBody>
      </p:sp>
    </p:spTree>
    <p:extLst>
      <p:ext uri="{BB962C8B-B14F-4D97-AF65-F5344CB8AC3E}">
        <p14:creationId xmlns:p14="http://schemas.microsoft.com/office/powerpoint/2010/main" xmlns="" val="3618634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408B36DD-7898-4F4C-B82E-2BE2DC94FF49}" type="datetimeFigureOut">
              <a:rPr lang="ru-RU" smtClean="0"/>
              <a:pPr/>
              <a:t>29.03.2019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F2855FA9-2A47-4549-8C86-6F35363665D2}" type="slidenum">
              <a:rPr lang="ru-RU" smtClean="0"/>
              <a:pPr/>
              <a:t>‹#›</a:t>
            </a:fld>
            <a:endParaRPr lang="ru-RU"/>
          </a:p>
        </p:txBody>
      </p:sp>
    </p:spTree>
    <p:extLst>
      <p:ext uri="{BB962C8B-B14F-4D97-AF65-F5344CB8AC3E}">
        <p14:creationId xmlns:p14="http://schemas.microsoft.com/office/powerpoint/2010/main" xmlns="" val="3426606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08B36DD-7898-4F4C-B82E-2BE2DC94FF49}" type="datetimeFigureOut">
              <a:rPr lang="ru-RU" smtClean="0"/>
              <a:pPr/>
              <a:t>29.03.2019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2855FA9-2A47-4549-8C86-6F35363665D2}" type="slidenum">
              <a:rPr lang="ru-RU" smtClean="0"/>
              <a:pPr/>
              <a:t>‹#›</a:t>
            </a:fld>
            <a:endParaRPr lang="ru-RU"/>
          </a:p>
        </p:txBody>
      </p:sp>
    </p:spTree>
    <p:extLst>
      <p:ext uri="{BB962C8B-B14F-4D97-AF65-F5344CB8AC3E}">
        <p14:creationId xmlns:p14="http://schemas.microsoft.com/office/powerpoint/2010/main" xmlns="" val="3182254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408B36DD-7898-4F4C-B82E-2BE2DC94FF49}" type="datetimeFigureOut">
              <a:rPr lang="ru-RU" smtClean="0"/>
              <a:pPr/>
              <a:t>29.03.2019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2855FA9-2A47-4549-8C86-6F35363665D2}" type="slidenum">
              <a:rPr lang="ru-RU" smtClean="0"/>
              <a:pPr/>
              <a:t>‹#›</a:t>
            </a:fld>
            <a:endParaRPr lang="ru-RU"/>
          </a:p>
        </p:txBody>
      </p:sp>
    </p:spTree>
    <p:extLst>
      <p:ext uri="{BB962C8B-B14F-4D97-AF65-F5344CB8AC3E}">
        <p14:creationId xmlns:p14="http://schemas.microsoft.com/office/powerpoint/2010/main" xmlns="" val="2645655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408B36DD-7898-4F4C-B82E-2BE2DC94FF49}" type="datetimeFigureOut">
              <a:rPr lang="ru-RU" smtClean="0"/>
              <a:pPr/>
              <a:t>29.03.2019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F2855FA9-2A47-4549-8C86-6F35363665D2}" type="slidenum">
              <a:rPr lang="ru-RU" smtClean="0"/>
              <a:pPr/>
              <a:t>‹#›</a:t>
            </a:fld>
            <a:endParaRPr lang="ru-RU"/>
          </a:p>
        </p:txBody>
      </p:sp>
    </p:spTree>
    <p:extLst>
      <p:ext uri="{BB962C8B-B14F-4D97-AF65-F5344CB8AC3E}">
        <p14:creationId xmlns:p14="http://schemas.microsoft.com/office/powerpoint/2010/main" xmlns="" val="18278498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8B36DD-7898-4F4C-B82E-2BE2DC94FF49}" type="datetimeFigureOut">
              <a:rPr lang="ru-RU" smtClean="0"/>
              <a:pPr/>
              <a:t>29.03.2019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855FA9-2A47-4549-8C86-6F35363665D2}" type="slidenum">
              <a:rPr lang="ru-RU" smtClean="0"/>
              <a:pPr/>
              <a:t>‹#›</a:t>
            </a:fld>
            <a:endParaRPr lang="ru-RU"/>
          </a:p>
        </p:txBody>
      </p:sp>
    </p:spTree>
    <p:extLst>
      <p:ext uri="{BB962C8B-B14F-4D97-AF65-F5344CB8AC3E}">
        <p14:creationId xmlns:p14="http://schemas.microsoft.com/office/powerpoint/2010/main" xmlns="" val="7656843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8" Type="http://schemas.microsoft.com/office/2007/relationships/hdphoto" Target="../media/hdphoto8.wdp"/><Relationship Id="rId3" Type="http://schemas.openxmlformats.org/officeDocument/2006/relationships/image" Target="../media/image23.png"/><Relationship Id="rId7"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microsoft.com/office/2007/relationships/hdphoto" Target="../media/hdphoto7.wdp"/><Relationship Id="rId5" Type="http://schemas.openxmlformats.org/officeDocument/2006/relationships/image" Target="../media/image24.png"/><Relationship Id="rId4" Type="http://schemas.microsoft.com/office/2007/relationships/hdphoto" Target="../media/hdphoto6.wdp"/></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png"/><Relationship Id="rId3" Type="http://schemas.openxmlformats.org/officeDocument/2006/relationships/image" Target="../media/image32.jpeg"/><Relationship Id="rId7" Type="http://schemas.openxmlformats.org/officeDocument/2006/relationships/image" Target="../media/image36.png"/><Relationship Id="rId12" Type="http://schemas.openxmlformats.org/officeDocument/2006/relationships/image" Target="../media/image4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5.jpeg"/><Relationship Id="rId11" Type="http://schemas.openxmlformats.org/officeDocument/2006/relationships/image" Target="../media/image40.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jpeg"/><Relationship Id="rId9" Type="http://schemas.openxmlformats.org/officeDocument/2006/relationships/image" Target="../media/image38.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43.jpeg"/><Relationship Id="rId7" Type="http://schemas.openxmlformats.org/officeDocument/2006/relationships/image" Target="../media/image47.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4.wdp"/><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1.png"/><Relationship Id="rId5" Type="http://schemas.microsoft.com/office/2007/relationships/hdphoto" Target="../media/hdphoto3.wdp"/><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microsoft.com/office/2007/relationships/hdphoto" Target="../media/hdphoto5.wdp"/></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AA1FCA0C-845D-4F97-88F3-FE528A9E1758}"/>
              </a:ext>
            </a:extLst>
          </p:cNvPr>
          <p:cNvSpPr>
            <a:spLocks noGrp="1"/>
          </p:cNvSpPr>
          <p:nvPr>
            <p:ph type="title"/>
          </p:nvPr>
        </p:nvSpPr>
        <p:spPr>
          <a:xfrm>
            <a:off x="457200" y="1671799"/>
            <a:ext cx="8229600" cy="3514402"/>
          </a:xfrm>
        </p:spPr>
        <p:txBody>
          <a:bodyPr>
            <a:normAutofit/>
          </a:bodyPr>
          <a:lstStyle/>
          <a:p>
            <a:r>
              <a:rPr lang="ru-RU" sz="2800" b="1" dirty="0">
                <a:solidFill>
                  <a:srgbClr val="0070C0"/>
                </a:solidFill>
                <a:latin typeface="+mn-lt"/>
                <a:cs typeface="Times New Roman" panose="02020603050405020304" pitchFamily="18" charset="0"/>
              </a:rPr>
              <a:t>ОПЫТ </a:t>
            </a:r>
            <a:r>
              <a:rPr lang="ru-RU" sz="2800" b="1" dirty="0" smtClean="0">
                <a:solidFill>
                  <a:srgbClr val="0070C0"/>
                </a:solidFill>
                <a:latin typeface="+mn-lt"/>
                <a:cs typeface="Times New Roman" panose="02020603050405020304" pitchFamily="18" charset="0"/>
              </a:rPr>
              <a:t>КОМПАНИИ «ГЕОДЕЗИЧЕСКИЕ ПРИБОРЫ» </a:t>
            </a:r>
            <a:r>
              <a:rPr lang="en-US" sz="2800" b="1" dirty="0" smtClean="0">
                <a:solidFill>
                  <a:srgbClr val="0070C0"/>
                </a:solidFill>
                <a:latin typeface="+mn-lt"/>
                <a:cs typeface="Times New Roman" panose="02020603050405020304" pitchFamily="18" charset="0"/>
              </a:rPr>
              <a:t/>
            </a:r>
            <a:br>
              <a:rPr lang="en-US" sz="2800" b="1" dirty="0" smtClean="0">
                <a:solidFill>
                  <a:srgbClr val="0070C0"/>
                </a:solidFill>
                <a:latin typeface="+mn-lt"/>
                <a:cs typeface="Times New Roman" panose="02020603050405020304" pitchFamily="18" charset="0"/>
              </a:rPr>
            </a:br>
            <a:r>
              <a:rPr lang="ru-RU" sz="2800" b="1" dirty="0" smtClean="0">
                <a:solidFill>
                  <a:srgbClr val="0070C0"/>
                </a:solidFill>
                <a:latin typeface="+mn-lt"/>
                <a:cs typeface="Times New Roman" panose="02020603050405020304" pitchFamily="18" charset="0"/>
              </a:rPr>
              <a:t>ПО ВНЕДРЕНИЮ ПЕРЕДОВЫХ ГЕОДЕЗИЧЕСКИХ ТЕХНОЛОГИЙ</a:t>
            </a:r>
            <a:r>
              <a:rPr lang="ru-RU" sz="2800" b="1" dirty="0">
                <a:solidFill>
                  <a:srgbClr val="0070C0"/>
                </a:solidFill>
                <a:latin typeface="+mn-lt"/>
                <a:cs typeface="Times New Roman" panose="02020603050405020304" pitchFamily="18" charset="0"/>
              </a:rPr>
              <a:t/>
            </a:r>
            <a:br>
              <a:rPr lang="ru-RU" sz="2800" b="1" dirty="0">
                <a:solidFill>
                  <a:srgbClr val="0070C0"/>
                </a:solidFill>
                <a:latin typeface="+mn-lt"/>
                <a:cs typeface="Times New Roman" panose="02020603050405020304" pitchFamily="18" charset="0"/>
              </a:rPr>
            </a:br>
            <a:r>
              <a:rPr lang="ru-RU" sz="2800" dirty="0">
                <a:solidFill>
                  <a:srgbClr val="0070C0"/>
                </a:solidFill>
                <a:latin typeface="+mn-lt"/>
                <a:cs typeface="Times New Roman" panose="02020603050405020304" pitchFamily="18" charset="0"/>
              </a:rPr>
              <a:t/>
            </a:r>
            <a:br>
              <a:rPr lang="ru-RU" sz="2800" dirty="0">
                <a:solidFill>
                  <a:srgbClr val="0070C0"/>
                </a:solidFill>
                <a:latin typeface="+mn-lt"/>
                <a:cs typeface="Times New Roman" panose="02020603050405020304" pitchFamily="18" charset="0"/>
              </a:rPr>
            </a:br>
            <a:r>
              <a:rPr lang="ru-RU" sz="2800" i="1" dirty="0">
                <a:solidFill>
                  <a:srgbClr val="0070C0"/>
                </a:solidFill>
                <a:latin typeface="+mn-lt"/>
                <a:cs typeface="Times New Roman" panose="02020603050405020304" pitchFamily="18" charset="0"/>
              </a:rPr>
              <a:t>                                                     </a:t>
            </a:r>
            <a:r>
              <a:rPr lang="ru-RU" sz="2800" i="1" dirty="0" smtClean="0">
                <a:solidFill>
                  <a:srgbClr val="0070C0"/>
                </a:solidFill>
                <a:latin typeface="+mn-lt"/>
                <a:cs typeface="Times New Roman" panose="02020603050405020304" pitchFamily="18" charset="0"/>
              </a:rPr>
              <a:t>М.Д.АЛЕКСЕЕВ</a:t>
            </a:r>
            <a:endParaRPr lang="ru-RU" sz="2800" i="1" dirty="0">
              <a:solidFill>
                <a:srgbClr val="0070C0"/>
              </a:solidFill>
              <a:latin typeface="+mn-lt"/>
              <a:cs typeface="Times New Roman" panose="02020603050405020304" pitchFamily="18" charset="0"/>
            </a:endParaRPr>
          </a:p>
        </p:txBody>
      </p:sp>
    </p:spTree>
    <p:extLst>
      <p:ext uri="{BB962C8B-B14F-4D97-AF65-F5344CB8AC3E}">
        <p14:creationId xmlns:p14="http://schemas.microsoft.com/office/powerpoint/2010/main" xmlns="" val="29326711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xmlns="" id="{F1C8F5D2-C9CA-472A-B7E1-06028F674AE2}"/>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99546" y="876782"/>
            <a:ext cx="4036278" cy="2696234"/>
          </a:xfrm>
          <a:prstGeom prst="rect">
            <a:avLst/>
          </a:prstGeom>
        </p:spPr>
      </p:pic>
      <p:sp>
        <p:nvSpPr>
          <p:cNvPr id="5" name="TextBox 4">
            <a:extLst>
              <a:ext uri="{FF2B5EF4-FFF2-40B4-BE49-F238E27FC236}">
                <a16:creationId xmlns:a16="http://schemas.microsoft.com/office/drawing/2014/main" xmlns="" id="{0CE2A8AD-78B5-43C9-B6F2-EE557B6FD6E3}"/>
              </a:ext>
            </a:extLst>
          </p:cNvPr>
          <p:cNvSpPr txBox="1"/>
          <p:nvPr/>
        </p:nvSpPr>
        <p:spPr>
          <a:xfrm>
            <a:off x="30828" y="476672"/>
            <a:ext cx="9144000" cy="400110"/>
          </a:xfrm>
          <a:prstGeom prst="rect">
            <a:avLst/>
          </a:prstGeom>
          <a:noFill/>
        </p:spPr>
        <p:txBody>
          <a:bodyPr wrap="square" rtlCol="0">
            <a:spAutoFit/>
          </a:bodyPr>
          <a:lstStyle/>
          <a:p>
            <a:pPr algn="ctr"/>
            <a:r>
              <a:rPr lang="ru-RU" sz="2000" b="1" dirty="0">
                <a:solidFill>
                  <a:schemeClr val="tx2"/>
                </a:solidFill>
              </a:rPr>
              <a:t>Учебный </a:t>
            </a:r>
            <a:r>
              <a:rPr lang="ru-RU" sz="2000" b="1" dirty="0" smtClean="0">
                <a:solidFill>
                  <a:schemeClr val="tx2"/>
                </a:solidFill>
              </a:rPr>
              <a:t>класс ООО «Геодезические приборы»</a:t>
            </a:r>
            <a:endParaRPr lang="ru-RU" sz="2000" b="1" dirty="0">
              <a:solidFill>
                <a:schemeClr val="tx2"/>
              </a:solidFill>
            </a:endParaRPr>
          </a:p>
        </p:txBody>
      </p:sp>
      <p:pic>
        <p:nvPicPr>
          <p:cNvPr id="4" name="Рисунок 3">
            <a:extLst>
              <a:ext uri="{FF2B5EF4-FFF2-40B4-BE49-F238E27FC236}">
                <a16:creationId xmlns:a16="http://schemas.microsoft.com/office/drawing/2014/main" xmlns="" id="{0E893FC1-E8A0-47B2-8AA7-C1A86E1BC0A5}"/>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403648" y="3429000"/>
            <a:ext cx="4008072" cy="3006054"/>
          </a:xfrm>
          <a:prstGeom prst="rect">
            <a:avLst/>
          </a:prstGeom>
        </p:spPr>
      </p:pic>
      <p:pic>
        <p:nvPicPr>
          <p:cNvPr id="6" name="Рисунок 5">
            <a:extLst>
              <a:ext uri="{FF2B5EF4-FFF2-40B4-BE49-F238E27FC236}">
                <a16:creationId xmlns:a16="http://schemas.microsoft.com/office/drawing/2014/main" xmlns="" id="{C0D78DE1-3505-4BBD-A8A2-EFD70B34C4B3}"/>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519881" y="980728"/>
            <a:ext cx="4419654" cy="2952329"/>
          </a:xfrm>
          <a:prstGeom prst="rect">
            <a:avLst/>
          </a:prstGeom>
        </p:spPr>
      </p:pic>
    </p:spTree>
    <p:extLst>
      <p:ext uri="{BB962C8B-B14F-4D97-AF65-F5344CB8AC3E}">
        <p14:creationId xmlns:p14="http://schemas.microsoft.com/office/powerpoint/2010/main" xmlns="" val="12522417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xmlns="" id="{A04FF861-3C6C-4D39-A6E5-D762EFBA37ED}"/>
              </a:ext>
            </a:extLst>
          </p:cNvPr>
          <p:cNvPicPr>
            <a:picLocks noChangeAspect="1"/>
          </p:cNvPicPr>
          <p:nvPr/>
        </p:nvPicPr>
        <p:blipFill>
          <a:blip r:embed="rId3" cstate="print">
            <a:extLst>
              <a:ext uri="{BEBA8EAE-BF5A-486C-A8C5-ECC9F3942E4B}">
                <a14:imgProps xmlns:a14="http://schemas.microsoft.com/office/drawing/2010/main" xmlns="">
                  <a14:imgLayer r:embed="rId4">
                    <a14:imgEffect>
                      <a14:sharpenSoften amount="50000"/>
                    </a14:imgEffect>
                  </a14:imgLayer>
                </a14:imgProps>
              </a:ext>
            </a:extLst>
          </a:blip>
          <a:stretch>
            <a:fillRect/>
          </a:stretch>
        </p:blipFill>
        <p:spPr>
          <a:xfrm>
            <a:off x="397568" y="865730"/>
            <a:ext cx="3600400" cy="3059258"/>
          </a:xfrm>
          <a:prstGeom prst="rect">
            <a:avLst/>
          </a:prstGeom>
        </p:spPr>
      </p:pic>
      <p:pic>
        <p:nvPicPr>
          <p:cNvPr id="3" name="Рисунок 2">
            <a:extLst>
              <a:ext uri="{FF2B5EF4-FFF2-40B4-BE49-F238E27FC236}">
                <a16:creationId xmlns:a16="http://schemas.microsoft.com/office/drawing/2014/main" xmlns="" id="{F4E1AF93-A2AA-420C-8303-BCDDB773E0CB}"/>
              </a:ext>
            </a:extLst>
          </p:cNvPr>
          <p:cNvPicPr>
            <a:picLocks noChangeAspect="1"/>
          </p:cNvPicPr>
          <p:nvPr/>
        </p:nvPicPr>
        <p:blipFill>
          <a:blip r:embed="rId5" cstate="print">
            <a:extLst>
              <a:ext uri="{BEBA8EAE-BF5A-486C-A8C5-ECC9F3942E4B}">
                <a14:imgProps xmlns:a14="http://schemas.microsoft.com/office/drawing/2010/main" xmlns="">
                  <a14:imgLayer r:embed="rId6">
                    <a14:imgEffect>
                      <a14:sharpenSoften amount="50000"/>
                    </a14:imgEffect>
                  </a14:imgLayer>
                </a14:imgProps>
              </a:ext>
            </a:extLst>
          </a:blip>
          <a:stretch>
            <a:fillRect/>
          </a:stretch>
        </p:blipFill>
        <p:spPr>
          <a:xfrm>
            <a:off x="2806497" y="1772816"/>
            <a:ext cx="3600401" cy="3059258"/>
          </a:xfrm>
          <a:prstGeom prst="rect">
            <a:avLst/>
          </a:prstGeom>
        </p:spPr>
      </p:pic>
      <p:pic>
        <p:nvPicPr>
          <p:cNvPr id="4" name="Рисунок 3">
            <a:extLst>
              <a:ext uri="{FF2B5EF4-FFF2-40B4-BE49-F238E27FC236}">
                <a16:creationId xmlns:a16="http://schemas.microsoft.com/office/drawing/2014/main" xmlns="" id="{316F1BDF-2400-4B71-84A5-61501CDEDE19}"/>
              </a:ext>
            </a:extLst>
          </p:cNvPr>
          <p:cNvPicPr>
            <a:picLocks noChangeAspect="1"/>
          </p:cNvPicPr>
          <p:nvPr/>
        </p:nvPicPr>
        <p:blipFill>
          <a:blip r:embed="rId7" cstate="print">
            <a:extLst>
              <a:ext uri="{BEBA8EAE-BF5A-486C-A8C5-ECC9F3942E4B}">
                <a14:imgProps xmlns:a14="http://schemas.microsoft.com/office/drawing/2010/main" xmlns="">
                  <a14:imgLayer r:embed="rId8">
                    <a14:imgEffect>
                      <a14:sharpenSoften amount="50000"/>
                    </a14:imgEffect>
                  </a14:imgLayer>
                </a14:imgProps>
              </a:ext>
            </a:extLst>
          </a:blip>
          <a:stretch>
            <a:fillRect/>
          </a:stretch>
        </p:blipFill>
        <p:spPr>
          <a:xfrm>
            <a:off x="5206915" y="3017901"/>
            <a:ext cx="3608912" cy="3059258"/>
          </a:xfrm>
          <a:prstGeom prst="rect">
            <a:avLst/>
          </a:prstGeom>
        </p:spPr>
      </p:pic>
      <p:sp>
        <p:nvSpPr>
          <p:cNvPr id="6" name="TextBox 5">
            <a:extLst>
              <a:ext uri="{FF2B5EF4-FFF2-40B4-BE49-F238E27FC236}">
                <a16:creationId xmlns:a16="http://schemas.microsoft.com/office/drawing/2014/main" xmlns="" id="{0CE2A8AD-78B5-43C9-B6F2-EE557B6FD6E3}"/>
              </a:ext>
            </a:extLst>
          </p:cNvPr>
          <p:cNvSpPr txBox="1"/>
          <p:nvPr/>
        </p:nvSpPr>
        <p:spPr>
          <a:xfrm>
            <a:off x="0" y="5677049"/>
            <a:ext cx="5206915" cy="400110"/>
          </a:xfrm>
          <a:prstGeom prst="rect">
            <a:avLst/>
          </a:prstGeom>
          <a:noFill/>
        </p:spPr>
        <p:txBody>
          <a:bodyPr wrap="square" rtlCol="0">
            <a:spAutoFit/>
          </a:bodyPr>
          <a:lstStyle/>
          <a:p>
            <a:pPr algn="ctr"/>
            <a:r>
              <a:rPr lang="ru-RU" sz="2000" dirty="0">
                <a:solidFill>
                  <a:srgbClr val="0070C0"/>
                </a:solidFill>
              </a:rPr>
              <a:t>Учебные материалы</a:t>
            </a:r>
          </a:p>
        </p:txBody>
      </p:sp>
    </p:spTree>
    <p:extLst>
      <p:ext uri="{BB962C8B-B14F-4D97-AF65-F5344CB8AC3E}">
        <p14:creationId xmlns:p14="http://schemas.microsoft.com/office/powerpoint/2010/main" xmlns="" val="6208154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836712"/>
            <a:ext cx="9144000" cy="523220"/>
          </a:xfrm>
          <a:prstGeom prst="rect">
            <a:avLst/>
          </a:prstGeom>
          <a:noFill/>
        </p:spPr>
        <p:txBody>
          <a:bodyPr wrap="square" rtlCol="0">
            <a:spAutoFit/>
          </a:bodyPr>
          <a:lstStyle/>
          <a:p>
            <a:pPr algn="ctr"/>
            <a:r>
              <a:rPr lang="ru-RU" sz="2800" b="1" dirty="0" smtClean="0">
                <a:solidFill>
                  <a:srgbClr val="0070C0"/>
                </a:solidFill>
              </a:rPr>
              <a:t>Информационная модель строительства</a:t>
            </a:r>
            <a:endParaRPr lang="ru-RU" sz="2800" dirty="0">
              <a:solidFill>
                <a:srgbClr val="0070C0"/>
              </a:solidFill>
            </a:endParaRPr>
          </a:p>
        </p:txBody>
      </p:sp>
      <p:grpSp>
        <p:nvGrpSpPr>
          <p:cNvPr id="10" name="Группа 9"/>
          <p:cNvGrpSpPr/>
          <p:nvPr/>
        </p:nvGrpSpPr>
        <p:grpSpPr>
          <a:xfrm>
            <a:off x="-108520" y="2276872"/>
            <a:ext cx="9146244" cy="3678817"/>
            <a:chOff x="-1020768" y="476672"/>
            <a:chExt cx="13384118" cy="5861756"/>
          </a:xfrm>
        </p:grpSpPr>
        <p:pic>
          <p:nvPicPr>
            <p:cNvPr id="11" name="Рисунок 10" descr="ЖЦ.png"/>
            <p:cNvPicPr>
              <a:picLocks noChangeAspect="1"/>
            </p:cNvPicPr>
            <p:nvPr/>
          </p:nvPicPr>
          <p:blipFill>
            <a:blip r:embed="rId3" cstate="print"/>
            <a:stretch>
              <a:fillRect/>
            </a:stretch>
          </p:blipFill>
          <p:spPr>
            <a:xfrm>
              <a:off x="191343" y="476672"/>
              <a:ext cx="11391056" cy="5861756"/>
            </a:xfrm>
            <a:prstGeom prst="rect">
              <a:avLst/>
            </a:prstGeom>
          </p:spPr>
        </p:pic>
        <p:sp>
          <p:nvSpPr>
            <p:cNvPr id="12" name="TextBox 11"/>
            <p:cNvSpPr txBox="1"/>
            <p:nvPr/>
          </p:nvSpPr>
          <p:spPr>
            <a:xfrm>
              <a:off x="-1020768" y="2245383"/>
              <a:ext cx="2170852" cy="931769"/>
            </a:xfrm>
            <a:prstGeom prst="rect">
              <a:avLst/>
            </a:prstGeom>
            <a:noFill/>
          </p:spPr>
          <p:txBody>
            <a:bodyPr wrap="square" rtlCol="0">
              <a:spAutoFit/>
            </a:bodyPr>
            <a:lstStyle/>
            <a:p>
              <a:pPr algn="r"/>
              <a:r>
                <a:rPr lang="ru-RU" sz="1600" b="1" cap="small" dirty="0" smtClean="0">
                  <a:solidFill>
                    <a:srgbClr val="0070C0"/>
                  </a:solidFill>
                  <a:latin typeface="Century Gothic" panose="020B0502020202020204" pitchFamily="34" charset="0"/>
                  <a:cs typeface="Arial" pitchFamily="34" charset="0"/>
                </a:rPr>
                <a:t>Техническое задание</a:t>
              </a:r>
              <a:endParaRPr lang="ru-RU" sz="1600" b="1" cap="small" dirty="0">
                <a:solidFill>
                  <a:srgbClr val="0070C0"/>
                </a:solidFill>
                <a:latin typeface="Century Gothic" panose="020B0502020202020204" pitchFamily="34" charset="0"/>
                <a:cs typeface="Arial" pitchFamily="34" charset="0"/>
              </a:endParaRPr>
            </a:p>
          </p:txBody>
        </p:sp>
        <p:sp>
          <p:nvSpPr>
            <p:cNvPr id="13" name="TextBox 12"/>
            <p:cNvSpPr txBox="1"/>
            <p:nvPr/>
          </p:nvSpPr>
          <p:spPr>
            <a:xfrm>
              <a:off x="-12025" y="1128086"/>
              <a:ext cx="1958974" cy="931769"/>
            </a:xfrm>
            <a:prstGeom prst="rect">
              <a:avLst/>
            </a:prstGeom>
            <a:noFill/>
          </p:spPr>
          <p:txBody>
            <a:bodyPr wrap="square" rtlCol="0">
              <a:spAutoFit/>
            </a:bodyPr>
            <a:lstStyle/>
            <a:p>
              <a:pPr algn="r"/>
              <a:r>
                <a:rPr lang="ru-RU" sz="1600" b="1" cap="small" dirty="0" smtClean="0">
                  <a:solidFill>
                    <a:srgbClr val="0070C0"/>
                  </a:solidFill>
                  <a:latin typeface="Century Gothic" panose="020B0502020202020204" pitchFamily="34" charset="0"/>
                  <a:cs typeface="Arial" pitchFamily="34" charset="0"/>
                </a:rPr>
                <a:t>Эскизный</a:t>
              </a:r>
            </a:p>
            <a:p>
              <a:pPr algn="r"/>
              <a:r>
                <a:rPr lang="ru-RU" sz="1600" b="1" cap="small" dirty="0" smtClean="0">
                  <a:solidFill>
                    <a:srgbClr val="0070C0"/>
                  </a:solidFill>
                  <a:latin typeface="Century Gothic" panose="020B0502020202020204" pitchFamily="34" charset="0"/>
                  <a:cs typeface="Arial" pitchFamily="34" charset="0"/>
                </a:rPr>
                <a:t>проект</a:t>
              </a:r>
              <a:endParaRPr lang="ru-RU" sz="1600" b="1" cap="small" dirty="0">
                <a:solidFill>
                  <a:srgbClr val="0070C0"/>
                </a:solidFill>
                <a:latin typeface="Century Gothic" panose="020B0502020202020204" pitchFamily="34" charset="0"/>
                <a:cs typeface="Arial" pitchFamily="34" charset="0"/>
              </a:endParaRPr>
            </a:p>
          </p:txBody>
        </p:sp>
        <p:sp>
          <p:nvSpPr>
            <p:cNvPr id="14" name="TextBox 13"/>
            <p:cNvSpPr txBox="1"/>
            <p:nvPr/>
          </p:nvSpPr>
          <p:spPr>
            <a:xfrm>
              <a:off x="1992608" y="523626"/>
              <a:ext cx="2635629" cy="539445"/>
            </a:xfrm>
            <a:prstGeom prst="rect">
              <a:avLst/>
            </a:prstGeom>
            <a:noFill/>
          </p:spPr>
          <p:txBody>
            <a:bodyPr wrap="square" rtlCol="0">
              <a:spAutoFit/>
            </a:bodyPr>
            <a:lstStyle/>
            <a:p>
              <a:pPr algn="r"/>
              <a:r>
                <a:rPr lang="ru-RU" sz="1600" b="1" cap="small" dirty="0" smtClean="0">
                  <a:solidFill>
                    <a:srgbClr val="0070C0"/>
                  </a:solidFill>
                  <a:latin typeface="Century Gothic" panose="020B0502020202020204" pitchFamily="34" charset="0"/>
                  <a:cs typeface="Arial" pitchFamily="34" charset="0"/>
                </a:rPr>
                <a:t>Моделирование</a:t>
              </a:r>
              <a:endParaRPr lang="ru-RU" sz="1600" b="1" cap="small" dirty="0">
                <a:solidFill>
                  <a:srgbClr val="0070C0"/>
                </a:solidFill>
                <a:latin typeface="Century Gothic" panose="020B0502020202020204" pitchFamily="34" charset="0"/>
                <a:cs typeface="Arial" pitchFamily="34" charset="0"/>
              </a:endParaRPr>
            </a:p>
          </p:txBody>
        </p:sp>
        <p:sp>
          <p:nvSpPr>
            <p:cNvPr id="15" name="TextBox 14"/>
            <p:cNvSpPr txBox="1"/>
            <p:nvPr/>
          </p:nvSpPr>
          <p:spPr>
            <a:xfrm>
              <a:off x="7318950" y="592659"/>
              <a:ext cx="1572737" cy="539445"/>
            </a:xfrm>
            <a:prstGeom prst="rect">
              <a:avLst/>
            </a:prstGeom>
            <a:noFill/>
          </p:spPr>
          <p:txBody>
            <a:bodyPr wrap="square" rtlCol="0">
              <a:spAutoFit/>
            </a:bodyPr>
            <a:lstStyle/>
            <a:p>
              <a:r>
                <a:rPr lang="ru-RU" sz="1600" b="1" cap="small" dirty="0" smtClean="0">
                  <a:solidFill>
                    <a:srgbClr val="0070C0"/>
                  </a:solidFill>
                  <a:latin typeface="Century Gothic" panose="020B0502020202020204" pitchFamily="34" charset="0"/>
                  <a:cs typeface="Arial" pitchFamily="34" charset="0"/>
                </a:rPr>
                <a:t>Анализ</a:t>
              </a:r>
              <a:endParaRPr lang="ru-RU" sz="1600" b="1" cap="small" dirty="0">
                <a:solidFill>
                  <a:srgbClr val="0070C0"/>
                </a:solidFill>
                <a:latin typeface="Century Gothic" panose="020B0502020202020204" pitchFamily="34" charset="0"/>
                <a:cs typeface="Arial" pitchFamily="34" charset="0"/>
              </a:endParaRPr>
            </a:p>
          </p:txBody>
        </p:sp>
        <p:sp>
          <p:nvSpPr>
            <p:cNvPr id="16" name="TextBox 15"/>
            <p:cNvSpPr txBox="1"/>
            <p:nvPr/>
          </p:nvSpPr>
          <p:spPr>
            <a:xfrm>
              <a:off x="9128137" y="1128086"/>
              <a:ext cx="2405214" cy="539445"/>
            </a:xfrm>
            <a:prstGeom prst="rect">
              <a:avLst/>
            </a:prstGeom>
            <a:noFill/>
          </p:spPr>
          <p:txBody>
            <a:bodyPr wrap="square" rtlCol="0">
              <a:spAutoFit/>
            </a:bodyPr>
            <a:lstStyle/>
            <a:p>
              <a:r>
                <a:rPr lang="ru-RU" sz="1600" b="1" cap="small" dirty="0" smtClean="0">
                  <a:solidFill>
                    <a:srgbClr val="0070C0"/>
                  </a:solidFill>
                  <a:latin typeface="Century Gothic" panose="020B0502020202020204" pitchFamily="34" charset="0"/>
                  <a:cs typeface="Arial" pitchFamily="34" charset="0"/>
                </a:rPr>
                <a:t>Документация</a:t>
              </a:r>
              <a:endParaRPr lang="ru-RU" sz="1600" b="1" cap="small" dirty="0">
                <a:solidFill>
                  <a:srgbClr val="0070C0"/>
                </a:solidFill>
                <a:latin typeface="Century Gothic" panose="020B0502020202020204" pitchFamily="34" charset="0"/>
                <a:cs typeface="Arial" pitchFamily="34" charset="0"/>
              </a:endParaRPr>
            </a:p>
          </p:txBody>
        </p:sp>
        <p:sp>
          <p:nvSpPr>
            <p:cNvPr id="17" name="TextBox 16"/>
            <p:cNvSpPr txBox="1"/>
            <p:nvPr/>
          </p:nvSpPr>
          <p:spPr>
            <a:xfrm>
              <a:off x="365833" y="4965296"/>
              <a:ext cx="2520650" cy="931769"/>
            </a:xfrm>
            <a:prstGeom prst="rect">
              <a:avLst/>
            </a:prstGeom>
            <a:noFill/>
          </p:spPr>
          <p:txBody>
            <a:bodyPr wrap="square" rtlCol="0">
              <a:spAutoFit/>
            </a:bodyPr>
            <a:lstStyle/>
            <a:p>
              <a:pPr algn="r"/>
              <a:r>
                <a:rPr lang="ru-RU" sz="1600" b="1" cap="small" dirty="0" smtClean="0">
                  <a:solidFill>
                    <a:srgbClr val="0070C0"/>
                  </a:solidFill>
                  <a:latin typeface="Century Gothic" panose="020B0502020202020204" pitchFamily="34" charset="0"/>
                  <a:cs typeface="Arial" pitchFamily="34" charset="0"/>
                </a:rPr>
                <a:t>Реконструкция</a:t>
              </a:r>
              <a:r>
                <a:rPr lang="en-US" sz="1600" b="1" cap="small" dirty="0" smtClean="0">
                  <a:solidFill>
                    <a:srgbClr val="0070C0"/>
                  </a:solidFill>
                  <a:latin typeface="Century Gothic" panose="020B0502020202020204" pitchFamily="34" charset="0"/>
                  <a:cs typeface="Arial" pitchFamily="34" charset="0"/>
                </a:rPr>
                <a:t>/</a:t>
              </a:r>
            </a:p>
            <a:p>
              <a:pPr algn="r"/>
              <a:r>
                <a:rPr lang="ru-RU" sz="1600" b="1" cap="small" dirty="0" smtClean="0">
                  <a:solidFill>
                    <a:srgbClr val="0070C0"/>
                  </a:solidFill>
                  <a:latin typeface="Century Gothic" panose="020B0502020202020204" pitchFamily="34" charset="0"/>
                  <a:cs typeface="Arial" pitchFamily="34" charset="0"/>
                </a:rPr>
                <a:t>демонтаж</a:t>
              </a:r>
              <a:endParaRPr lang="ru-RU" sz="1600" b="1" cap="small" dirty="0">
                <a:solidFill>
                  <a:srgbClr val="0070C0"/>
                </a:solidFill>
                <a:latin typeface="Century Gothic" panose="020B0502020202020204" pitchFamily="34" charset="0"/>
                <a:cs typeface="Arial" pitchFamily="34" charset="0"/>
              </a:endParaRPr>
            </a:p>
          </p:txBody>
        </p:sp>
        <p:sp>
          <p:nvSpPr>
            <p:cNvPr id="18" name="TextBox 17"/>
            <p:cNvSpPr txBox="1"/>
            <p:nvPr/>
          </p:nvSpPr>
          <p:spPr>
            <a:xfrm>
              <a:off x="10123524" y="3933057"/>
              <a:ext cx="2239826" cy="539445"/>
            </a:xfrm>
            <a:prstGeom prst="rect">
              <a:avLst/>
            </a:prstGeom>
            <a:noFill/>
          </p:spPr>
          <p:txBody>
            <a:bodyPr wrap="square" rtlCol="0">
              <a:spAutoFit/>
            </a:bodyPr>
            <a:lstStyle/>
            <a:p>
              <a:r>
                <a:rPr lang="ru-RU" sz="1600" b="1" cap="small" dirty="0" smtClean="0">
                  <a:solidFill>
                    <a:srgbClr val="0070C0"/>
                  </a:solidFill>
                  <a:latin typeface="Century Gothic" panose="020B0502020202020204" pitchFamily="34" charset="0"/>
                  <a:cs typeface="Arial" pitchFamily="34" charset="0"/>
                </a:rPr>
                <a:t>Производство</a:t>
              </a:r>
              <a:endParaRPr lang="ru-RU" sz="1600" b="1" cap="small" dirty="0">
                <a:solidFill>
                  <a:srgbClr val="0070C0"/>
                </a:solidFill>
                <a:latin typeface="Century Gothic" panose="020B0502020202020204" pitchFamily="34" charset="0"/>
                <a:cs typeface="Arial" pitchFamily="34" charset="0"/>
              </a:endParaRPr>
            </a:p>
          </p:txBody>
        </p:sp>
        <p:sp>
          <p:nvSpPr>
            <p:cNvPr id="19" name="TextBox 18"/>
            <p:cNvSpPr txBox="1"/>
            <p:nvPr/>
          </p:nvSpPr>
          <p:spPr>
            <a:xfrm>
              <a:off x="2897194" y="5795268"/>
              <a:ext cx="2728464" cy="539445"/>
            </a:xfrm>
            <a:prstGeom prst="rect">
              <a:avLst/>
            </a:prstGeom>
            <a:noFill/>
          </p:spPr>
          <p:txBody>
            <a:bodyPr wrap="square" rtlCol="0">
              <a:spAutoFit/>
            </a:bodyPr>
            <a:lstStyle/>
            <a:p>
              <a:pPr algn="r"/>
              <a:r>
                <a:rPr lang="ru-RU" sz="1600" b="1" cap="small" dirty="0" smtClean="0">
                  <a:solidFill>
                    <a:srgbClr val="0070C0"/>
                  </a:solidFill>
                  <a:latin typeface="Century Gothic" panose="020B0502020202020204" pitchFamily="34" charset="0"/>
                  <a:cs typeface="Arial" pitchFamily="34" charset="0"/>
                </a:rPr>
                <a:t>Эксплуатация</a:t>
              </a:r>
              <a:endParaRPr lang="ru-RU" sz="1600" b="1" cap="small" dirty="0">
                <a:solidFill>
                  <a:srgbClr val="0070C0"/>
                </a:solidFill>
                <a:latin typeface="Century Gothic" panose="020B0502020202020204" pitchFamily="34" charset="0"/>
                <a:cs typeface="Arial" pitchFamily="34" charset="0"/>
              </a:endParaRPr>
            </a:p>
          </p:txBody>
        </p:sp>
        <p:sp>
          <p:nvSpPr>
            <p:cNvPr id="20" name="TextBox 19"/>
            <p:cNvSpPr txBox="1"/>
            <p:nvPr/>
          </p:nvSpPr>
          <p:spPr>
            <a:xfrm>
              <a:off x="8891686" y="4965296"/>
              <a:ext cx="2109305" cy="931769"/>
            </a:xfrm>
            <a:prstGeom prst="rect">
              <a:avLst/>
            </a:prstGeom>
            <a:noFill/>
          </p:spPr>
          <p:txBody>
            <a:bodyPr wrap="square" rtlCol="0">
              <a:spAutoFit/>
            </a:bodyPr>
            <a:lstStyle/>
            <a:p>
              <a:r>
                <a:rPr lang="ru-RU" sz="1600" b="1" cap="small" dirty="0" smtClean="0">
                  <a:solidFill>
                    <a:srgbClr val="0070C0"/>
                  </a:solidFill>
                  <a:latin typeface="Century Gothic" panose="020B0502020202020204" pitchFamily="34" charset="0"/>
                  <a:cs typeface="Arial" pitchFamily="34" charset="0"/>
                </a:rPr>
                <a:t>Доставка</a:t>
              </a:r>
            </a:p>
            <a:p>
              <a:r>
                <a:rPr lang="ru-RU" sz="1600" b="1" cap="small" dirty="0" smtClean="0">
                  <a:solidFill>
                    <a:srgbClr val="0070C0"/>
                  </a:solidFill>
                  <a:latin typeface="Century Gothic" panose="020B0502020202020204" pitchFamily="34" charset="0"/>
                  <a:cs typeface="Arial" pitchFamily="34" charset="0"/>
                </a:rPr>
                <a:t>материалов</a:t>
              </a:r>
              <a:endParaRPr lang="ru-RU" sz="1600" b="1" cap="small" dirty="0">
                <a:solidFill>
                  <a:srgbClr val="0070C0"/>
                </a:solidFill>
                <a:latin typeface="Century Gothic" panose="020B0502020202020204" pitchFamily="34" charset="0"/>
                <a:cs typeface="Arial" pitchFamily="34" charset="0"/>
              </a:endParaRPr>
            </a:p>
          </p:txBody>
        </p:sp>
        <p:sp>
          <p:nvSpPr>
            <p:cNvPr id="21" name="TextBox 20"/>
            <p:cNvSpPr txBox="1"/>
            <p:nvPr/>
          </p:nvSpPr>
          <p:spPr>
            <a:xfrm>
              <a:off x="6207066" y="5795268"/>
              <a:ext cx="2388561" cy="539445"/>
            </a:xfrm>
            <a:prstGeom prst="rect">
              <a:avLst/>
            </a:prstGeom>
            <a:noFill/>
          </p:spPr>
          <p:txBody>
            <a:bodyPr wrap="square" rtlCol="0">
              <a:spAutoFit/>
            </a:bodyPr>
            <a:lstStyle/>
            <a:p>
              <a:r>
                <a:rPr lang="ru-RU" sz="1600" b="1" cap="small" dirty="0" smtClean="0">
                  <a:solidFill>
                    <a:srgbClr val="0070C0"/>
                  </a:solidFill>
                  <a:latin typeface="Century Gothic" panose="020B0502020202020204" pitchFamily="34" charset="0"/>
                  <a:cs typeface="Arial" pitchFamily="34" charset="0"/>
                </a:rPr>
                <a:t>Строительство</a:t>
              </a:r>
              <a:endParaRPr lang="ru-RU" sz="1600" b="1" cap="small" dirty="0">
                <a:solidFill>
                  <a:srgbClr val="0070C0"/>
                </a:solidFill>
                <a:latin typeface="Century Gothic" panose="020B0502020202020204" pitchFamily="34" charset="0"/>
                <a:cs typeface="Arial" pitchFamily="34" charset="0"/>
              </a:endParaRPr>
            </a:p>
          </p:txBody>
        </p:sp>
      </p:grpSp>
    </p:spTree>
    <p:extLst>
      <p:ext uri="{BB962C8B-B14F-4D97-AF65-F5344CB8AC3E}">
        <p14:creationId xmlns:p14="http://schemas.microsoft.com/office/powerpoint/2010/main" xmlns="" val="40361395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tretch>
            <a:fillRect/>
          </a:stretch>
        </p:blipFill>
        <p:spPr bwMode="auto">
          <a:xfrm>
            <a:off x="539552" y="1510372"/>
            <a:ext cx="3667275" cy="681571"/>
          </a:xfrm>
          <a:prstGeom prst="rect">
            <a:avLst/>
          </a:prstGeom>
          <a:noFill/>
          <a:extLst>
            <a:ext uri="{909E8E84-426E-40DD-AFC4-6F175D3DCCD1}">
              <a14:hiddenFill xmlns:a14="http://schemas.microsoft.com/office/drawing/2010/main" xmlns="">
                <a:solidFill>
                  <a:srgbClr val="FFFFFF"/>
                </a:solidFill>
              </a14:hiddenFill>
            </a:ext>
          </a:extLst>
        </p:spPr>
      </p:pic>
      <p:pic>
        <p:nvPicPr>
          <p:cNvPr id="1031" name="Picture 7"/>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12912" y="3042885"/>
            <a:ext cx="3731431" cy="248664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nvGrpSpPr>
          <p:cNvPr id="3" name="Группа 2"/>
          <p:cNvGrpSpPr/>
          <p:nvPr/>
        </p:nvGrpSpPr>
        <p:grpSpPr>
          <a:xfrm>
            <a:off x="4927106" y="2728117"/>
            <a:ext cx="3706313" cy="2881777"/>
            <a:chOff x="5054170" y="2728117"/>
            <a:chExt cx="3706313" cy="2881777"/>
          </a:xfrm>
        </p:grpSpPr>
        <p:pic>
          <p:nvPicPr>
            <p:cNvPr id="1030" name="Picture 6" descr="https://static.wixstatic.com/media/d9faadd5288644d8b9bb8a53d6a17e6c.jpg/v1/fill/w_490,h_175,al_c,q_80,usm_0.66_1.00_0.01/d9faadd5288644d8b9bb8a53d6a17e6c.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054170" y="4286210"/>
              <a:ext cx="3706313" cy="1323684"/>
            </a:xfrm>
            <a:prstGeom prst="rect">
              <a:avLst/>
            </a:prstGeom>
            <a:noFill/>
            <a:extLst>
              <a:ext uri="{909E8E84-426E-40DD-AFC4-6F175D3DCCD1}">
                <a14:hiddenFill xmlns:a14="http://schemas.microsoft.com/office/drawing/2010/main" xmlns="">
                  <a:solidFill>
                    <a:srgbClr val="FFFFFF"/>
                  </a:solidFill>
                </a14:hiddenFill>
              </a:ext>
            </a:extLst>
          </p:spPr>
        </p:pic>
        <p:pic>
          <p:nvPicPr>
            <p:cNvPr id="2" name="Рисунок 1"/>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5054170" y="2728117"/>
              <a:ext cx="3706313" cy="1558093"/>
            </a:xfrm>
            <a:prstGeom prst="rect">
              <a:avLst/>
            </a:prstGeom>
          </p:spPr>
        </p:pic>
      </p:grpSp>
    </p:spTree>
    <p:extLst>
      <p:ext uri="{BB962C8B-B14F-4D97-AF65-F5344CB8AC3E}">
        <p14:creationId xmlns:p14="http://schemas.microsoft.com/office/powerpoint/2010/main" xmlns="" val="34499626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0" y="836712"/>
            <a:ext cx="9144000" cy="954107"/>
          </a:xfrm>
          <a:prstGeom prst="rect">
            <a:avLst/>
          </a:prstGeom>
          <a:noFill/>
        </p:spPr>
        <p:txBody>
          <a:bodyPr wrap="square" rtlCol="0">
            <a:spAutoFit/>
          </a:bodyPr>
          <a:lstStyle/>
          <a:p>
            <a:pPr algn="ctr"/>
            <a:r>
              <a:rPr lang="ru-RU" sz="2800" b="1" dirty="0">
                <a:solidFill>
                  <a:srgbClr val="0070C0"/>
                </a:solidFill>
              </a:rPr>
              <a:t>Управление геодезическими работами </a:t>
            </a:r>
            <a:endParaRPr lang="ru-RU" sz="2800" b="1" dirty="0" smtClean="0">
              <a:solidFill>
                <a:srgbClr val="0070C0"/>
              </a:solidFill>
            </a:endParaRPr>
          </a:p>
          <a:p>
            <a:pPr algn="ctr"/>
            <a:r>
              <a:rPr lang="ru-RU" sz="2800" b="1" dirty="0" smtClean="0">
                <a:solidFill>
                  <a:srgbClr val="0070C0"/>
                </a:solidFill>
              </a:rPr>
              <a:t>в </a:t>
            </a:r>
            <a:r>
              <a:rPr lang="ru-RU" sz="2800" b="1" dirty="0">
                <a:solidFill>
                  <a:srgbClr val="0070C0"/>
                </a:solidFill>
              </a:rPr>
              <a:t>строительстве</a:t>
            </a:r>
          </a:p>
        </p:txBody>
      </p:sp>
      <p:pic>
        <p:nvPicPr>
          <p:cNvPr id="22" name="Рисунок 2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868838" y="1790819"/>
            <a:ext cx="5478332" cy="4594494"/>
          </a:xfrm>
          <a:prstGeom prst="rect">
            <a:avLst/>
          </a:prstGeom>
        </p:spPr>
      </p:pic>
    </p:spTree>
    <p:extLst>
      <p:ext uri="{BB962C8B-B14F-4D97-AF65-F5344CB8AC3E}">
        <p14:creationId xmlns:p14="http://schemas.microsoft.com/office/powerpoint/2010/main" xmlns="" val="3499244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0" y="836712"/>
            <a:ext cx="9144000" cy="954107"/>
          </a:xfrm>
          <a:prstGeom prst="rect">
            <a:avLst/>
          </a:prstGeom>
          <a:noFill/>
        </p:spPr>
        <p:txBody>
          <a:bodyPr wrap="square" rtlCol="0">
            <a:spAutoFit/>
          </a:bodyPr>
          <a:lstStyle/>
          <a:p>
            <a:pPr algn="ctr"/>
            <a:r>
              <a:rPr lang="ru-RU" sz="2800" b="1" dirty="0">
                <a:solidFill>
                  <a:srgbClr val="0070C0"/>
                </a:solidFill>
              </a:rPr>
              <a:t>Управление геодезическими работами </a:t>
            </a:r>
            <a:endParaRPr lang="ru-RU" sz="2800" b="1" dirty="0" smtClean="0">
              <a:solidFill>
                <a:srgbClr val="0070C0"/>
              </a:solidFill>
            </a:endParaRPr>
          </a:p>
          <a:p>
            <a:pPr algn="ctr"/>
            <a:r>
              <a:rPr lang="ru-RU" sz="2800" b="1" dirty="0" smtClean="0">
                <a:solidFill>
                  <a:srgbClr val="0070C0"/>
                </a:solidFill>
              </a:rPr>
              <a:t>в </a:t>
            </a:r>
            <a:r>
              <a:rPr lang="ru-RU" sz="2800" b="1" dirty="0">
                <a:solidFill>
                  <a:srgbClr val="0070C0"/>
                </a:solidFill>
              </a:rPr>
              <a:t>строительстве</a:t>
            </a:r>
          </a:p>
        </p:txBody>
      </p:sp>
      <p:grpSp>
        <p:nvGrpSpPr>
          <p:cNvPr id="4" name="Группа 3"/>
          <p:cNvGrpSpPr/>
          <p:nvPr/>
        </p:nvGrpSpPr>
        <p:grpSpPr>
          <a:xfrm>
            <a:off x="5841317" y="2276872"/>
            <a:ext cx="3007854" cy="4254234"/>
            <a:chOff x="7917704" y="1179261"/>
            <a:chExt cx="3783893" cy="5351845"/>
          </a:xfrm>
        </p:grpSpPr>
        <p:pic>
          <p:nvPicPr>
            <p:cNvPr id="5" name="Рисунок 4"/>
            <p:cNvPicPr>
              <a:picLocks noChangeAspect="1"/>
            </p:cNvPicPr>
            <p:nvPr/>
          </p:nvPicPr>
          <p:blipFill rotWithShape="1">
            <a:blip r:embed="rId3" cstate="print">
              <a:extLst>
                <a:ext uri="{28A0092B-C50C-407E-A947-70E740481C1C}">
                  <a14:useLocalDpi xmlns:a14="http://schemas.microsoft.com/office/drawing/2010/main" xmlns="" val="0"/>
                </a:ext>
              </a:extLst>
            </a:blip>
            <a:srcRect l="13623" t="17911" r="44231" b="39943"/>
            <a:stretch/>
          </p:blipFill>
          <p:spPr>
            <a:xfrm>
              <a:off x="8178270" y="1179261"/>
              <a:ext cx="3523327" cy="4704276"/>
            </a:xfrm>
            <a:prstGeom prst="roundRect">
              <a:avLst>
                <a:gd name="adj" fmla="val 4231"/>
              </a:avLst>
            </a:prstGeom>
            <a:ln w="3175">
              <a:solidFill>
                <a:schemeClr val="accent3"/>
              </a:solidFill>
            </a:ln>
          </p:spPr>
        </p:pic>
        <p:pic>
          <p:nvPicPr>
            <p:cNvPr id="6" name="Рисунок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917704" y="5976004"/>
              <a:ext cx="2333565" cy="555102"/>
            </a:xfrm>
            <a:prstGeom prst="rect">
              <a:avLst/>
            </a:prstGeom>
          </p:spPr>
        </p:pic>
      </p:grpSp>
      <p:grpSp>
        <p:nvGrpSpPr>
          <p:cNvPr id="7" name="Группа 6"/>
          <p:cNvGrpSpPr/>
          <p:nvPr/>
        </p:nvGrpSpPr>
        <p:grpSpPr>
          <a:xfrm>
            <a:off x="2976637" y="2738475"/>
            <a:ext cx="4374882" cy="1720991"/>
            <a:chOff x="4098688" y="2297880"/>
            <a:chExt cx="5503621" cy="2165014"/>
          </a:xfrm>
        </p:grpSpPr>
        <p:sp>
          <p:nvSpPr>
            <p:cNvPr id="8" name="Стрелка вправо 7"/>
            <p:cNvSpPr/>
            <p:nvPr/>
          </p:nvSpPr>
          <p:spPr>
            <a:xfrm>
              <a:off x="4098688" y="2547862"/>
              <a:ext cx="3985502" cy="645892"/>
            </a:xfrm>
            <a:prstGeom prst="rightArrow">
              <a:avLst>
                <a:gd name="adj1" fmla="val 46124"/>
                <a:gd name="adj2" fmla="val 24666"/>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Блок-схема: узел 8"/>
            <p:cNvSpPr/>
            <p:nvPr/>
          </p:nvSpPr>
          <p:spPr>
            <a:xfrm>
              <a:off x="5800982" y="2400968"/>
              <a:ext cx="2061927" cy="2061926"/>
            </a:xfrm>
            <a:prstGeom prst="flowChartConnector">
              <a:avLst/>
            </a:prstGeom>
            <a:solidFill>
              <a:srgbClr val="0070C0"/>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0" name="Рисунок 9" descr="Облако.png"/>
            <p:cNvPicPr>
              <a:picLocks noChangeAspect="1"/>
            </p:cNvPicPr>
            <p:nvPr/>
          </p:nvPicPr>
          <p:blipFill>
            <a:blip r:embed="rId5" cstate="print">
              <a:clrChange>
                <a:clrFrom>
                  <a:srgbClr val="007EC6"/>
                </a:clrFrom>
                <a:clrTo>
                  <a:srgbClr val="007EC6">
                    <a:alpha val="0"/>
                  </a:srgbClr>
                </a:clrTo>
              </a:clrChange>
            </a:blip>
            <a:stretch>
              <a:fillRect/>
            </a:stretch>
          </p:blipFill>
          <p:spPr>
            <a:xfrm>
              <a:off x="5831865" y="2708910"/>
              <a:ext cx="1919112" cy="1249654"/>
            </a:xfrm>
            <a:prstGeom prst="rect">
              <a:avLst/>
            </a:prstGeom>
          </p:spPr>
        </p:pic>
        <p:sp>
          <p:nvSpPr>
            <p:cNvPr id="11" name="Content Placeholder 1"/>
            <p:cNvSpPr txBox="1">
              <a:spLocks/>
            </p:cNvSpPr>
            <p:nvPr/>
          </p:nvSpPr>
          <p:spPr>
            <a:xfrm>
              <a:off x="6077619" y="3162301"/>
              <a:ext cx="1441104" cy="479688"/>
            </a:xfrm>
            <a:prstGeom prst="rect">
              <a:avLst/>
            </a:prstGeom>
            <a:effectLst/>
          </p:spPr>
          <p:txBody>
            <a:bodyPr lIns="0" tIns="0" rIns="0" bIns="0">
              <a:noAutofit/>
            </a:bodyPr>
            <a:lstStyle/>
            <a:p>
              <a:pPr marR="0" lvl="0" algn="ctr" defTabSz="1219215" rtl="0" eaLnBrk="1" fontAlgn="auto" latinLnBrk="0" hangingPunct="1">
                <a:lnSpc>
                  <a:spcPct val="100000"/>
                </a:lnSpc>
                <a:spcBef>
                  <a:spcPts val="1800"/>
                </a:spcBef>
                <a:spcAft>
                  <a:spcPts val="0"/>
                </a:spcAft>
                <a:buClr>
                  <a:schemeClr val="tx1"/>
                </a:buClr>
                <a:buSzPct val="105000"/>
                <a:buFont typeface="Wingdings" pitchFamily="2" charset="2"/>
                <a:buNone/>
                <a:tabLst/>
                <a:defRPr/>
              </a:pPr>
              <a:r>
                <a:rPr kumimoji="0" lang="en-US" sz="1200" b="1" i="0" u="none" strike="noStrike" kern="1200" cap="none" spc="0" normalizeH="0" baseline="0" noProof="0" dirty="0" smtClean="0">
                  <a:ln>
                    <a:noFill/>
                  </a:ln>
                  <a:solidFill>
                    <a:schemeClr val="accent1"/>
                  </a:solidFill>
                  <a:effectLst/>
                  <a:highlight>
                    <a:srgbClr val="000000">
                      <a:alpha val="0"/>
                    </a:srgbClr>
                  </a:highlight>
                  <a:uLnTx/>
                  <a:uFillTx/>
                  <a:latin typeface="Arial" panose="020B0604020202020204" pitchFamily="34" charset="0"/>
                  <a:ea typeface="+mn-ea"/>
                  <a:cs typeface="Arial" panose="020B0604020202020204" pitchFamily="34" charset="0"/>
                </a:rPr>
                <a:t>Autodesk BIM360 GLUE</a:t>
              </a:r>
            </a:p>
            <a:p>
              <a:pPr marL="457200" marR="0" lvl="0" indent="-457200" algn="l" defTabSz="1219215" rtl="0" eaLnBrk="1" fontAlgn="auto" latinLnBrk="0" hangingPunct="1">
                <a:lnSpc>
                  <a:spcPct val="100000"/>
                </a:lnSpc>
                <a:spcBef>
                  <a:spcPts val="1800"/>
                </a:spcBef>
                <a:spcAft>
                  <a:spcPts val="0"/>
                </a:spcAft>
                <a:buClr>
                  <a:schemeClr val="tx1"/>
                </a:buClr>
                <a:buSzPct val="105000"/>
                <a:buFont typeface="Wingdings" pitchFamily="2" charset="2"/>
                <a:buChar char="§"/>
                <a:tabLst/>
                <a:defRPr/>
              </a:pPr>
              <a:endParaRPr kumimoji="0" lang="ru-RU" sz="1200" b="1" i="0" u="none" strike="noStrike" kern="1200" cap="none" spc="0" normalizeH="0" baseline="0" noProof="0" dirty="0" smtClean="0">
                <a:ln>
                  <a:noFill/>
                </a:ln>
                <a:solidFill>
                  <a:schemeClr val="accent1"/>
                </a:solidFill>
                <a:effectLst/>
                <a:highlight>
                  <a:srgbClr val="000000">
                    <a:alpha val="0"/>
                  </a:srgbClr>
                </a:highlight>
                <a:uLnTx/>
                <a:uFillTx/>
                <a:latin typeface="Arial" panose="020B0604020202020204" pitchFamily="34" charset="0"/>
                <a:ea typeface="+mn-ea"/>
                <a:cs typeface="Arial" panose="020B0604020202020204" pitchFamily="34" charset="0"/>
              </a:endParaRPr>
            </a:p>
            <a:p>
              <a:pPr marL="457200" marR="0" lvl="0" indent="-457200" algn="l" defTabSz="1219215" rtl="0" eaLnBrk="1" fontAlgn="auto" latinLnBrk="0" hangingPunct="1">
                <a:lnSpc>
                  <a:spcPct val="100000"/>
                </a:lnSpc>
                <a:spcBef>
                  <a:spcPts val="1800"/>
                </a:spcBef>
                <a:spcAft>
                  <a:spcPts val="0"/>
                </a:spcAft>
                <a:buClr>
                  <a:schemeClr val="tx1"/>
                </a:buClr>
                <a:buSzPct val="105000"/>
                <a:tabLst/>
                <a:defRPr/>
              </a:pPr>
              <a:r>
                <a:rPr kumimoji="0" lang="en-US" sz="1200" b="1" i="0" u="none" strike="noStrike" kern="1200" cap="none" spc="0" normalizeH="0" baseline="0" noProof="0" dirty="0" smtClean="0">
                  <a:ln>
                    <a:noFill/>
                  </a:ln>
                  <a:solidFill>
                    <a:schemeClr val="accent1"/>
                  </a:solidFill>
                  <a:effectLst/>
                  <a:highlight>
                    <a:srgbClr val="000000">
                      <a:alpha val="0"/>
                    </a:srgbClr>
                  </a:highlight>
                  <a:uLnTx/>
                  <a:uFillTx/>
                  <a:latin typeface="Arial" panose="020B0604020202020204" pitchFamily="34" charset="0"/>
                  <a:ea typeface="+mn-ea"/>
                  <a:cs typeface="Arial" panose="020B0604020202020204" pitchFamily="34" charset="0"/>
                </a:rPr>
                <a:t> </a:t>
              </a:r>
              <a:endParaRPr kumimoji="0" lang="ru-RU" sz="1200" b="1" i="0" u="none" strike="noStrike" kern="1200" cap="none" spc="0" normalizeH="0" baseline="0" noProof="0" dirty="0" smtClean="0">
                <a:ln>
                  <a:noFill/>
                </a:ln>
                <a:solidFill>
                  <a:schemeClr val="accent1"/>
                </a:solidFill>
                <a:effectLst/>
                <a:highlight>
                  <a:srgbClr val="000000">
                    <a:alpha val="0"/>
                  </a:srgbClr>
                </a:highlight>
                <a:uLnTx/>
                <a:uFillTx/>
                <a:latin typeface="Arial" panose="020B0604020202020204" pitchFamily="34" charset="0"/>
                <a:ea typeface="+mn-ea"/>
                <a:cs typeface="Arial" panose="020B0604020202020204" pitchFamily="34" charset="0"/>
              </a:endParaRPr>
            </a:p>
          </p:txBody>
        </p:sp>
        <p:grpSp>
          <p:nvGrpSpPr>
            <p:cNvPr id="12" name="Группа 37"/>
            <p:cNvGrpSpPr/>
            <p:nvPr/>
          </p:nvGrpSpPr>
          <p:grpSpPr>
            <a:xfrm>
              <a:off x="8078700" y="2297880"/>
              <a:ext cx="1523609" cy="2107906"/>
              <a:chOff x="9047130" y="1412092"/>
              <a:chExt cx="3201725" cy="4700685"/>
            </a:xfrm>
          </p:grpSpPr>
          <p:pic>
            <p:nvPicPr>
              <p:cNvPr id="13" name="Рисунок 12" descr="image-34745.jpg"/>
              <p:cNvPicPr>
                <a:picLocks noChangeAspect="1"/>
              </p:cNvPicPr>
              <p:nvPr/>
            </p:nvPicPr>
            <p:blipFill>
              <a:blip r:embed="rId6" cstate="print">
                <a:clrChange>
                  <a:clrFrom>
                    <a:srgbClr val="FFFFFF"/>
                  </a:clrFrom>
                  <a:clrTo>
                    <a:srgbClr val="FFFFFF">
                      <a:alpha val="0"/>
                    </a:srgbClr>
                  </a:clrTo>
                </a:clrChange>
              </a:blip>
              <a:srcRect t="19638" r="55302" b="18023"/>
              <a:stretch>
                <a:fillRect/>
              </a:stretch>
            </p:blipFill>
            <p:spPr>
              <a:xfrm>
                <a:off x="9047130" y="1412092"/>
                <a:ext cx="3201725" cy="4700685"/>
              </a:xfrm>
              <a:prstGeom prst="rect">
                <a:avLst/>
              </a:prstGeom>
            </p:spPr>
          </p:pic>
          <p:pic>
            <p:nvPicPr>
              <p:cNvPr id="14" name="Picture 2"/>
              <p:cNvPicPr>
                <a:picLocks noChangeAspect="1" noChangeArrowheads="1"/>
              </p:cNvPicPr>
              <p:nvPr/>
            </p:nvPicPr>
            <p:blipFill>
              <a:blip r:embed="rId7" cstate="print"/>
              <a:srcRect/>
              <a:stretch>
                <a:fillRect/>
              </a:stretch>
            </p:blipFill>
            <p:spPr bwMode="auto">
              <a:xfrm>
                <a:off x="9245743" y="1749571"/>
                <a:ext cx="2785205" cy="3884970"/>
              </a:xfrm>
              <a:prstGeom prst="rect">
                <a:avLst/>
              </a:prstGeom>
              <a:noFill/>
              <a:ln w="9525">
                <a:noFill/>
                <a:miter lim="800000"/>
                <a:headEnd/>
                <a:tailEnd/>
              </a:ln>
              <a:effectLst/>
            </p:spPr>
          </p:pic>
        </p:grpSp>
      </p:grpSp>
      <p:grpSp>
        <p:nvGrpSpPr>
          <p:cNvPr id="15" name="Группа 14"/>
          <p:cNvGrpSpPr/>
          <p:nvPr/>
        </p:nvGrpSpPr>
        <p:grpSpPr>
          <a:xfrm>
            <a:off x="271033" y="2443829"/>
            <a:ext cx="3908158" cy="3400669"/>
            <a:chOff x="622274" y="2217948"/>
            <a:chExt cx="4916480" cy="4278057"/>
          </a:xfrm>
        </p:grpSpPr>
        <p:pic>
          <p:nvPicPr>
            <p:cNvPr id="16" name="Рисунок 15" descr="revit-2017-banner-lockup-1200x132.png"/>
            <p:cNvPicPr>
              <a:picLocks noChangeAspect="1"/>
            </p:cNvPicPr>
            <p:nvPr/>
          </p:nvPicPr>
          <p:blipFill>
            <a:blip r:embed="rId8" cstate="print">
              <a:clrChange>
                <a:clrFrom>
                  <a:srgbClr val="000000">
                    <a:alpha val="0"/>
                  </a:srgbClr>
                </a:clrFrom>
                <a:clrTo>
                  <a:srgbClr val="000000">
                    <a:alpha val="0"/>
                  </a:srgbClr>
                </a:clrTo>
              </a:clrChange>
            </a:blip>
            <a:srcRect r="90716"/>
            <a:stretch>
              <a:fillRect/>
            </a:stretch>
          </p:blipFill>
          <p:spPr>
            <a:xfrm>
              <a:off x="724403" y="4939813"/>
              <a:ext cx="594268" cy="704081"/>
            </a:xfrm>
            <a:prstGeom prst="rect">
              <a:avLst/>
            </a:prstGeom>
          </p:spPr>
        </p:pic>
        <p:sp>
          <p:nvSpPr>
            <p:cNvPr id="17" name="Content Placeholder 1"/>
            <p:cNvSpPr txBox="1">
              <a:spLocks/>
            </p:cNvSpPr>
            <p:nvPr/>
          </p:nvSpPr>
          <p:spPr>
            <a:xfrm>
              <a:off x="690774" y="5896415"/>
              <a:ext cx="1356334" cy="599590"/>
            </a:xfrm>
            <a:prstGeom prst="rect">
              <a:avLst/>
            </a:prstGeom>
            <a:effectLst/>
          </p:spPr>
          <p:txBody>
            <a:bodyPr lIns="0" tIns="0" rIns="0" bIns="0">
              <a:noAutofit/>
            </a:bodyPr>
            <a:lstStyle/>
            <a:p>
              <a:pPr marL="457200" marR="0" indent="-457200" defTabSz="1219215" fontAlgn="auto">
                <a:lnSpc>
                  <a:spcPts val="500"/>
                </a:lnSpc>
                <a:spcBef>
                  <a:spcPts val="1800"/>
                </a:spcBef>
                <a:spcAft>
                  <a:spcPts val="0"/>
                </a:spcAft>
                <a:buClr>
                  <a:schemeClr val="tx1"/>
                </a:buClr>
                <a:buSzPct val="105000"/>
                <a:buFont typeface="Wingdings" pitchFamily="2" charset="2"/>
                <a:buNone/>
                <a:tabLst/>
                <a:defRPr/>
              </a:pPr>
              <a:r>
                <a:rPr lang="en-US" dirty="0" smtClean="0">
                  <a:solidFill>
                    <a:schemeClr val="accent1"/>
                  </a:solidFill>
                  <a:highlight>
                    <a:srgbClr val="000000">
                      <a:alpha val="0"/>
                    </a:srgbClr>
                  </a:highlight>
                  <a:latin typeface="Arial" panose="020B0604020202020204" pitchFamily="34" charset="0"/>
                  <a:cs typeface="Arial" panose="020B0604020202020204" pitchFamily="34" charset="0"/>
                </a:rPr>
                <a:t>Autodesk </a:t>
              </a:r>
            </a:p>
            <a:p>
              <a:pPr marL="457200" marR="0" indent="-457200" defTabSz="1219215" fontAlgn="auto">
                <a:lnSpc>
                  <a:spcPts val="500"/>
                </a:lnSpc>
                <a:spcBef>
                  <a:spcPts val="1800"/>
                </a:spcBef>
                <a:spcAft>
                  <a:spcPts val="0"/>
                </a:spcAft>
                <a:buClr>
                  <a:schemeClr val="tx1"/>
                </a:buClr>
                <a:buSzPct val="105000"/>
                <a:buFont typeface="Wingdings" pitchFamily="2" charset="2"/>
                <a:buNone/>
                <a:tabLst/>
                <a:defRPr/>
              </a:pPr>
              <a:r>
                <a:rPr lang="en-US" dirty="0" smtClean="0">
                  <a:solidFill>
                    <a:schemeClr val="accent1"/>
                  </a:solidFill>
                  <a:highlight>
                    <a:srgbClr val="000000">
                      <a:alpha val="0"/>
                    </a:srgbClr>
                  </a:highlight>
                  <a:latin typeface="Arial" panose="020B0604020202020204" pitchFamily="34" charset="0"/>
                  <a:cs typeface="Arial" panose="020B0604020202020204" pitchFamily="34" charset="0"/>
                </a:rPr>
                <a:t>Revit </a:t>
              </a:r>
              <a:endParaRPr kumimoji="0" lang="ru-RU" sz="2800" b="0" i="0" u="none" strike="noStrike" kern="1200" cap="none" spc="0" normalizeH="0" baseline="0" noProof="0" dirty="0" smtClean="0">
                <a:ln>
                  <a:noFill/>
                </a:ln>
                <a:solidFill>
                  <a:schemeClr val="accent1"/>
                </a:solidFill>
                <a:effectLst/>
                <a:highlight>
                  <a:srgbClr val="000000">
                    <a:alpha val="0"/>
                  </a:srgbClr>
                </a:highlight>
                <a:uLnTx/>
                <a:uFillTx/>
                <a:latin typeface="Arial" panose="020B0604020202020204" pitchFamily="34" charset="0"/>
                <a:ea typeface="+mn-ea"/>
                <a:cs typeface="Arial" panose="020B0604020202020204" pitchFamily="34" charset="0"/>
              </a:endParaRPr>
            </a:p>
          </p:txBody>
        </p:sp>
        <p:pic>
          <p:nvPicPr>
            <p:cNvPr id="18" name="Рисунок 17" descr="PREZ_3FLR_Concrete-Points_v3.jpg"/>
            <p:cNvPicPr>
              <a:picLocks noChangeAspect="1"/>
            </p:cNvPicPr>
            <p:nvPr/>
          </p:nvPicPr>
          <p:blipFill>
            <a:blip r:embed="rId9" cstate="print">
              <a:clrChange>
                <a:clrFrom>
                  <a:srgbClr val="FFFFFF"/>
                </a:clrFrom>
                <a:clrTo>
                  <a:srgbClr val="FFFFFF">
                    <a:alpha val="0"/>
                  </a:srgbClr>
                </a:clrTo>
              </a:clrChange>
              <a:duotone>
                <a:prstClr val="black"/>
                <a:schemeClr val="bg1">
                  <a:tint val="45000"/>
                  <a:satMod val="400000"/>
                </a:schemeClr>
              </a:duotone>
            </a:blip>
            <a:stretch>
              <a:fillRect/>
            </a:stretch>
          </p:blipFill>
          <p:spPr>
            <a:xfrm>
              <a:off x="622274" y="2217948"/>
              <a:ext cx="4916480" cy="3658844"/>
            </a:xfrm>
            <a:prstGeom prst="rect">
              <a:avLst/>
            </a:prstGeom>
          </p:spPr>
        </p:pic>
      </p:grpSp>
      <p:grpSp>
        <p:nvGrpSpPr>
          <p:cNvPr id="19" name="Группа 18"/>
          <p:cNvGrpSpPr/>
          <p:nvPr/>
        </p:nvGrpSpPr>
        <p:grpSpPr>
          <a:xfrm>
            <a:off x="1558206" y="3988816"/>
            <a:ext cx="4574881" cy="1676137"/>
            <a:chOff x="1945450" y="3556366"/>
            <a:chExt cx="5755221" cy="2108588"/>
          </a:xfrm>
        </p:grpSpPr>
        <p:sp>
          <p:nvSpPr>
            <p:cNvPr id="21" name="Стрелка вправо 20"/>
            <p:cNvSpPr/>
            <p:nvPr/>
          </p:nvSpPr>
          <p:spPr>
            <a:xfrm rot="10800000">
              <a:off x="5269411" y="3640567"/>
              <a:ext cx="2431260" cy="645892"/>
            </a:xfrm>
            <a:prstGeom prst="rightArrow">
              <a:avLst>
                <a:gd name="adj1" fmla="val 43659"/>
                <a:gd name="adj2" fmla="val 35751"/>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3" name="Группа 22"/>
            <p:cNvGrpSpPr/>
            <p:nvPr/>
          </p:nvGrpSpPr>
          <p:grpSpPr>
            <a:xfrm>
              <a:off x="1945450" y="3556366"/>
              <a:ext cx="3323963" cy="2108588"/>
              <a:chOff x="1945450" y="3556366"/>
              <a:chExt cx="3323963" cy="2108588"/>
            </a:xfrm>
          </p:grpSpPr>
          <p:pic>
            <p:nvPicPr>
              <p:cNvPr id="24" name="Рисунок 23"/>
              <p:cNvPicPr/>
              <p:nvPr/>
            </p:nvPicPr>
            <p:blipFill>
              <a:blip r:embed="rId10" cstate="print"/>
              <a:srcRect/>
              <a:stretch>
                <a:fillRect/>
              </a:stretch>
            </p:blipFill>
            <p:spPr bwMode="auto">
              <a:xfrm>
                <a:off x="1945450" y="3556366"/>
                <a:ext cx="3323963" cy="2108588"/>
              </a:xfrm>
              <a:prstGeom prst="roundRect">
                <a:avLst>
                  <a:gd name="adj" fmla="val 844"/>
                </a:avLst>
              </a:prstGeom>
              <a:noFill/>
              <a:ln w="3175">
                <a:solidFill>
                  <a:schemeClr val="tx1"/>
                </a:solidFill>
                <a:miter lim="800000"/>
                <a:headEnd/>
                <a:tailEnd/>
              </a:ln>
            </p:spPr>
          </p:pic>
          <p:pic>
            <p:nvPicPr>
              <p:cNvPr id="25" name="Рисунок 24" descr="point-layout-2017-banner-lockup-1200x132.png"/>
              <p:cNvPicPr>
                <a:picLocks noChangeAspect="1"/>
              </p:cNvPicPr>
              <p:nvPr/>
            </p:nvPicPr>
            <p:blipFill>
              <a:blip r:embed="rId11" cstate="print"/>
              <a:srcRect r="91832"/>
              <a:stretch>
                <a:fillRect/>
              </a:stretch>
            </p:blipFill>
            <p:spPr>
              <a:xfrm>
                <a:off x="2120767" y="4889958"/>
                <a:ext cx="412071" cy="554948"/>
              </a:xfrm>
              <a:prstGeom prst="rect">
                <a:avLst/>
              </a:prstGeom>
            </p:spPr>
          </p:pic>
          <p:sp>
            <p:nvSpPr>
              <p:cNvPr id="26" name="TextBox 25"/>
              <p:cNvSpPr txBox="1"/>
              <p:nvPr/>
            </p:nvSpPr>
            <p:spPr>
              <a:xfrm>
                <a:off x="2481156" y="5140733"/>
                <a:ext cx="1034562" cy="344101"/>
              </a:xfrm>
              <a:prstGeom prst="rect">
                <a:avLst/>
              </a:prstGeom>
              <a:noFill/>
            </p:spPr>
            <p:txBody>
              <a:bodyPr wrap="none" rtlCol="0">
                <a:spAutoFit/>
              </a:bodyPr>
              <a:lstStyle/>
              <a:p>
                <a:pPr marL="457200" lvl="0" indent="-457200" defTabSz="1219215">
                  <a:lnSpc>
                    <a:spcPts val="500"/>
                  </a:lnSpc>
                  <a:spcBef>
                    <a:spcPts val="1800"/>
                  </a:spcBef>
                  <a:buClr>
                    <a:schemeClr val="tx1"/>
                  </a:buClr>
                  <a:buSzPct val="105000"/>
                  <a:defRPr/>
                </a:pPr>
                <a:r>
                  <a:rPr lang="en-US" sz="1800" dirty="0" smtClean="0">
                    <a:solidFill>
                      <a:schemeClr val="accent1"/>
                    </a:solidFill>
                    <a:highlight>
                      <a:srgbClr val="000000">
                        <a:alpha val="0"/>
                      </a:srgbClr>
                    </a:highlight>
                    <a:latin typeface="Arial" panose="020B0604020202020204" pitchFamily="34" charset="0"/>
                    <a:cs typeface="Arial" panose="020B0604020202020204" pitchFamily="34" charset="0"/>
                  </a:rPr>
                  <a:t>Autodesk </a:t>
                </a:r>
              </a:p>
              <a:p>
                <a:pPr marL="457200" lvl="0" indent="-457200" defTabSz="1219215">
                  <a:lnSpc>
                    <a:spcPts val="500"/>
                  </a:lnSpc>
                  <a:spcBef>
                    <a:spcPts val="1800"/>
                  </a:spcBef>
                  <a:buClr>
                    <a:schemeClr val="tx1"/>
                  </a:buClr>
                  <a:buSzPct val="105000"/>
                  <a:defRPr/>
                </a:pPr>
                <a:r>
                  <a:rPr lang="en-US" sz="1800" dirty="0" smtClean="0">
                    <a:solidFill>
                      <a:schemeClr val="accent1"/>
                    </a:solidFill>
                    <a:highlight>
                      <a:srgbClr val="000000">
                        <a:alpha val="0"/>
                      </a:srgbClr>
                    </a:highlight>
                    <a:latin typeface="Arial" panose="020B0604020202020204" pitchFamily="34" charset="0"/>
                    <a:cs typeface="Arial" panose="020B0604020202020204" pitchFamily="34" charset="0"/>
                  </a:rPr>
                  <a:t>Point Layout</a:t>
                </a:r>
              </a:p>
            </p:txBody>
          </p:sp>
        </p:grpSp>
      </p:grpSp>
      <p:grpSp>
        <p:nvGrpSpPr>
          <p:cNvPr id="27" name="Группа 26"/>
          <p:cNvGrpSpPr/>
          <p:nvPr/>
        </p:nvGrpSpPr>
        <p:grpSpPr>
          <a:xfrm>
            <a:off x="325485" y="1829335"/>
            <a:ext cx="1509998" cy="1434455"/>
            <a:chOff x="282465" y="1047239"/>
            <a:chExt cx="2337909" cy="2220947"/>
          </a:xfrm>
        </p:grpSpPr>
        <p:pic>
          <p:nvPicPr>
            <p:cNvPr id="28" name="Picture 2"/>
            <p:cNvPicPr>
              <a:picLocks noChangeAspect="1" noChangeArrowheads="1"/>
            </p:cNvPicPr>
            <p:nvPr/>
          </p:nvPicPr>
          <p:blipFill>
            <a:blip r:embed="rId12" cstate="print"/>
            <a:srcRect l="27663" t="15931" r="28581" b="21589"/>
            <a:stretch>
              <a:fillRect/>
            </a:stretch>
          </p:blipFill>
          <p:spPr bwMode="auto">
            <a:xfrm>
              <a:off x="282465" y="1047239"/>
              <a:ext cx="2153704" cy="2146515"/>
            </a:xfrm>
            <a:prstGeom prst="flowChartConnector">
              <a:avLst/>
            </a:prstGeom>
            <a:noFill/>
            <a:ln w="3175">
              <a:solidFill>
                <a:schemeClr val="accent3"/>
              </a:solidFill>
              <a:miter lim="800000"/>
              <a:headEnd/>
              <a:tailEnd/>
            </a:ln>
            <a:effectLst/>
          </p:spPr>
        </p:pic>
        <p:sp>
          <p:nvSpPr>
            <p:cNvPr id="29" name="Блок-схема: узел 28"/>
            <p:cNvSpPr/>
            <p:nvPr/>
          </p:nvSpPr>
          <p:spPr>
            <a:xfrm>
              <a:off x="2295350" y="3030699"/>
              <a:ext cx="237487" cy="237487"/>
            </a:xfrm>
            <a:prstGeom prst="flowChartConnector">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30" name="Прямая соединительная линия 29"/>
            <p:cNvCxnSpPr>
              <a:stCxn id="29" idx="1"/>
              <a:endCxn id="28" idx="5"/>
            </p:cNvCxnSpPr>
            <p:nvPr/>
          </p:nvCxnSpPr>
          <p:spPr>
            <a:xfrm rot="16200000" flipV="1">
              <a:off x="2132410" y="2867760"/>
              <a:ext cx="186075" cy="209363"/>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31" name="Блок-схема: узел 30"/>
            <p:cNvSpPr/>
            <p:nvPr/>
          </p:nvSpPr>
          <p:spPr>
            <a:xfrm>
              <a:off x="1416456" y="1392786"/>
              <a:ext cx="215876" cy="215876"/>
            </a:xfrm>
            <a:prstGeom prst="flowChartConnector">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2" name="Блок-схема: узел 31"/>
            <p:cNvSpPr/>
            <p:nvPr/>
          </p:nvSpPr>
          <p:spPr>
            <a:xfrm>
              <a:off x="1444697" y="2565753"/>
              <a:ext cx="215876" cy="215876"/>
            </a:xfrm>
            <a:prstGeom prst="flowChartConnector">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3" name="Блок-схема: узел 32"/>
            <p:cNvSpPr/>
            <p:nvPr/>
          </p:nvSpPr>
          <p:spPr>
            <a:xfrm>
              <a:off x="1199841" y="2472305"/>
              <a:ext cx="215876" cy="215876"/>
            </a:xfrm>
            <a:prstGeom prst="flowChartConnector">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4" name="Блок-схема: узел 33"/>
            <p:cNvSpPr/>
            <p:nvPr/>
          </p:nvSpPr>
          <p:spPr>
            <a:xfrm>
              <a:off x="1207086" y="2717161"/>
              <a:ext cx="215876" cy="215876"/>
            </a:xfrm>
            <a:prstGeom prst="flowChartConnector">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5" name="Рисунок 34" descr="point-layout-2017-banner-lockup-1200x132.png"/>
            <p:cNvPicPr>
              <a:picLocks noChangeAspect="1"/>
            </p:cNvPicPr>
            <p:nvPr/>
          </p:nvPicPr>
          <p:blipFill>
            <a:blip r:embed="rId13" cstate="print"/>
            <a:srcRect r="91832"/>
            <a:stretch>
              <a:fillRect/>
            </a:stretch>
          </p:blipFill>
          <p:spPr>
            <a:xfrm>
              <a:off x="873830" y="1600592"/>
              <a:ext cx="410889" cy="553357"/>
            </a:xfrm>
            <a:prstGeom prst="rect">
              <a:avLst/>
            </a:prstGeom>
          </p:spPr>
        </p:pic>
        <p:sp>
          <p:nvSpPr>
            <p:cNvPr id="36" name="TextBox 35"/>
            <p:cNvSpPr txBox="1"/>
            <p:nvPr/>
          </p:nvSpPr>
          <p:spPr>
            <a:xfrm>
              <a:off x="1153306" y="1958385"/>
              <a:ext cx="1467068" cy="487953"/>
            </a:xfrm>
            <a:prstGeom prst="rect">
              <a:avLst/>
            </a:prstGeom>
            <a:noFill/>
          </p:spPr>
          <p:txBody>
            <a:bodyPr wrap="none" rtlCol="0">
              <a:spAutoFit/>
            </a:bodyPr>
            <a:lstStyle/>
            <a:p>
              <a:pPr marL="457200" lvl="0" indent="-457200" defTabSz="1219215">
                <a:lnSpc>
                  <a:spcPts val="500"/>
                </a:lnSpc>
                <a:spcBef>
                  <a:spcPts val="1800"/>
                </a:spcBef>
                <a:buClr>
                  <a:schemeClr val="tx1"/>
                </a:buClr>
                <a:buSzPct val="105000"/>
                <a:defRPr/>
              </a:pPr>
              <a:r>
                <a:rPr lang="en-US" dirty="0" smtClean="0">
                  <a:solidFill>
                    <a:schemeClr val="accent1"/>
                  </a:solidFill>
                  <a:highlight>
                    <a:srgbClr val="000000">
                      <a:alpha val="0"/>
                    </a:srgbClr>
                  </a:highlight>
                  <a:latin typeface="Arial" panose="020B0604020202020204" pitchFamily="34" charset="0"/>
                  <a:cs typeface="Arial" panose="020B0604020202020204" pitchFamily="34" charset="0"/>
                </a:rPr>
                <a:t>Autodesk </a:t>
              </a:r>
            </a:p>
            <a:p>
              <a:pPr marL="457200" lvl="0" indent="-457200" defTabSz="1219215">
                <a:lnSpc>
                  <a:spcPts val="500"/>
                </a:lnSpc>
                <a:spcBef>
                  <a:spcPts val="1800"/>
                </a:spcBef>
                <a:buClr>
                  <a:schemeClr val="tx1"/>
                </a:buClr>
                <a:buSzPct val="105000"/>
                <a:defRPr/>
              </a:pPr>
              <a:r>
                <a:rPr lang="en-US" dirty="0" smtClean="0">
                  <a:solidFill>
                    <a:schemeClr val="accent1"/>
                  </a:solidFill>
                  <a:highlight>
                    <a:srgbClr val="000000">
                      <a:alpha val="0"/>
                    </a:srgbClr>
                  </a:highlight>
                  <a:latin typeface="Arial" panose="020B0604020202020204" pitchFamily="34" charset="0"/>
                  <a:cs typeface="Arial" panose="020B0604020202020204" pitchFamily="34" charset="0"/>
                </a:rPr>
                <a:t>Point Layout</a:t>
              </a:r>
            </a:p>
          </p:txBody>
        </p:sp>
      </p:grpSp>
    </p:spTree>
    <p:extLst>
      <p:ext uri="{BB962C8B-B14F-4D97-AF65-F5344CB8AC3E}">
        <p14:creationId xmlns:p14="http://schemas.microsoft.com/office/powerpoint/2010/main" xmlns="" val="148967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500"/>
                                  </p:stCondLst>
                                  <p:childTnLst>
                                    <p:set>
                                      <p:cBhvr>
                                        <p:cTn id="9" dur="1" fill="hold">
                                          <p:stCondLst>
                                            <p:cond delay="0"/>
                                          </p:stCondLst>
                                        </p:cTn>
                                        <p:tgtEl>
                                          <p:spTgt spid="27"/>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nodeType="afterEffect">
                                  <p:stCondLst>
                                    <p:cond delay="500"/>
                                  </p:stCondLst>
                                  <p:childTnLst>
                                    <p:set>
                                      <p:cBhvr>
                                        <p:cTn id="12" dur="1" fill="hold">
                                          <p:stCondLst>
                                            <p:cond delay="0"/>
                                          </p:stCondLst>
                                        </p:cTn>
                                        <p:tgtEl>
                                          <p:spTgt spid="7"/>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nodeType="afterEffect">
                                  <p:stCondLst>
                                    <p:cond delay="500"/>
                                  </p:stCondLst>
                                  <p:childTnLst>
                                    <p:set>
                                      <p:cBhvr>
                                        <p:cTn id="15" dur="1" fill="hold">
                                          <p:stCondLst>
                                            <p:cond delay="0"/>
                                          </p:stCondLst>
                                        </p:cTn>
                                        <p:tgtEl>
                                          <p:spTgt spid="4"/>
                                        </p:tgtEl>
                                        <p:attrNameLst>
                                          <p:attrName>style.visibility</p:attrName>
                                        </p:attrNameLst>
                                      </p:cBhvr>
                                      <p:to>
                                        <p:strVal val="visible"/>
                                      </p:to>
                                    </p:set>
                                  </p:childTnLst>
                                </p:cTn>
                              </p:par>
                            </p:childTnLst>
                          </p:cTn>
                        </p:par>
                        <p:par>
                          <p:cTn id="16" fill="hold">
                            <p:stCondLst>
                              <p:cond delay="1500"/>
                            </p:stCondLst>
                            <p:childTnLst>
                              <p:par>
                                <p:cTn id="17" presetID="1" presetClass="entr" presetSubtype="0" fill="hold" nodeType="afterEffect">
                                  <p:stCondLst>
                                    <p:cond delay="50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5536" y="1357548"/>
            <a:ext cx="8424936" cy="4801314"/>
          </a:xfrm>
          <a:prstGeom prst="rect">
            <a:avLst/>
          </a:prstGeom>
          <a:noFill/>
        </p:spPr>
        <p:txBody>
          <a:bodyPr wrap="square" rtlCol="0">
            <a:spAutoFit/>
          </a:bodyPr>
          <a:lstStyle/>
          <a:p>
            <a:pPr algn="just"/>
            <a:r>
              <a:rPr lang="ru-RU" dirty="0">
                <a:solidFill>
                  <a:srgbClr val="0070C0"/>
                </a:solidFill>
              </a:rPr>
              <a:t>«Это курс в большей степени ориентирован на проектировщиков. Однако мне интересно было ознакомиться с BIM-технологиями. Для себя я особо отметил модули, связанные с работой над проектом, а также занятия по 3D сканированию, которые для нас провели в </a:t>
            </a:r>
            <a:r>
              <a:rPr lang="ru-RU" dirty="0" smtClean="0">
                <a:solidFill>
                  <a:srgbClr val="0070C0"/>
                </a:solidFill>
              </a:rPr>
              <a:t>компании</a:t>
            </a:r>
            <a:r>
              <a:rPr lang="ru-RU" dirty="0">
                <a:solidFill>
                  <a:srgbClr val="0070C0"/>
                </a:solidFill>
              </a:rPr>
              <a:t> </a:t>
            </a:r>
            <a:r>
              <a:rPr lang="ru-RU" dirty="0" smtClean="0">
                <a:solidFill>
                  <a:srgbClr val="0070C0"/>
                </a:solidFill>
              </a:rPr>
              <a:t>«Геодезические приборы»,</a:t>
            </a:r>
            <a:r>
              <a:rPr lang="ru-RU" dirty="0">
                <a:solidFill>
                  <a:srgbClr val="0070C0"/>
                </a:solidFill>
              </a:rPr>
              <a:t> — говорит </a:t>
            </a:r>
            <a:r>
              <a:rPr lang="ru-RU" b="1" dirty="0">
                <a:solidFill>
                  <a:srgbClr val="0070C0"/>
                </a:solidFill>
              </a:rPr>
              <a:t>Евгений Хромов</a:t>
            </a:r>
            <a:r>
              <a:rPr lang="ru-RU" dirty="0">
                <a:solidFill>
                  <a:srgbClr val="0070C0"/>
                </a:solidFill>
              </a:rPr>
              <a:t>, слушатель курса, руководитель строительства компании «Новые технологии». </a:t>
            </a:r>
            <a:endParaRPr lang="ru-RU" dirty="0" smtClean="0">
              <a:solidFill>
                <a:srgbClr val="0070C0"/>
              </a:solidFill>
            </a:endParaRPr>
          </a:p>
          <a:p>
            <a:pPr algn="just"/>
            <a:endParaRPr lang="ru-RU" dirty="0">
              <a:solidFill>
                <a:srgbClr val="0070C0"/>
              </a:solidFill>
            </a:endParaRPr>
          </a:p>
          <a:p>
            <a:pPr algn="just"/>
            <a:r>
              <a:rPr lang="ru-RU" dirty="0">
                <a:solidFill>
                  <a:srgbClr val="0070C0"/>
                </a:solidFill>
              </a:rPr>
              <a:t>«Кроме того, программа проводится в Университете ИТМО, что также стало важным условием для выбора, — говорит </a:t>
            </a:r>
            <a:r>
              <a:rPr lang="ru-RU" b="1" dirty="0" smtClean="0">
                <a:solidFill>
                  <a:srgbClr val="0070C0"/>
                </a:solidFill>
              </a:rPr>
              <a:t>Дмитрий Алексеев </a:t>
            </a:r>
            <a:r>
              <a:rPr lang="ru-RU" dirty="0" smtClean="0">
                <a:solidFill>
                  <a:srgbClr val="0070C0"/>
                </a:solidFill>
              </a:rPr>
              <a:t>. </a:t>
            </a:r>
            <a:r>
              <a:rPr lang="ru-RU" dirty="0">
                <a:solidFill>
                  <a:srgbClr val="0070C0"/>
                </a:solidFill>
              </a:rPr>
              <a:t>— Сейчас я работаю проектировщиком автомобильных дорог, но в перспективе планирую работать в сфере гражданского строительства. До курсов я не был знаком с BIM, но начал узнавать о технологии непосредственно перед курсами, смотрел материалы в Сети, а потом, уже в ходе изучения, стал погружаться в эту тему подробнее, читать специализированную литературу, отслеживать нормативные документы и нововведения, которые появляются в области информационного моделирования. </a:t>
            </a:r>
            <a:r>
              <a:rPr lang="ru-RU" dirty="0" smtClean="0">
                <a:solidFill>
                  <a:srgbClr val="0070C0"/>
                </a:solidFill>
              </a:rPr>
              <a:t>В дальнейшем </a:t>
            </a:r>
            <a:r>
              <a:rPr lang="ru-RU" dirty="0">
                <a:solidFill>
                  <a:srgbClr val="0070C0"/>
                </a:solidFill>
              </a:rPr>
              <a:t>я планирую работать в этой сфере и использовать полученные знания, применяя их уже на практике».</a:t>
            </a:r>
          </a:p>
        </p:txBody>
      </p:sp>
      <p:sp>
        <p:nvSpPr>
          <p:cNvPr id="6" name="TextBox 5"/>
          <p:cNvSpPr txBox="1"/>
          <p:nvPr/>
        </p:nvSpPr>
        <p:spPr>
          <a:xfrm>
            <a:off x="0" y="836712"/>
            <a:ext cx="9144000" cy="523220"/>
          </a:xfrm>
          <a:prstGeom prst="rect">
            <a:avLst/>
          </a:prstGeom>
          <a:noFill/>
        </p:spPr>
        <p:txBody>
          <a:bodyPr wrap="square" rtlCol="0">
            <a:spAutoFit/>
          </a:bodyPr>
          <a:lstStyle/>
          <a:p>
            <a:pPr algn="ctr"/>
            <a:r>
              <a:rPr lang="ru-RU" sz="2800" b="1" dirty="0" smtClean="0">
                <a:solidFill>
                  <a:srgbClr val="0070C0"/>
                </a:solidFill>
              </a:rPr>
              <a:t>Отзывы</a:t>
            </a:r>
            <a:endParaRPr lang="ru-RU" sz="2800" dirty="0">
              <a:solidFill>
                <a:srgbClr val="0070C0"/>
              </a:solidFill>
            </a:endParaRPr>
          </a:p>
        </p:txBody>
      </p:sp>
    </p:spTree>
    <p:extLst>
      <p:ext uri="{BB962C8B-B14F-4D97-AF65-F5344CB8AC3E}">
        <p14:creationId xmlns:p14="http://schemas.microsoft.com/office/powerpoint/2010/main" xmlns="" val="6178613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6B10C588-9677-44F0-A63C-CE3C13E50525}"/>
              </a:ext>
            </a:extLst>
          </p:cNvPr>
          <p:cNvSpPr>
            <a:spLocks noGrp="1"/>
          </p:cNvSpPr>
          <p:nvPr>
            <p:ph type="title"/>
          </p:nvPr>
        </p:nvSpPr>
        <p:spPr>
          <a:xfrm>
            <a:off x="457200" y="1894520"/>
            <a:ext cx="8229600" cy="3068960"/>
          </a:xfrm>
        </p:spPr>
        <p:txBody>
          <a:bodyPr>
            <a:normAutofit/>
          </a:bodyPr>
          <a:lstStyle/>
          <a:p>
            <a:r>
              <a:rPr lang="ru-RU" sz="2400" dirty="0">
                <a:solidFill>
                  <a:srgbClr val="0070C0"/>
                </a:solidFill>
                <a:latin typeface="+mn-lt"/>
                <a:cs typeface="Times New Roman" panose="02020603050405020304" pitchFamily="18" charset="0"/>
              </a:rPr>
              <a:t>Федеральный закон </a:t>
            </a:r>
            <a:br>
              <a:rPr lang="ru-RU" sz="2400" dirty="0">
                <a:solidFill>
                  <a:srgbClr val="0070C0"/>
                </a:solidFill>
                <a:latin typeface="+mn-lt"/>
                <a:cs typeface="Times New Roman" panose="02020603050405020304" pitchFamily="18" charset="0"/>
              </a:rPr>
            </a:br>
            <a:r>
              <a:rPr lang="ru-RU" sz="2400" dirty="0">
                <a:solidFill>
                  <a:srgbClr val="0070C0"/>
                </a:solidFill>
                <a:latin typeface="+mn-lt"/>
                <a:cs typeface="Times New Roman" panose="02020603050405020304" pitchFamily="18" charset="0"/>
              </a:rPr>
              <a:t>«Об образовании в Российской Федерации» </a:t>
            </a:r>
            <a:br>
              <a:rPr lang="ru-RU" sz="2400" dirty="0">
                <a:solidFill>
                  <a:srgbClr val="0070C0"/>
                </a:solidFill>
                <a:latin typeface="+mn-lt"/>
                <a:cs typeface="Times New Roman" panose="02020603050405020304" pitchFamily="18" charset="0"/>
              </a:rPr>
            </a:br>
            <a:r>
              <a:rPr lang="ru-RU" sz="2400" dirty="0">
                <a:solidFill>
                  <a:srgbClr val="0070C0"/>
                </a:solidFill>
                <a:latin typeface="+mn-lt"/>
                <a:cs typeface="Times New Roman" panose="02020603050405020304" pitchFamily="18" charset="0"/>
              </a:rPr>
              <a:t>№ 273 от 29.12.2012 г.</a:t>
            </a:r>
            <a:br>
              <a:rPr lang="ru-RU" sz="2400" dirty="0">
                <a:solidFill>
                  <a:srgbClr val="0070C0"/>
                </a:solidFill>
                <a:latin typeface="+mn-lt"/>
                <a:cs typeface="Times New Roman" panose="02020603050405020304" pitchFamily="18" charset="0"/>
              </a:rPr>
            </a:br>
            <a:r>
              <a:rPr lang="ru-RU" sz="2400" dirty="0">
                <a:solidFill>
                  <a:srgbClr val="0070C0"/>
                </a:solidFill>
                <a:latin typeface="+mn-lt"/>
                <a:cs typeface="Times New Roman" panose="02020603050405020304" pitchFamily="18" charset="0"/>
              </a:rPr>
              <a:t>допускает реализацию образовательных программ </a:t>
            </a:r>
            <a:br>
              <a:rPr lang="ru-RU" sz="2400" dirty="0">
                <a:solidFill>
                  <a:srgbClr val="0070C0"/>
                </a:solidFill>
                <a:latin typeface="+mn-lt"/>
                <a:cs typeface="Times New Roman" panose="02020603050405020304" pitchFamily="18" charset="0"/>
              </a:rPr>
            </a:br>
            <a:r>
              <a:rPr lang="ru-RU" sz="2400" dirty="0">
                <a:solidFill>
                  <a:srgbClr val="0070C0"/>
                </a:solidFill>
                <a:latin typeface="+mn-lt"/>
                <a:cs typeface="Times New Roman" panose="02020603050405020304" pitchFamily="18" charset="0"/>
              </a:rPr>
              <a:t>в сетевой форме, т.е. организацию процесса обучения </a:t>
            </a:r>
            <a:br>
              <a:rPr lang="ru-RU" sz="2400" dirty="0">
                <a:solidFill>
                  <a:srgbClr val="0070C0"/>
                </a:solidFill>
                <a:latin typeface="+mn-lt"/>
                <a:cs typeface="Times New Roman" panose="02020603050405020304" pitchFamily="18" charset="0"/>
              </a:rPr>
            </a:br>
            <a:r>
              <a:rPr lang="ru-RU" sz="2400" dirty="0">
                <a:solidFill>
                  <a:srgbClr val="0070C0"/>
                </a:solidFill>
                <a:latin typeface="+mn-lt"/>
                <a:cs typeface="Times New Roman" panose="02020603050405020304" pitchFamily="18" charset="0"/>
              </a:rPr>
              <a:t>с использованием ресурсов нескольких организаций</a:t>
            </a:r>
            <a:br>
              <a:rPr lang="ru-RU" sz="2400" dirty="0">
                <a:solidFill>
                  <a:srgbClr val="0070C0"/>
                </a:solidFill>
                <a:latin typeface="+mn-lt"/>
                <a:cs typeface="Times New Roman" panose="02020603050405020304" pitchFamily="18" charset="0"/>
              </a:rPr>
            </a:br>
            <a:r>
              <a:rPr lang="ru-RU" sz="2400" dirty="0">
                <a:solidFill>
                  <a:srgbClr val="0070C0"/>
                </a:solidFill>
                <a:latin typeface="+mn-lt"/>
                <a:cs typeface="Times New Roman" panose="02020603050405020304" pitchFamily="18" charset="0"/>
              </a:rPr>
              <a:t>(ст. 15 закона)</a:t>
            </a:r>
          </a:p>
        </p:txBody>
      </p:sp>
    </p:spTree>
    <p:extLst>
      <p:ext uri="{BB962C8B-B14F-4D97-AF65-F5344CB8AC3E}">
        <p14:creationId xmlns:p14="http://schemas.microsoft.com/office/powerpoint/2010/main" xmlns="" val="1508129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510331" y="1980644"/>
            <a:ext cx="3187652" cy="908162"/>
          </a:xfrm>
          <a:prstGeom prst="rect">
            <a:avLst/>
          </a:prstGeom>
        </p:spPr>
      </p:pic>
      <p:pic>
        <p:nvPicPr>
          <p:cNvPr id="5" name="Рисунок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932040" y="2026508"/>
            <a:ext cx="3187650" cy="826428"/>
          </a:xfrm>
          <a:prstGeom prst="rect">
            <a:avLst/>
          </a:prstGeom>
        </p:spPr>
      </p:pic>
      <p:pic>
        <p:nvPicPr>
          <p:cNvPr id="6" name="Рисунок 5"/>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536251" y="2873127"/>
            <a:ext cx="3187653" cy="889999"/>
          </a:xfrm>
          <a:prstGeom prst="rect">
            <a:avLst/>
          </a:prstGeom>
        </p:spPr>
      </p:pic>
      <p:pic>
        <p:nvPicPr>
          <p:cNvPr id="7" name="Рисунок 6"/>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4927170" y="2888807"/>
            <a:ext cx="3187652" cy="980816"/>
          </a:xfrm>
          <a:prstGeom prst="rect">
            <a:avLst/>
          </a:prstGeom>
        </p:spPr>
      </p:pic>
      <p:pic>
        <p:nvPicPr>
          <p:cNvPr id="8" name="Рисунок 7"/>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1508383" y="3869623"/>
            <a:ext cx="3189600" cy="890544"/>
          </a:xfrm>
          <a:prstGeom prst="rect">
            <a:avLst/>
          </a:prstGeom>
        </p:spPr>
      </p:pic>
      <p:pic>
        <p:nvPicPr>
          <p:cNvPr id="12" name="Рисунок 11"/>
          <p:cNvPicPr>
            <a:picLocks noChangeAspect="1"/>
          </p:cNvPicPr>
          <p:nvPr/>
        </p:nvPicPr>
        <p:blipFill rotWithShape="1">
          <a:blip r:embed="rId8" cstate="print">
            <a:extLst>
              <a:ext uri="{28A0092B-C50C-407E-A947-70E740481C1C}">
                <a14:useLocalDpi xmlns:a14="http://schemas.microsoft.com/office/drawing/2010/main" xmlns="" val="0"/>
              </a:ext>
            </a:extLst>
          </a:blip>
          <a:srcRect t="12639"/>
          <a:stretch/>
        </p:blipFill>
        <p:spPr>
          <a:xfrm>
            <a:off x="4927170" y="3953685"/>
            <a:ext cx="3189600" cy="722419"/>
          </a:xfrm>
          <a:prstGeom prst="rect">
            <a:avLst/>
          </a:prstGeom>
        </p:spPr>
      </p:pic>
      <p:sp>
        <p:nvSpPr>
          <p:cNvPr id="4" name="Объект 3"/>
          <p:cNvSpPr>
            <a:spLocks noGrp="1"/>
          </p:cNvSpPr>
          <p:nvPr>
            <p:ph idx="1"/>
          </p:nvPr>
        </p:nvSpPr>
        <p:spPr/>
        <p:txBody>
          <a:bodyPr/>
          <a:lstStyle/>
          <a:p>
            <a:endParaRPr lang="ru-RU" dirty="0"/>
          </a:p>
        </p:txBody>
      </p:sp>
    </p:spTree>
    <p:extLst>
      <p:ext uri="{BB962C8B-B14F-4D97-AF65-F5344CB8AC3E}">
        <p14:creationId xmlns:p14="http://schemas.microsoft.com/office/powerpoint/2010/main" xmlns="" val="20415201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D07E45DB-223D-41A9-8E97-7B6966E4296A}"/>
              </a:ext>
            </a:extLst>
          </p:cNvPr>
          <p:cNvSpPr txBox="1"/>
          <p:nvPr/>
        </p:nvSpPr>
        <p:spPr>
          <a:xfrm>
            <a:off x="33463" y="2420888"/>
            <a:ext cx="9144000" cy="1754326"/>
          </a:xfrm>
          <a:prstGeom prst="rect">
            <a:avLst/>
          </a:prstGeom>
          <a:noFill/>
        </p:spPr>
        <p:txBody>
          <a:bodyPr wrap="square" rtlCol="0">
            <a:spAutoFit/>
          </a:bodyPr>
          <a:lstStyle/>
          <a:p>
            <a:pPr algn="ctr"/>
            <a:r>
              <a:rPr lang="ru-RU" sz="3600" b="1" dirty="0">
                <a:solidFill>
                  <a:srgbClr val="0070C0"/>
                </a:solidFill>
                <a:cs typeface="Times New Roman" panose="02020603050405020304" pitchFamily="18" charset="0"/>
              </a:rPr>
              <a:t>СПАСИБО ЗА ВНИМАНИЕ</a:t>
            </a:r>
            <a:r>
              <a:rPr lang="ru-RU" sz="3600" b="1" dirty="0" smtClean="0">
                <a:solidFill>
                  <a:srgbClr val="0070C0"/>
                </a:solidFill>
                <a:cs typeface="Times New Roman" panose="02020603050405020304" pitchFamily="18" charset="0"/>
              </a:rPr>
              <a:t>!</a:t>
            </a:r>
          </a:p>
          <a:p>
            <a:pPr algn="ctr"/>
            <a:endParaRPr lang="ru-RU" sz="3600" b="1" dirty="0">
              <a:solidFill>
                <a:srgbClr val="0070C0"/>
              </a:solidFill>
              <a:cs typeface="Times New Roman" panose="02020603050405020304" pitchFamily="18" charset="0"/>
            </a:endParaRPr>
          </a:p>
          <a:p>
            <a:pPr algn="ctr"/>
            <a:r>
              <a:rPr lang="en-US" sz="3600" b="1" dirty="0" smtClean="0">
                <a:solidFill>
                  <a:srgbClr val="0070C0"/>
                </a:solidFill>
                <a:cs typeface="Times New Roman" panose="02020603050405020304" pitchFamily="18" charset="0"/>
              </a:rPr>
              <a:t>www.geopribori.ru</a:t>
            </a:r>
            <a:endParaRPr lang="ru-RU" sz="3600" b="1" dirty="0">
              <a:solidFill>
                <a:srgbClr val="0070C0"/>
              </a:solidFill>
              <a:cs typeface="Times New Roman" panose="02020603050405020304" pitchFamily="18" charset="0"/>
            </a:endParaRPr>
          </a:p>
        </p:txBody>
      </p:sp>
    </p:spTree>
    <p:extLst>
      <p:ext uri="{BB962C8B-B14F-4D97-AF65-F5344CB8AC3E}">
        <p14:creationId xmlns:p14="http://schemas.microsoft.com/office/powerpoint/2010/main" xmlns="" val="18651523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Группа 12"/>
          <p:cNvGrpSpPr/>
          <p:nvPr/>
        </p:nvGrpSpPr>
        <p:grpSpPr>
          <a:xfrm>
            <a:off x="1884171" y="721240"/>
            <a:ext cx="4934012" cy="553909"/>
            <a:chOff x="1927143" y="2135632"/>
            <a:chExt cx="6578682" cy="897897"/>
          </a:xfrm>
        </p:grpSpPr>
        <p:sp>
          <p:nvSpPr>
            <p:cNvPr id="14" name="Подзаголовок 2"/>
            <p:cNvSpPr txBox="1">
              <a:spLocks/>
            </p:cNvSpPr>
            <p:nvPr/>
          </p:nvSpPr>
          <p:spPr>
            <a:xfrm>
              <a:off x="3608909" y="2135632"/>
              <a:ext cx="4896916" cy="34563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buClr>
                  <a:srgbClr val="0000CC"/>
                </a:buClr>
                <a:buSzPct val="130000"/>
                <a:defRPr/>
              </a:pPr>
              <a:r>
                <a:rPr lang="ru-RU" altLang="ru-RU" sz="2800" b="1" dirty="0" smtClean="0">
                  <a:solidFill>
                    <a:srgbClr val="035CB6"/>
                  </a:solidFill>
                  <a:cs typeface="Arial" panose="020B0604020202020204" pitchFamily="34" charset="0"/>
                </a:rPr>
                <a:t>Год основания</a:t>
              </a:r>
              <a:r>
                <a:rPr lang="en-US" altLang="ru-RU" sz="2800" b="1" dirty="0" smtClean="0">
                  <a:solidFill>
                    <a:srgbClr val="035CB6"/>
                  </a:solidFill>
                  <a:cs typeface="Arial" panose="020B0604020202020204" pitchFamily="34" charset="0"/>
                </a:rPr>
                <a:t>: 2001</a:t>
              </a:r>
              <a:endParaRPr lang="ru-RU" altLang="ru-RU" sz="2800" b="1" dirty="0">
                <a:solidFill>
                  <a:srgbClr val="035CB6"/>
                </a:solidFill>
                <a:cs typeface="Arial" panose="020B0604020202020204" pitchFamily="34" charset="0"/>
              </a:endParaRPr>
            </a:p>
          </p:txBody>
        </p:sp>
        <p:grpSp>
          <p:nvGrpSpPr>
            <p:cNvPr id="15" name="Группа 14"/>
            <p:cNvGrpSpPr/>
            <p:nvPr/>
          </p:nvGrpSpPr>
          <p:grpSpPr>
            <a:xfrm>
              <a:off x="1927143" y="2207580"/>
              <a:ext cx="674232" cy="825949"/>
              <a:chOff x="1356156" y="2566919"/>
              <a:chExt cx="780143" cy="955692"/>
            </a:xfrm>
          </p:grpSpPr>
          <p:cxnSp>
            <p:nvCxnSpPr>
              <p:cNvPr id="16" name="Прямая соединительная линия 15"/>
              <p:cNvCxnSpPr/>
              <p:nvPr/>
            </p:nvCxnSpPr>
            <p:spPr>
              <a:xfrm flipV="1">
                <a:off x="1409553" y="2726564"/>
                <a:ext cx="0" cy="796047"/>
              </a:xfrm>
              <a:prstGeom prst="line">
                <a:avLst/>
              </a:prstGeom>
              <a:noFill/>
              <a:ln w="19050" cap="flat" cmpd="sng" algn="ctr">
                <a:solidFill>
                  <a:srgbClr val="4472C4">
                    <a:lumMod val="50000"/>
                  </a:srgbClr>
                </a:solidFill>
                <a:prstDash val="solid"/>
                <a:miter lim="800000"/>
              </a:ln>
              <a:effectLst/>
            </p:spPr>
          </p:cxnSp>
          <p:sp>
            <p:nvSpPr>
              <p:cNvPr id="17" name="Волна 16"/>
              <p:cNvSpPr/>
              <p:nvPr/>
            </p:nvSpPr>
            <p:spPr>
              <a:xfrm rot="10800000">
                <a:off x="1469549" y="2566919"/>
                <a:ext cx="666750" cy="542926"/>
              </a:xfrm>
              <a:prstGeom prst="wave">
                <a:avLst/>
              </a:prstGeom>
              <a:solidFill>
                <a:srgbClr val="5B9BD5"/>
              </a:solidFill>
              <a:ln w="12700" cap="flat" cmpd="sng" algn="ctr">
                <a:solidFill>
                  <a:srgbClr val="002060"/>
                </a:solidFill>
                <a:prstDash val="solid"/>
                <a:miter lim="800000"/>
              </a:ln>
              <a:effectLst/>
            </p:spPr>
            <p:txBody>
              <a:bodyPr rtlCol="0" anchor="ctr"/>
              <a:lstStyle/>
              <a:p>
                <a:pPr algn="ctr">
                  <a:defRPr/>
                </a:pPr>
                <a:endParaRPr lang="ru-RU" sz="1600" kern="0">
                  <a:solidFill>
                    <a:sysClr val="window" lastClr="FFFFFF"/>
                  </a:solidFill>
                </a:endParaRPr>
              </a:p>
            </p:txBody>
          </p:sp>
          <p:sp>
            <p:nvSpPr>
              <p:cNvPr id="18" name="Овал 17"/>
              <p:cNvSpPr/>
              <p:nvPr/>
            </p:nvSpPr>
            <p:spPr>
              <a:xfrm>
                <a:off x="1356156" y="2613171"/>
                <a:ext cx="113393" cy="113392"/>
              </a:xfrm>
              <a:prstGeom prst="ellipse">
                <a:avLst/>
              </a:prstGeom>
              <a:solidFill>
                <a:srgbClr val="5B9BD5"/>
              </a:solidFill>
              <a:ln w="12700" cap="flat" cmpd="sng" algn="ctr">
                <a:solidFill>
                  <a:srgbClr val="002060"/>
                </a:solidFill>
                <a:prstDash val="solid"/>
                <a:miter lim="800000"/>
              </a:ln>
              <a:effectLst/>
            </p:spPr>
            <p:txBody>
              <a:bodyPr rtlCol="0" anchor="ctr"/>
              <a:lstStyle/>
              <a:p>
                <a:pPr algn="ctr">
                  <a:defRPr/>
                </a:pPr>
                <a:endParaRPr lang="ru-RU" sz="1600" kern="0">
                  <a:solidFill>
                    <a:sysClr val="window" lastClr="FFFFFF"/>
                  </a:solidFill>
                </a:endParaRPr>
              </a:p>
            </p:txBody>
          </p:sp>
        </p:grpSp>
      </p:grpSp>
      <p:grpSp>
        <p:nvGrpSpPr>
          <p:cNvPr id="19" name="Группа 18"/>
          <p:cNvGrpSpPr/>
          <p:nvPr/>
        </p:nvGrpSpPr>
        <p:grpSpPr>
          <a:xfrm>
            <a:off x="1648375" y="2181723"/>
            <a:ext cx="5311504" cy="599206"/>
            <a:chOff x="1209748" y="4011684"/>
            <a:chExt cx="4919372" cy="726577"/>
          </a:xfrm>
        </p:grpSpPr>
        <p:pic>
          <p:nvPicPr>
            <p:cNvPr id="20" name="Рисунок 19"/>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09748" y="4011684"/>
              <a:ext cx="832171" cy="726577"/>
            </a:xfrm>
            <a:prstGeom prst="rect">
              <a:avLst/>
            </a:prstGeom>
          </p:spPr>
        </p:pic>
        <p:sp>
          <p:nvSpPr>
            <p:cNvPr id="21" name="Подзаголовок 2"/>
            <p:cNvSpPr txBox="1">
              <a:spLocks/>
            </p:cNvSpPr>
            <p:nvPr/>
          </p:nvSpPr>
          <p:spPr>
            <a:xfrm>
              <a:off x="2596341" y="4011684"/>
              <a:ext cx="3532779" cy="34563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buClr>
                  <a:srgbClr val="0000CC"/>
                </a:buClr>
                <a:buSzPct val="130000"/>
                <a:defRPr/>
              </a:pPr>
              <a:r>
                <a:rPr lang="ru-RU" sz="2800" b="1" dirty="0" smtClean="0">
                  <a:solidFill>
                    <a:srgbClr val="035CB6"/>
                  </a:solidFill>
                </a:rPr>
                <a:t>Число сотрудников</a:t>
              </a:r>
              <a:r>
                <a:rPr lang="en-US" sz="2800" b="1" dirty="0" smtClean="0">
                  <a:solidFill>
                    <a:srgbClr val="035CB6"/>
                  </a:solidFill>
                </a:rPr>
                <a:t>:  37</a:t>
              </a:r>
              <a:endParaRPr lang="ru-RU" altLang="ru-RU" sz="2800" b="1" dirty="0">
                <a:solidFill>
                  <a:srgbClr val="035CB6"/>
                </a:solidFill>
                <a:cs typeface="Arial" panose="020B0604020202020204" pitchFamily="34" charset="0"/>
              </a:endParaRPr>
            </a:p>
          </p:txBody>
        </p:sp>
      </p:grpSp>
      <p:sp>
        <p:nvSpPr>
          <p:cNvPr id="23" name="Подзаголовок 2"/>
          <p:cNvSpPr txBox="1">
            <a:spLocks/>
          </p:cNvSpPr>
          <p:nvPr/>
        </p:nvSpPr>
        <p:spPr>
          <a:xfrm>
            <a:off x="354166" y="3236979"/>
            <a:ext cx="8466306" cy="52282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buClr>
                <a:srgbClr val="0000CC"/>
              </a:buClr>
              <a:buSzPct val="130000"/>
            </a:pPr>
            <a:r>
              <a:rPr lang="en-US" altLang="ru-RU" b="1" dirty="0" smtClean="0">
                <a:solidFill>
                  <a:srgbClr val="035CB6"/>
                </a:solidFill>
                <a:cs typeface="Arial" panose="020B0604020202020204" pitchFamily="34" charset="0"/>
              </a:rPr>
              <a:t>			</a:t>
            </a:r>
            <a:r>
              <a:rPr lang="ru-RU" altLang="ru-RU" b="1" dirty="0" smtClean="0">
                <a:solidFill>
                  <a:srgbClr val="035CB6"/>
                </a:solidFill>
                <a:cs typeface="Arial" panose="020B0604020202020204" pitchFamily="34" charset="0"/>
              </a:rPr>
              <a:t>Официальный дилер </a:t>
            </a:r>
            <a:r>
              <a:rPr lang="en-US" altLang="ru-RU" b="1" dirty="0" smtClean="0">
                <a:solidFill>
                  <a:srgbClr val="035CB6"/>
                </a:solidFill>
                <a:cs typeface="Arial" panose="020B0604020202020204" pitchFamily="34" charset="0"/>
              </a:rPr>
              <a:t>					</a:t>
            </a:r>
            <a:r>
              <a:rPr lang="ru-RU" altLang="ru-RU" b="1" dirty="0" smtClean="0">
                <a:solidFill>
                  <a:srgbClr val="035CB6"/>
                </a:solidFill>
                <a:cs typeface="Arial" panose="020B0604020202020204" pitchFamily="34" charset="0"/>
              </a:rPr>
              <a:t>брендов  </a:t>
            </a:r>
            <a:r>
              <a:rPr lang="en-US" altLang="ru-RU" b="1" dirty="0" smtClean="0">
                <a:solidFill>
                  <a:srgbClr val="035CB6"/>
                </a:solidFill>
                <a:cs typeface="Arial" panose="020B0604020202020204" pitchFamily="34" charset="0"/>
              </a:rPr>
              <a:t>Topcon</a:t>
            </a:r>
            <a:r>
              <a:rPr lang="ru-RU" altLang="ru-RU" b="1" dirty="0" smtClean="0">
                <a:solidFill>
                  <a:srgbClr val="035CB6"/>
                </a:solidFill>
                <a:cs typeface="Arial" panose="020B0604020202020204" pitchFamily="34" charset="0"/>
              </a:rPr>
              <a:t> и </a:t>
            </a:r>
            <a:r>
              <a:rPr lang="en-US" altLang="ru-RU" b="1" dirty="0" smtClean="0">
                <a:solidFill>
                  <a:srgbClr val="035CB6"/>
                </a:solidFill>
                <a:cs typeface="Arial" panose="020B0604020202020204" pitchFamily="34" charset="0"/>
              </a:rPr>
              <a:t>Sokkia </a:t>
            </a:r>
            <a:r>
              <a:rPr lang="ru-RU" altLang="ru-RU" b="1" dirty="0" smtClean="0">
                <a:solidFill>
                  <a:srgbClr val="035CB6"/>
                </a:solidFill>
                <a:cs typeface="Arial" panose="020B0604020202020204" pitchFamily="34" charset="0"/>
              </a:rPr>
              <a:t>в РФ</a:t>
            </a:r>
            <a:endParaRPr lang="ru-RU" altLang="ru-RU" b="1" dirty="0">
              <a:solidFill>
                <a:srgbClr val="035CB6"/>
              </a:solidFill>
              <a:cs typeface="Arial" panose="020B0604020202020204" pitchFamily="34" charset="0"/>
            </a:endParaRPr>
          </a:p>
        </p:txBody>
      </p:sp>
      <p:pic>
        <p:nvPicPr>
          <p:cNvPr id="1029"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47905" y="4964579"/>
            <a:ext cx="2588419" cy="89126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154582" y="4978648"/>
            <a:ext cx="2601515" cy="9309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337516" y="5015157"/>
            <a:ext cx="2588419" cy="7901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591630" y="3324075"/>
            <a:ext cx="2350956" cy="4098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1079955" y="3786672"/>
            <a:ext cx="1882831" cy="4328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52299625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xmlns="" id="{A66FE13F-FAA6-44B8-A125-8FE0EC80AB09}"/>
              </a:ext>
            </a:extLst>
          </p:cNvPr>
          <p:cNvPicPr>
            <a:picLocks noChangeAspect="1"/>
          </p:cNvPicPr>
          <p:nvPr/>
        </p:nvPicPr>
        <p:blipFill>
          <a:blip r:embed="rId3" cstate="print">
            <a:extLst>
              <a:ext uri="{BEBA8EAE-BF5A-486C-A8C5-ECC9F3942E4B}">
                <a14:imgProps xmlns:a14="http://schemas.microsoft.com/office/drawing/2010/main" xmlns="">
                  <a14:imgLayer r:embed="rId4">
                    <a14:imgEffect>
                      <a14:brightnessContrast bright="40000" contrast="-20000"/>
                    </a14:imgEffect>
                  </a14:imgLayer>
                </a14:imgProps>
              </a:ext>
            </a:extLst>
          </a:blip>
          <a:stretch>
            <a:fillRect/>
          </a:stretch>
        </p:blipFill>
        <p:spPr>
          <a:xfrm>
            <a:off x="1072883" y="876782"/>
            <a:ext cx="6998234" cy="5329226"/>
          </a:xfrm>
          <a:prstGeom prst="rect">
            <a:avLst/>
          </a:prstGeom>
        </p:spPr>
      </p:pic>
      <p:sp>
        <p:nvSpPr>
          <p:cNvPr id="4" name="TextBox 3">
            <a:extLst>
              <a:ext uri="{FF2B5EF4-FFF2-40B4-BE49-F238E27FC236}">
                <a16:creationId xmlns:a16="http://schemas.microsoft.com/office/drawing/2014/main" xmlns="" id="{0CE2A8AD-78B5-43C9-B6F2-EE557B6FD6E3}"/>
              </a:ext>
            </a:extLst>
          </p:cNvPr>
          <p:cNvSpPr txBox="1"/>
          <p:nvPr/>
        </p:nvSpPr>
        <p:spPr>
          <a:xfrm>
            <a:off x="0" y="476672"/>
            <a:ext cx="9144000" cy="400110"/>
          </a:xfrm>
          <a:prstGeom prst="rect">
            <a:avLst/>
          </a:prstGeom>
          <a:noFill/>
        </p:spPr>
        <p:txBody>
          <a:bodyPr wrap="square" rtlCol="0">
            <a:spAutoFit/>
          </a:bodyPr>
          <a:lstStyle/>
          <a:p>
            <a:pPr algn="ctr"/>
            <a:r>
              <a:rPr lang="ru-RU" sz="2000" dirty="0">
                <a:solidFill>
                  <a:srgbClr val="0070C0"/>
                </a:solidFill>
              </a:rPr>
              <a:t>               В разные годы широкомасштабные выставки в РГО</a:t>
            </a:r>
          </a:p>
        </p:txBody>
      </p:sp>
    </p:spTree>
    <p:extLst>
      <p:ext uri="{BB962C8B-B14F-4D97-AF65-F5344CB8AC3E}">
        <p14:creationId xmlns:p14="http://schemas.microsoft.com/office/powerpoint/2010/main" xmlns="" val="4679844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xmlns="" id="{6B8EED07-79FB-4557-9748-A9A030717C0F}"/>
              </a:ext>
            </a:extLst>
          </p:cNvPr>
          <p:cNvPicPr>
            <a:picLocks noChangeAspect="1"/>
          </p:cNvPicPr>
          <p:nvPr/>
        </p:nvPicPr>
        <p:blipFill rotWithShape="1">
          <a:blip r:embed="rId2" cstate="print">
            <a:extLst>
              <a:ext uri="{BEBA8EAE-BF5A-486C-A8C5-ECC9F3942E4B}">
                <a14:imgProps xmlns:a14="http://schemas.microsoft.com/office/drawing/2010/main" xmlns="">
                  <a14:imgLayer r:embed="rId3">
                    <a14:imgEffect>
                      <a14:sharpenSoften amount="50000"/>
                    </a14:imgEffect>
                  </a14:imgLayer>
                </a14:imgProps>
              </a:ext>
            </a:extLst>
          </a:blip>
          <a:srcRect l="15684" t="20273" r="12758" b="18299"/>
          <a:stretch/>
        </p:blipFill>
        <p:spPr>
          <a:xfrm>
            <a:off x="657958" y="836712"/>
            <a:ext cx="4026319" cy="2592288"/>
          </a:xfrm>
          <a:prstGeom prst="rect">
            <a:avLst/>
          </a:prstGeom>
        </p:spPr>
      </p:pic>
      <p:pic>
        <p:nvPicPr>
          <p:cNvPr id="4" name="Рисунок 3">
            <a:extLst>
              <a:ext uri="{FF2B5EF4-FFF2-40B4-BE49-F238E27FC236}">
                <a16:creationId xmlns:a16="http://schemas.microsoft.com/office/drawing/2014/main" xmlns="" id="{C4FCA12B-9DB7-4C4E-AD10-F7FF01D260D8}"/>
              </a:ext>
            </a:extLst>
          </p:cNvPr>
          <p:cNvPicPr>
            <a:picLocks noChangeAspect="1"/>
          </p:cNvPicPr>
          <p:nvPr/>
        </p:nvPicPr>
        <p:blipFill rotWithShape="1">
          <a:blip r:embed="rId4" cstate="print">
            <a:extLst>
              <a:ext uri="{BEBA8EAE-BF5A-486C-A8C5-ECC9F3942E4B}">
                <a14:imgProps xmlns:a14="http://schemas.microsoft.com/office/drawing/2010/main" xmlns="">
                  <a14:imgLayer r:embed="rId5">
                    <a14:imgEffect>
                      <a14:sharpenSoften amount="50000"/>
                    </a14:imgEffect>
                  </a14:imgLayer>
                </a14:imgProps>
              </a:ext>
            </a:extLst>
          </a:blip>
          <a:srcRect l="14769" t="22154" r="15077" b="17539"/>
          <a:stretch/>
        </p:blipFill>
        <p:spPr>
          <a:xfrm>
            <a:off x="4661844" y="1656574"/>
            <a:ext cx="4011263" cy="2586210"/>
          </a:xfrm>
          <a:prstGeom prst="rect">
            <a:avLst/>
          </a:prstGeom>
        </p:spPr>
      </p:pic>
      <p:pic>
        <p:nvPicPr>
          <p:cNvPr id="5" name="Рисунок 4">
            <a:extLst>
              <a:ext uri="{FF2B5EF4-FFF2-40B4-BE49-F238E27FC236}">
                <a16:creationId xmlns:a16="http://schemas.microsoft.com/office/drawing/2014/main" xmlns="" id="{6AE03BF4-7E68-4A89-B5CB-C466FF7A1360}"/>
              </a:ext>
            </a:extLst>
          </p:cNvPr>
          <p:cNvPicPr>
            <a:picLocks noChangeAspect="1"/>
          </p:cNvPicPr>
          <p:nvPr/>
        </p:nvPicPr>
        <p:blipFill rotWithShape="1">
          <a:blip r:embed="rId6" cstate="print">
            <a:extLst>
              <a:ext uri="{BEBA8EAE-BF5A-486C-A8C5-ECC9F3942E4B}">
                <a14:imgProps xmlns:a14="http://schemas.microsoft.com/office/drawing/2010/main" xmlns="">
                  <a14:imgLayer r:embed="rId7">
                    <a14:imgEffect>
                      <a14:sharpenSoften amount="50000"/>
                    </a14:imgEffect>
                  </a14:imgLayer>
                </a14:imgProps>
              </a:ext>
            </a:extLst>
          </a:blip>
          <a:srcRect l="16607" t="18503" r="10248" b="18503"/>
          <a:stretch/>
        </p:blipFill>
        <p:spPr>
          <a:xfrm>
            <a:off x="650966" y="3717032"/>
            <a:ext cx="4144725" cy="2402775"/>
          </a:xfrm>
          <a:prstGeom prst="rect">
            <a:avLst/>
          </a:prstGeom>
        </p:spPr>
      </p:pic>
    </p:spTree>
    <p:extLst>
      <p:ext uri="{BB962C8B-B14F-4D97-AF65-F5344CB8AC3E}">
        <p14:creationId xmlns:p14="http://schemas.microsoft.com/office/powerpoint/2010/main" xmlns="" val="40814871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01608" y="734777"/>
            <a:ext cx="7886700" cy="1325563"/>
          </a:xfrm>
        </p:spPr>
        <p:txBody>
          <a:bodyPr/>
          <a:lstStyle/>
          <a:p>
            <a:pPr algn="ctr"/>
            <a:r>
              <a:rPr lang="ru-RU" dirty="0" smtClean="0">
                <a:solidFill>
                  <a:schemeClr val="accent1">
                    <a:lumMod val="75000"/>
                  </a:schemeClr>
                </a:solidFill>
              </a:rPr>
              <a:t>Панорама музея в офисе ГСИ</a:t>
            </a:r>
            <a:endParaRPr lang="ru-RU" dirty="0">
              <a:solidFill>
                <a:schemeClr val="accent1">
                  <a:lumMod val="75000"/>
                </a:schemeClr>
              </a:solidFill>
            </a:endParaRPr>
          </a:p>
        </p:txBody>
      </p:sp>
      <p:pic>
        <p:nvPicPr>
          <p:cNvPr id="4" name="Объект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611560" y="2420889"/>
            <a:ext cx="8125589" cy="1944216"/>
          </a:xfrm>
        </p:spPr>
      </p:pic>
    </p:spTree>
    <p:extLst>
      <p:ext uri="{BB962C8B-B14F-4D97-AF65-F5344CB8AC3E}">
        <p14:creationId xmlns:p14="http://schemas.microsoft.com/office/powerpoint/2010/main" xmlns="" val="14599556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561636"/>
            <a:ext cx="8568952" cy="1325563"/>
          </a:xfrm>
        </p:spPr>
        <p:txBody>
          <a:bodyPr>
            <a:normAutofit/>
          </a:bodyPr>
          <a:lstStyle/>
          <a:p>
            <a:pPr algn="ctr"/>
            <a:r>
              <a:rPr lang="ru-RU" sz="3600" dirty="0" smtClean="0">
                <a:solidFill>
                  <a:schemeClr val="accent1">
                    <a:lumMod val="75000"/>
                  </a:schemeClr>
                </a:solidFill>
              </a:rPr>
              <a:t>Открытие выставки 14 сентября 2017 г.</a:t>
            </a:r>
            <a:endParaRPr lang="ru-RU" sz="3600" dirty="0">
              <a:solidFill>
                <a:schemeClr val="accent1">
                  <a:lumMod val="75000"/>
                </a:schemeClr>
              </a:solidFill>
            </a:endParaRPr>
          </a:p>
        </p:txBody>
      </p:sp>
      <p:pic>
        <p:nvPicPr>
          <p:cNvPr id="4" name="Объект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539552" y="1792341"/>
            <a:ext cx="3816424" cy="2667553"/>
          </a:xfrm>
        </p:spPr>
      </p:pic>
      <p:pic>
        <p:nvPicPr>
          <p:cNvPr id="5" name="Рисунок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860032" y="1792341"/>
            <a:ext cx="3744416" cy="2647386"/>
          </a:xfrm>
          <a:prstGeom prst="rect">
            <a:avLst/>
          </a:prstGeom>
        </p:spPr>
      </p:pic>
    </p:spTree>
    <p:extLst>
      <p:ext uri="{BB962C8B-B14F-4D97-AF65-F5344CB8AC3E}">
        <p14:creationId xmlns:p14="http://schemas.microsoft.com/office/powerpoint/2010/main" xmlns="" val="125888837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323528" y="1671624"/>
            <a:ext cx="4112124" cy="2836646"/>
          </a:xfrm>
        </p:spPr>
      </p:pic>
      <p:pic>
        <p:nvPicPr>
          <p:cNvPr id="5" name="Рисунок 4"/>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644008" y="1700808"/>
            <a:ext cx="4189404" cy="2808312"/>
          </a:xfrm>
          <a:prstGeom prst="rect">
            <a:avLst/>
          </a:prstGeom>
        </p:spPr>
      </p:pic>
    </p:spTree>
    <p:extLst>
      <p:ext uri="{BB962C8B-B14F-4D97-AF65-F5344CB8AC3E}">
        <p14:creationId xmlns:p14="http://schemas.microsoft.com/office/powerpoint/2010/main" xmlns="" val="5754088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xmlns="" id="{D12CE5FA-5C80-4C91-B431-777DFC2123E9}"/>
              </a:ext>
            </a:extLst>
          </p:cNvPr>
          <p:cNvPicPr>
            <a:picLocks noChangeAspect="1"/>
          </p:cNvPicPr>
          <p:nvPr/>
        </p:nvPicPr>
        <p:blipFill rotWithShape="1">
          <a:blip r:embed="rId3" cstate="print">
            <a:extLst>
              <a:ext uri="{BEBA8EAE-BF5A-486C-A8C5-ECC9F3942E4B}">
                <a14:imgProps xmlns:a14="http://schemas.microsoft.com/office/drawing/2010/main" xmlns="">
                  <a14:imgLayer r:embed="rId4">
                    <a14:imgEffect>
                      <a14:sharpenSoften amount="50000"/>
                    </a14:imgEffect>
                  </a14:imgLayer>
                </a14:imgProps>
              </a:ext>
            </a:extLst>
          </a:blip>
          <a:srcRect l="7480" t="8399" r="2754" b="14878"/>
          <a:stretch/>
        </p:blipFill>
        <p:spPr>
          <a:xfrm>
            <a:off x="640800" y="876782"/>
            <a:ext cx="7862400" cy="5040000"/>
          </a:xfrm>
          <a:prstGeom prst="rect">
            <a:avLst/>
          </a:prstGeom>
        </p:spPr>
      </p:pic>
    </p:spTree>
    <p:extLst>
      <p:ext uri="{BB962C8B-B14F-4D97-AF65-F5344CB8AC3E}">
        <p14:creationId xmlns:p14="http://schemas.microsoft.com/office/powerpoint/2010/main" xmlns="" val="31990688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ÐÐ»Ð°Ð²Ð½Ð°Ñ"/>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3568" y="1484785"/>
            <a:ext cx="3384376" cy="1099924"/>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Рисунок 3" descr="GP_600px"/>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300192" y="1584435"/>
            <a:ext cx="1828800" cy="1051560"/>
          </a:xfrm>
          <a:prstGeom prst="rect">
            <a:avLst/>
          </a:prstGeom>
          <a:noFill/>
          <a:ln>
            <a:noFill/>
          </a:ln>
        </p:spPr>
      </p:pic>
      <p:sp>
        <p:nvSpPr>
          <p:cNvPr id="3" name="TextBox 2"/>
          <p:cNvSpPr txBox="1"/>
          <p:nvPr/>
        </p:nvSpPr>
        <p:spPr>
          <a:xfrm>
            <a:off x="539552" y="3717032"/>
            <a:ext cx="8064896" cy="1569660"/>
          </a:xfrm>
          <a:prstGeom prst="rect">
            <a:avLst/>
          </a:prstGeom>
          <a:noFill/>
        </p:spPr>
        <p:txBody>
          <a:bodyPr wrap="square" rtlCol="0">
            <a:spAutoFit/>
          </a:bodyPr>
          <a:lstStyle/>
          <a:p>
            <a:pPr algn="ctr"/>
            <a:r>
              <a:rPr lang="ru-RU" sz="3200" b="1" dirty="0" smtClean="0">
                <a:solidFill>
                  <a:schemeClr val="tx2"/>
                </a:solidFill>
              </a:rPr>
              <a:t>Кафедра </a:t>
            </a:r>
            <a:r>
              <a:rPr lang="ru-RU" sz="3200" b="1" dirty="0">
                <a:solidFill>
                  <a:schemeClr val="tx2"/>
                </a:solidFill>
              </a:rPr>
              <a:t>геоинформационных технологий </a:t>
            </a:r>
            <a:r>
              <a:rPr lang="ru-RU" sz="3200" b="1" i="1" dirty="0">
                <a:solidFill>
                  <a:schemeClr val="tx2"/>
                </a:solidFill>
              </a:rPr>
              <a:t>(на базе ООО «Геодезические приборы»)</a:t>
            </a:r>
          </a:p>
          <a:p>
            <a:pPr algn="ctr"/>
            <a:endParaRPr lang="ru-RU" sz="3200" b="1" dirty="0">
              <a:solidFill>
                <a:schemeClr val="tx2"/>
              </a:solidFill>
            </a:endParaRPr>
          </a:p>
        </p:txBody>
      </p:sp>
    </p:spTree>
    <p:extLst>
      <p:ext uri="{BB962C8B-B14F-4D97-AF65-F5344CB8AC3E}">
        <p14:creationId xmlns:p14="http://schemas.microsoft.com/office/powerpoint/2010/main" xmlns="" val="1015714775"/>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1061</TotalTime>
  <Words>1888</Words>
  <Application>Microsoft Office PowerPoint</Application>
  <PresentationFormat>Экран (4:3)</PresentationFormat>
  <Paragraphs>95</Paragraphs>
  <Slides>19</Slides>
  <Notes>17</Notes>
  <HiddenSlides>1</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Тема Office</vt:lpstr>
      <vt:lpstr>ОПЫТ КОМПАНИИ «ГЕОДЕЗИЧЕСКИЕ ПРИБОРЫ»  ПО ВНЕДРЕНИЮ ПЕРЕДОВЫХ ГЕОДЕЗИЧЕСКИХ ТЕХНОЛОГИЙ                                                       М.Д.АЛЕКСЕЕВ</vt:lpstr>
      <vt:lpstr>Слайд 2</vt:lpstr>
      <vt:lpstr>Слайд 3</vt:lpstr>
      <vt:lpstr>Слайд 4</vt:lpstr>
      <vt:lpstr>Панорама музея в офисе ГСИ</vt:lpstr>
      <vt:lpstr>Открытие выставки 14 сентября 2017 г.</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Федеральный закон  «Об образовании в Российской Федерации»  № 273 от 29.12.2012 г. допускает реализацию образовательных программ  в сетевой форме, т.е. организацию процесса обучения  с использованием ресурсов нескольких организаций (ст. 15 закона)</vt:lpstr>
      <vt:lpstr>Слайд 18</vt:lpstr>
      <vt:lpstr>Слайд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«Опыт взаимодействия Университета ИТМО и коммерческих предприятий в рамках реализации программы переподготовки «Разработка и управление проектом с технологией информационного моделирования (BIM)  зданий и сооружений»</dc:title>
  <dc:creator>User</dc:creator>
  <cp:lastModifiedBy>Admin</cp:lastModifiedBy>
  <cp:revision>164</cp:revision>
  <dcterms:created xsi:type="dcterms:W3CDTF">2018-08-19T08:03:07Z</dcterms:created>
  <dcterms:modified xsi:type="dcterms:W3CDTF">2019-03-29T05:48:10Z</dcterms:modified>
</cp:coreProperties>
</file>