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948" r:id="rId5"/>
    <p:sldId id="296" r:id="rId6"/>
    <p:sldId id="964" r:id="rId7"/>
    <p:sldId id="950" r:id="rId8"/>
    <p:sldId id="968" r:id="rId9"/>
    <p:sldId id="967" r:id="rId10"/>
    <p:sldId id="966" r:id="rId11"/>
    <p:sldId id="965" r:id="rId12"/>
    <p:sldId id="31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ED104"/>
    <a:srgbClr val="ED7D31"/>
    <a:srgbClr val="FF7C80"/>
    <a:srgbClr val="242021"/>
    <a:srgbClr val="9FB7E1"/>
    <a:srgbClr val="221E2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4" autoAdjust="0"/>
    <p:restoredTop sz="95332" autoAdjust="0"/>
  </p:normalViewPr>
  <p:slideViewPr>
    <p:cSldViewPr snapToGrid="0" showGuides="1">
      <p:cViewPr varScale="1">
        <p:scale>
          <a:sx n="111" d="100"/>
          <a:sy n="111" d="100"/>
        </p:scale>
        <p:origin x="138" y="222"/>
      </p:cViewPr>
      <p:guideLst>
        <p:guide orient="horz" pos="4088"/>
        <p:guide pos="234"/>
        <p:guide orient="horz" pos="210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0992-2784-413C-85D5-8B54AF96F23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4D5AA-B71B-403A-8E6A-B045E4B8A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00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250F3-67F7-4FDE-842C-13F4803639A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414A4-DD9A-4183-A3D8-9336CF8D6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2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14A4-DD9A-4183-A3D8-9336CF8D61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4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0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5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7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1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0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9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8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031D-EF81-4195-93DF-41B0CBE94B2F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2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"/>
          <a:stretch/>
        </p:blipFill>
        <p:spPr>
          <a:xfrm>
            <a:off x="7036401" y="368300"/>
            <a:ext cx="5165432" cy="5215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7" y="816235"/>
            <a:ext cx="3746090" cy="40243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1988" y="0"/>
            <a:ext cx="4408025" cy="4399280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6" y="1162007"/>
            <a:ext cx="1301749" cy="862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3597" y="2067039"/>
            <a:ext cx="4506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Оптимизация процесса исследований для поиска карьеров общераспространенных полезных ископаемых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1988" y="3960866"/>
            <a:ext cx="4396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ООО «НК «Роснефть-НТЦ»</a:t>
            </a:r>
          </a:p>
        </p:txBody>
      </p:sp>
    </p:spTree>
    <p:extLst>
      <p:ext uri="{BB962C8B-B14F-4D97-AF65-F5344CB8AC3E}">
        <p14:creationId xmlns:p14="http://schemas.microsoft.com/office/powerpoint/2010/main" val="19428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38754"/>
            <a:ext cx="636609" cy="625034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75" y="368300"/>
            <a:ext cx="1011938" cy="335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66" y="6374300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ea typeface="Segoe UI Emoji" panose="020B0502040204020203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653" y="1064875"/>
            <a:ext cx="1013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F23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ОСНОВНЫЕ ПРОБЛЕМЫ ПРИ ПОИСКЕ КАРЬЕРОВ ПЕСКА</a:t>
            </a:r>
          </a:p>
          <a:p>
            <a:r>
              <a:rPr lang="ru-RU" sz="2800" b="1" dirty="0" smtClean="0">
                <a:solidFill>
                  <a:srgbClr val="1F23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СЕВЕРНЫХ РЕГИОНАХ</a:t>
            </a:r>
            <a:endParaRPr lang="ru-RU" sz="28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225" y="937549"/>
            <a:ext cx="1885315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884752" y="2259542"/>
            <a:ext cx="4273032" cy="1076761"/>
            <a:chOff x="1030283" y="1112038"/>
            <a:chExt cx="5592801" cy="1423686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1030283" y="1112038"/>
              <a:ext cx="4644623" cy="142368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ВЫСОКАЯ ПОТРЕБНОСТЬ  В ГРУНТАХ ДЛЯ ОТСЫПКИ ОСНОВАНИЙ СООРУЖЕНИЙ</a:t>
              </a:r>
              <a:endPara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5842011" y="1823880"/>
              <a:ext cx="77216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6607667" y="1112040"/>
              <a:ext cx="15417" cy="1423683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5157784" y="2259544"/>
            <a:ext cx="6480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площадочных промышленных объектов и автодорог на месторождениях ведется на искусственно возводимых насыпных грунтах. Общий потребный объем песка составляет миллионы куб. метров.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endParaRPr lang="ru-RU" sz="13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Преобладание в разрезе тонкодисперсных (глинистых) грунтов. Слабая изученность территории новых нефтяных месторождений. Ограниченное распространение песков приемлемого качества, доступных для разработки открытым способом.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endParaRPr lang="ru-RU" sz="13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Высокая стоимость геологоразведочных работ при сплошной разведке методом бурения скважин. 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endParaRPr lang="ru-RU" sz="13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Сезонная ограниченность геологоразведочных работ </a:t>
            </a:r>
            <a:r>
              <a:rPr lang="ru-RU" sz="1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запрет на  </a:t>
            </a: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передвижения гусеничной </a:t>
            </a:r>
            <a:r>
              <a:rPr lang="ru-RU" sz="1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техники </a:t>
            </a: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вне специально </a:t>
            </a:r>
            <a:r>
              <a:rPr lang="ru-RU" sz="1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отведенных дорог </a:t>
            </a: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в летний </a:t>
            </a:r>
            <a:r>
              <a:rPr lang="ru-RU" sz="13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период для сохранения плодородного слоя в тундре/тайге</a:t>
            </a:r>
            <a:r>
              <a:rPr lang="ru-RU" sz="13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0" name="Группа 79"/>
          <p:cNvGrpSpPr>
            <a:grpSpLocks noChangeAspect="1"/>
          </p:cNvGrpSpPr>
          <p:nvPr/>
        </p:nvGrpSpPr>
        <p:grpSpPr>
          <a:xfrm>
            <a:off x="911228" y="5067438"/>
            <a:ext cx="4273030" cy="1051364"/>
            <a:chOff x="1030283" y="1112038"/>
            <a:chExt cx="5592801" cy="1423686"/>
          </a:xfrm>
        </p:grpSpPr>
        <p:sp>
          <p:nvSpPr>
            <p:cNvPr id="82" name="Прямоугольник 81"/>
            <p:cNvSpPr/>
            <p:nvPr/>
          </p:nvSpPr>
          <p:spPr bwMode="auto">
            <a:xfrm>
              <a:off x="1030283" y="1112038"/>
              <a:ext cx="4644623" cy="142368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ВЫСОКАЯ СТОИМОСТЬ И НИЗКАЯ ПРОИЗВОДИТЕЛЬНОСТЬ ГЕОЛОГОРАЗВЕДОЧНЫХ РАБОТ</a:t>
              </a:r>
            </a:p>
          </p:txBody>
        </p:sp>
        <p:cxnSp>
          <p:nvCxnSpPr>
            <p:cNvPr id="83" name="Прямая соединительная линия 82"/>
            <p:cNvCxnSpPr/>
            <p:nvPr/>
          </p:nvCxnSpPr>
          <p:spPr>
            <a:xfrm flipH="1">
              <a:off x="5842011" y="1823880"/>
              <a:ext cx="77216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H="1" flipV="1">
              <a:off x="6607667" y="1112040"/>
              <a:ext cx="15417" cy="1423683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884752" y="3631142"/>
            <a:ext cx="4273032" cy="1076761"/>
            <a:chOff x="1030283" y="1112038"/>
            <a:chExt cx="5592801" cy="1423686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1030283" y="1112038"/>
              <a:ext cx="4644623" cy="142368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ОГРАНИЧЕННАЯ РАСПРОСТРАНЕННОСТЬ  ЗАЛЕЖЕЙ ПЕСКОВ НА БОЛЬШОЙ ПЛОЩАДИ</a:t>
              </a:r>
              <a:endPara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5842011" y="1823880"/>
              <a:ext cx="77216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6607667" y="1112040"/>
              <a:ext cx="15417" cy="1423683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08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38754"/>
            <a:ext cx="636609" cy="625034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75" y="368300"/>
            <a:ext cx="1011938" cy="335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66" y="6374300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ea typeface="Segoe UI Emoji" panose="020B0502040204020203" pitchFamily="34" charset="0"/>
              </a:rPr>
              <a:t>3</a:t>
            </a:r>
            <a:endParaRPr lang="ru-RU" sz="1700" dirty="0">
              <a:solidFill>
                <a:schemeClr val="bg1"/>
              </a:solidFill>
              <a:ea typeface="Segoe UI Emoj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654" y="1064875"/>
            <a:ext cx="11059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23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ЦЕЛИ И ЗАДАЧИ ДЛЯ ПОВЫШЕНИЯ ЭФФЕКТИВНОСТИ </a:t>
            </a:r>
          </a:p>
          <a:p>
            <a:r>
              <a:rPr lang="ru-RU" sz="2800" b="1" dirty="0" smtClean="0">
                <a:solidFill>
                  <a:srgbClr val="1F23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ПОИСКА ОБЩЕРАСПРОСТРАНЕННЫХ ПОЛЕЗНЫХ ИСКОПАЕМЫХ (ОПИ)</a:t>
            </a:r>
            <a:endParaRPr lang="ru-RU" sz="28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225" y="937549"/>
            <a:ext cx="1885315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911224" y="2449870"/>
            <a:ext cx="108727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Предварительное, до буровых геологоразведочных работ, выявление потенциальных залежей песка на территории лицензионных участков месторождений.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Достижение данных целей аэрогеофизическими методами:  адаптация технологии электроразведочных </a:t>
            </a:r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аэрометодов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для поиска и оконтуривания участков распространения песков, глин и иных ОПИ.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Разработка оборудования, методик выполнения работ и обработки полученных данных на основе имеющегося опыта и технологии поиска залежей рудных полезных ископаемых и углеводородов.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Реализация возможности проведения поисковых работ в теплый период – для обеспечения фронта геологических работ по оценке качества, оконтуриванию и подсчету запасов карьеров ОПИ на выявленных участках. 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Снижение стоимости и сроков поиска карьеров ОПИ.</a:t>
            </a:r>
          </a:p>
        </p:txBody>
      </p:sp>
    </p:spTree>
    <p:extLst>
      <p:ext uri="{BB962C8B-B14F-4D97-AF65-F5344CB8AC3E}">
        <p14:creationId xmlns:p14="http://schemas.microsoft.com/office/powerpoint/2010/main" val="5418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38754"/>
            <a:ext cx="636609" cy="625034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75" y="368300"/>
            <a:ext cx="1011938" cy="335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65" y="6374300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ea typeface="Segoe UI Emoji" panose="020B0502040204020203" pitchFamily="34" charset="0"/>
              </a:rPr>
              <a:t>4</a:t>
            </a:r>
            <a:endParaRPr lang="ru-RU" sz="1700" dirty="0">
              <a:solidFill>
                <a:schemeClr val="bg1"/>
              </a:solidFill>
              <a:ea typeface="Segoe UI Emoj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653" y="1064875"/>
            <a:ext cx="8269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1F23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СУТЬ ПРОЕКТА И МЕТОДЫ ЕГО РЕАЛИЗАЦИИ</a:t>
            </a:r>
            <a:endParaRPr lang="ru-RU" sz="28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225" y="937549"/>
            <a:ext cx="1885315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455037" y="1809208"/>
            <a:ext cx="3467114" cy="1413933"/>
            <a:chOff x="1030283" y="1112038"/>
            <a:chExt cx="5592801" cy="1423686"/>
          </a:xfrm>
        </p:grpSpPr>
        <p:sp>
          <p:nvSpPr>
            <p:cNvPr id="34" name="Прямоугольник 33"/>
            <p:cNvSpPr/>
            <p:nvPr/>
          </p:nvSpPr>
          <p:spPr bwMode="auto">
            <a:xfrm>
              <a:off x="1030283" y="1112038"/>
              <a:ext cx="4644623" cy="142368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СОЗДАНИЕ МЕТОДИК</a:t>
              </a:r>
              <a:endPara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5842011" y="1823880"/>
              <a:ext cx="77216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6607667" y="1112040"/>
              <a:ext cx="15417" cy="1423683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>
            <a:grpSpLocks noChangeAspect="1"/>
          </p:cNvGrpSpPr>
          <p:nvPr/>
        </p:nvGrpSpPr>
        <p:grpSpPr>
          <a:xfrm>
            <a:off x="465938" y="4809454"/>
            <a:ext cx="3465769" cy="1383750"/>
            <a:chOff x="1030283" y="1112036"/>
            <a:chExt cx="5592801" cy="1423687"/>
          </a:xfrm>
        </p:grpSpPr>
        <p:sp>
          <p:nvSpPr>
            <p:cNvPr id="51" name="Прямоугольник 50"/>
            <p:cNvSpPr/>
            <p:nvPr/>
          </p:nvSpPr>
          <p:spPr bwMode="auto">
            <a:xfrm>
              <a:off x="1030283" y="1112036"/>
              <a:ext cx="4644623" cy="142368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ОПЫТНАЯ ЭКСПЛУАТАЦИЯ И ВНЕДРЕНИЕ В ПРОИЗВОДСТВО</a:t>
              </a:r>
              <a:endPara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842011" y="1823880"/>
              <a:ext cx="77216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6607667" y="1112040"/>
              <a:ext cx="15417" cy="1423683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6003634" y="299668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Europe" pitchFamily="2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03635" y="5324878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Europe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842015"/>
            <a:ext cx="568801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Подготовка задания для потенциальных исполнителей проекта.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Заключение договора на НИОКР с потенциальными исполнителями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:  ГНПП «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Аэрогеофизика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(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г.Москва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и/или ЗАО «Аэрогеофизическая Разведка» (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г.Новосибирск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) и/или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ООО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Аэрогеоматика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(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г.Краснодар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Разработка, доработка имеющихся методов геофизических исследований (ЗСБ, электроразведка, гамма-спектрометрия) под цели поиска ОПИ.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Разработка оборудования, методов интерпретации данных (ОКР).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Пробная эксплуатация на известных карьерах и отработка технологии  на опытных участках.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Реализация технологии – внедрение в эксплуатацию.  </a:t>
            </a:r>
          </a:p>
        </p:txBody>
      </p:sp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464594" y="3308350"/>
            <a:ext cx="3467114" cy="1413933"/>
            <a:chOff x="1030283" y="1112038"/>
            <a:chExt cx="5592801" cy="1423686"/>
          </a:xfrm>
        </p:grpSpPr>
        <p:sp>
          <p:nvSpPr>
            <p:cNvPr id="30" name="Прямоугольник 29"/>
            <p:cNvSpPr/>
            <p:nvPr/>
          </p:nvSpPr>
          <p:spPr bwMode="auto">
            <a:xfrm>
              <a:off x="1030283" y="1112038"/>
              <a:ext cx="4644623" cy="142368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ПРОЕКТИРОВАНИЕ И ПРОИЗВОДСТВО ОБОРУДОВАНИЯ И ПРОГРАММНОГО ОБЕСПЕЧЕНИЯ</a:t>
              </a:r>
              <a:endPara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5842011" y="1823880"/>
              <a:ext cx="77216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6607667" y="1112040"/>
              <a:ext cx="15417" cy="1423683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81" y="3366016"/>
            <a:ext cx="1986576" cy="15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81" y="1847971"/>
            <a:ext cx="1920336" cy="149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17" y="4884909"/>
            <a:ext cx="2000040" cy="15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538001" y="1044529"/>
            <a:ext cx="7379362" cy="51942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" y="6238754"/>
            <a:ext cx="636609" cy="625034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75" y="368300"/>
            <a:ext cx="1011938" cy="335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66" y="6374300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ea typeface="Segoe UI Emoji" panose="020B0502040204020203" pitchFamily="34" charset="0"/>
              </a:rPr>
              <a:t>5</a:t>
            </a:r>
            <a:endParaRPr lang="ru-RU" sz="1700" dirty="0">
              <a:solidFill>
                <a:schemeClr val="bg1"/>
              </a:solidFill>
              <a:ea typeface="Segoe UI Emoj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225" y="937549"/>
            <a:ext cx="1885315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57675" y="1714500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349215" y="1704975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524875" y="1714500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701781" y="1714500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1854306" y="1714500"/>
            <a:ext cx="0" cy="647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9677400" y="2362200"/>
            <a:ext cx="1457325" cy="22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501740" y="2380135"/>
            <a:ext cx="1457325" cy="22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410200" y="2362200"/>
            <a:ext cx="1457325" cy="22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15890" y="3038475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534400" y="3057525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711306" y="3057525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1863831" y="3057525"/>
            <a:ext cx="0" cy="647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9686925" y="3705225"/>
            <a:ext cx="1457325" cy="22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534400" y="4410075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0711306" y="4410075"/>
            <a:ext cx="1152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1863831" y="4410075"/>
            <a:ext cx="0" cy="647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9686925" y="5057775"/>
            <a:ext cx="1457325" cy="22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10054" y="918357"/>
            <a:ext cx="6354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F23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СУТЬ ПРОЕКТА И МЕТОДЫ ЕГО РЕАЛИЗАЦИИ</a:t>
            </a:r>
            <a:endParaRPr lang="ru-RU" sz="14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7467600" y="3705225"/>
            <a:ext cx="1457325" cy="22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7467600" y="5057775"/>
            <a:ext cx="1457325" cy="22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392521" y="3727497"/>
            <a:ext cx="0" cy="647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3666" y="1133233"/>
            <a:ext cx="2232951" cy="167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/>
          <p:nvPr/>
        </p:nvPicPr>
        <p:blipFill>
          <a:blip r:embed="rId5"/>
          <a:stretch>
            <a:fillRect/>
          </a:stretch>
        </p:blipFill>
        <p:spPr>
          <a:xfrm rot="10800000">
            <a:off x="5671996" y="4483685"/>
            <a:ext cx="1219341" cy="1170451"/>
          </a:xfrm>
          <a:prstGeom prst="rect">
            <a:avLst/>
          </a:prstGeom>
        </p:spPr>
      </p:pic>
      <p:pic>
        <p:nvPicPr>
          <p:cNvPr id="42" name="Рисунок 4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2" y="2860080"/>
            <a:ext cx="5019231" cy="3724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38754"/>
            <a:ext cx="636609" cy="625034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75" y="368300"/>
            <a:ext cx="1011938" cy="335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66" y="6374300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ea typeface="Segoe UI Emoji" panose="020B0502040204020203" pitchFamily="34" charset="0"/>
              </a:rPr>
              <a:t>6</a:t>
            </a:r>
            <a:endParaRPr lang="ru-RU" sz="1700" dirty="0">
              <a:solidFill>
                <a:schemeClr val="bg1"/>
              </a:solidFill>
              <a:ea typeface="Segoe UI Emoj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654" y="1013119"/>
            <a:ext cx="1105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23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ПРЕДПОЛАГАЕМЫЙ ЭФФЕКТ</a:t>
            </a:r>
            <a:endParaRPr lang="ru-RU" sz="28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225" y="937549"/>
            <a:ext cx="1885315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911224" y="1413300"/>
            <a:ext cx="1087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Снижение стоимости и сроков поиска карьеров ОПИ:</a:t>
            </a:r>
          </a:p>
        </p:txBody>
      </p:sp>
      <p:pic>
        <p:nvPicPr>
          <p:cNvPr id="1026" name="Picture 2" descr="https://cdn.pixabay.com/photo/2018/06/11/09/54/coin-3468133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4" y="1722250"/>
            <a:ext cx="1191085" cy="12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6813" y="1834502"/>
            <a:ext cx="888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Экономическая выгода передовыми аэрогеофизическими методами должна составить порядка 45-50% относительно затрат традиционными геологоразведочными методами поиска залежей ОПИ: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94453" y="3625806"/>
            <a:ext cx="26382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Традиционные геологоразведочные методы поиска залежей ОПИ: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меньше карьеров – больше дальность возки.</a:t>
            </a:r>
            <a:endParaRPr lang="ru-RU" baseline="30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89" y="3627488"/>
            <a:ext cx="2809334" cy="26112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44023" y="3625806"/>
            <a:ext cx="26382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Передовые аэрогеофизические методы поиска залежей ОПИ: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больше карьеров – меньше дальность возки.</a:t>
            </a:r>
            <a:endParaRPr lang="ru-RU" baseline="30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619" y="3622384"/>
            <a:ext cx="2801007" cy="26145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6813" y="2881013"/>
            <a:ext cx="879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Кроме того, предполагается дополнительный экономический эффект во время строительных работ за счет уменьшение дальности возки песка.</a:t>
            </a:r>
          </a:p>
        </p:txBody>
      </p:sp>
    </p:spTree>
    <p:extLst>
      <p:ext uri="{BB962C8B-B14F-4D97-AF65-F5344CB8AC3E}">
        <p14:creationId xmlns:p14="http://schemas.microsoft.com/office/powerpoint/2010/main" val="35386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38754"/>
            <a:ext cx="636609" cy="625034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75" y="368300"/>
            <a:ext cx="1011938" cy="335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654" y="1064875"/>
            <a:ext cx="1105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23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ПРЕДЛОЖЕНИЯ ПО РЕАЛИЗАЦИИ</a:t>
            </a:r>
            <a:endParaRPr lang="ru-RU" sz="28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225" y="937549"/>
            <a:ext cx="1885315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0665" y="6374300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ea typeface="Segoe UI Emoji" panose="020B0502040204020203" pitchFamily="34" charset="0"/>
              </a:rPr>
              <a:t>7</a:t>
            </a:r>
            <a:endParaRPr lang="ru-RU" sz="1700" dirty="0">
              <a:solidFill>
                <a:schemeClr val="bg1"/>
              </a:solidFill>
              <a:ea typeface="Segoe UI Emoji" panose="020B0502040204020203" pitchFamily="34" charset="0"/>
            </a:endParaRPr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652333" y="1734563"/>
            <a:ext cx="3467114" cy="1413933"/>
            <a:chOff x="1030283" y="1112038"/>
            <a:chExt cx="5592801" cy="1423686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1030283" y="1112038"/>
              <a:ext cx="4644623" cy="142368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ИНИЦИАЦИЯ НИОКР (ЦИП)</a:t>
              </a:r>
              <a:endPara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5842011" y="1823880"/>
              <a:ext cx="77216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6607668" y="1112040"/>
              <a:ext cx="15416" cy="1423683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98128" y="1707320"/>
            <a:ext cx="7185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Определение и выбор потенциальных соисполнителей (ГНПП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Аэрогеофизика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и/или ЗАО «Аэрогеофизическая Разведка» и/или ООО «</a:t>
            </a:r>
            <a:r>
              <a:rPr lang="ru-RU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Аэрогеоматика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»)).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Выполнение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аучно-исследовательских и опытно-конструкторских работ по задаче поиска карьеров (разработка методик, оборудования, ПО).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Получение патента на технологию / полезное изобретение.</a:t>
            </a:r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661890" y="3348752"/>
            <a:ext cx="3467114" cy="1413933"/>
            <a:chOff x="1030283" y="1112037"/>
            <a:chExt cx="5592801" cy="1423686"/>
          </a:xfrm>
        </p:grpSpPr>
        <p:sp>
          <p:nvSpPr>
            <p:cNvPr id="15" name="Прямоугольник 14"/>
            <p:cNvSpPr/>
            <p:nvPr/>
          </p:nvSpPr>
          <p:spPr bwMode="auto">
            <a:xfrm>
              <a:off x="1030283" y="1112037"/>
              <a:ext cx="4644623" cy="142368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ПРОВЕДЕНИЕ ОПЫТНО-ПРОМЫШЛЕННЫХ ИСПЫТАНИЙ</a:t>
              </a:r>
            </a:p>
            <a:p>
              <a:pPr algn="ctr"/>
              <a:r>
                <a:rPr lang="ru-RU" sz="11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(при наличии готовых решений/незначительных доработок)</a:t>
              </a:r>
              <a:endParaRPr lang="ru-RU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5842011" y="1823880"/>
              <a:ext cx="77216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6607667" y="1112040"/>
              <a:ext cx="15417" cy="1423683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598128" y="3485732"/>
            <a:ext cx="7185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Демонстрация готового решения на полигоне с известными геологическими условиями.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Выбор полигона с неизвестными геологическими условиями для испытаний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проведение испытаний.</a:t>
            </a:r>
          </a:p>
        </p:txBody>
      </p: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661890" y="4962939"/>
            <a:ext cx="3467114" cy="1413933"/>
            <a:chOff x="1030283" y="1112038"/>
            <a:chExt cx="5592801" cy="1423686"/>
          </a:xfrm>
        </p:grpSpPr>
        <p:sp>
          <p:nvSpPr>
            <p:cNvPr id="20" name="Прямоугольник 19"/>
            <p:cNvSpPr/>
            <p:nvPr/>
          </p:nvSpPr>
          <p:spPr bwMode="auto">
            <a:xfrm>
              <a:off x="1030283" y="1112038"/>
              <a:ext cx="4644623" cy="1423686"/>
            </a:xfrm>
            <a:prstGeom prst="rect">
              <a:avLst/>
            </a:prstGeom>
            <a:solidFill>
              <a:srgbClr val="FED104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СОЗДАНИЕ ЦЕНТРА КОМПЕТЕНЦИИ</a:t>
              </a:r>
              <a:endParaRPr lang="ru-RU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5842011" y="1823880"/>
              <a:ext cx="772160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6607667" y="1112040"/>
              <a:ext cx="15417" cy="1423683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598128" y="4869629"/>
            <a:ext cx="7185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Создание центра компетенции в «НК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«Роснефть» (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обособленного подразделения) для поиска карьеров ОПИ.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Развитие геофизических методов (наземные, беспилотные) для поиска карьеров ОПИ.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Выполнение комплекса работ по поиску и разведке карьеров ОПИ.</a:t>
            </a:r>
          </a:p>
        </p:txBody>
      </p:sp>
    </p:spTree>
    <p:extLst>
      <p:ext uri="{BB962C8B-B14F-4D97-AF65-F5344CB8AC3E}">
        <p14:creationId xmlns:p14="http://schemas.microsoft.com/office/powerpoint/2010/main" val="31114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6238754"/>
            <a:ext cx="636609" cy="625034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75" y="368300"/>
            <a:ext cx="1011938" cy="335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654" y="1064875"/>
            <a:ext cx="1105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F232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ДОПОЛНИТЕЛЬНЫЕ ПЕРСПЕКТИВЫ РАЗВИТИЯ ПРОЕКТА</a:t>
            </a:r>
            <a:endParaRPr lang="ru-RU" sz="28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225" y="937549"/>
            <a:ext cx="1885315" cy="53051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98654" y="2456944"/>
            <a:ext cx="108727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Применение технологии выявления и оконтуривания залежей песков и иных ОПИ наземными геофизическими методами ЗСБ, электроразведки при нерентабельности </a:t>
            </a:r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аэрометодов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</a:pP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Clr>
                <a:srgbClr val="FED104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Дальнейшее снижение временных и финансовых издержек комплексированием дистанционных исследований территорий новых месторождений на </a:t>
            </a:r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предпроектной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стадии: совместное проведение воздушного лазерного сканирования поверхности для составления цифровой модели местности, аэрофотосъемки и аэрогеофизического поиска потенциальных залежей песков. Цель – разработка концепций обустройства месторождений в границах лицензионных участков не только с учетом залежей углеводородов, но и с учетом размещения карьеров ОПИ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665" y="6374300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ea typeface="Segoe UI Emoji" panose="020B0502040204020203" pitchFamily="34" charset="0"/>
              </a:rPr>
              <a:t>8</a:t>
            </a:r>
            <a:endParaRPr lang="ru-RU" sz="1700" dirty="0">
              <a:solidFill>
                <a:schemeClr val="bg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3"/>
          <a:stretch/>
        </p:blipFill>
        <p:spPr>
          <a:xfrm>
            <a:off x="2734002" y="-231494"/>
            <a:ext cx="9442565" cy="7216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3483980"/>
            <a:ext cx="12191998" cy="2095938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34805" y="4859864"/>
            <a:ext cx="45223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57" y="3650936"/>
            <a:ext cx="1580706" cy="10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1"/>
        </a:solidFill>
        <a:ln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379C07CEAC69844A57216F915427E44" ma:contentTypeVersion="9" ma:contentTypeDescription="Создание документа." ma:contentTypeScope="" ma:versionID="43d5f382b5bf5195180ecb0314daa6c4">
  <xsd:schema xmlns:xsd="http://www.w3.org/2001/XMLSchema" xmlns:p="http://schemas.microsoft.com/office/2006/metadata/properties" xmlns:ns2="f43e4b21-9602-4967-bcb1-19f7aa791f53" xmlns:ns3="http://schemas.microsoft.com/sharepoint/v3/fields" targetNamespace="http://schemas.microsoft.com/office/2006/metadata/properties" ma:root="true" ma:fieldsID="a54ce46ef9cb68637a99806edaad0435" ns2:_="" ns3:_="">
    <xsd:import namespace="f43e4b21-9602-4967-bcb1-19f7aa791f5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docLink" minOccurs="0"/>
                <xsd:element ref="ns3:_Version" minOccurs="0"/>
                <xsd:element ref="ns2:NumDoc" minOccurs="0"/>
                <xsd:element ref="ns2:_x0428__x0438__x0444__x0440__x0020__x041a__x043e__x043c__x043f__x0430__x043d__x0438__x0438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43e4b21-9602-4967-bcb1-19f7aa791f53" elementFormDefault="qualified">
    <xsd:import namespace="http://schemas.microsoft.com/office/2006/documentManagement/types"/>
    <xsd:element name="docLink" ma:index="9" nillable="true" ma:displayName="Основание" ma:format="Hyperlink" ma:internalName="doc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umDoc" ma:index="11" nillable="true" ma:displayName="Номер док-та" ma:internalName="NumDoc">
      <xsd:simpleType>
        <xsd:restriction base="dms:Text">
          <xsd:maxLength value="255"/>
        </xsd:restriction>
      </xsd:simpleType>
    </xsd:element>
    <xsd:element name="_x0428__x0438__x0444__x0440__x0020__x041a__x043e__x043c__x043f__x0430__x043d__x0438__x0438_" ma:index="12" nillable="true" ma:displayName="Шифр Компании" ma:internalName="_x0428__x0438__x0444__x0440__x0020__x041a__x043e__x043c__x043f__x0430__x043d__x0438__x0438_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Version" ma:index="10" nillable="true" ma:displayName="Версия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/>
        <xsd:element ref="dc:title" minOccurs="0" maxOccurs="1" ma:index="4" ma:displayName="Название"/>
        <xsd:element ref="dc:subject" minOccurs="0" maxOccurs="1"/>
        <xsd:element ref="dc:description" minOccurs="0" maxOccurs="1" ma:index="8" ma:displayName="Заметки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Version xmlns="http://schemas.microsoft.com/sharepoint/v3/fields" xsi:nil="true"/>
    <NumDoc xmlns="f43e4b21-9602-4967-bcb1-19f7aa791f53" xsi:nil="true"/>
    <_x0428__x0438__x0444__x0440__x0020__x041a__x043e__x043c__x043f__x0430__x043d__x0438__x0438_ xmlns="f43e4b21-9602-4967-bcb1-19f7aa791f53" xsi:nil="true"/>
    <docLink xmlns="f43e4b21-9602-4967-bcb1-19f7aa791f53">
      <Url xsi:nil="true"/>
      <Description xsi:nil="true"/>
    </docLink>
  </documentManagement>
</p:properties>
</file>

<file path=customXml/itemProps1.xml><?xml version="1.0" encoding="utf-8"?>
<ds:datastoreItem xmlns:ds="http://schemas.openxmlformats.org/officeDocument/2006/customXml" ds:itemID="{2BCD50A5-C172-4207-91FE-3551908419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9E13D6-FA30-4BC2-BDBC-4529D6C8E1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e4b21-9602-4967-bcb1-19f7aa791f5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1968A6A-6F8A-4E3A-8494-387B4B95452F}">
  <ds:schemaRefs>
    <ds:schemaRef ds:uri="f43e4b21-9602-4967-bcb1-19f7aa791f53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sharepoint/v3/field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662</Words>
  <Application>Microsoft Office PowerPoint</Application>
  <PresentationFormat>Широкоэкранный</PresentationFormat>
  <Paragraphs>66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Europe</vt:lpstr>
      <vt:lpstr>Segoe UI</vt:lpstr>
      <vt:lpstr>Segoe UI Black</vt:lpstr>
      <vt:lpstr>Segoe UI Emoji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masseffect.33@mail.ru</dc:creator>
  <cp:lastModifiedBy>Немыря Сергей Вячеславович</cp:lastModifiedBy>
  <cp:revision>442</cp:revision>
  <dcterms:created xsi:type="dcterms:W3CDTF">2020-09-15T08:52:52Z</dcterms:created>
  <dcterms:modified xsi:type="dcterms:W3CDTF">2023-03-31T05:23:13Z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0x0101008379C07CEAC69844A57216F915427E44</vt:lpwstr>
  </property>
</Properties>
</file>