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Montserrat ExtraLight"/>
      <p:regular r:id="rId30"/>
      <p:bold r:id="rId31"/>
      <p:italic r:id="rId32"/>
      <p:boldItalic r:id="rId33"/>
    </p:embeddedFont>
    <p:embeddedFont>
      <p:font typeface="Nunito Medium"/>
      <p:regular r:id="rId34"/>
      <p:bold r:id="rId35"/>
      <p:italic r:id="rId36"/>
      <p:boldItalic r:id="rId37"/>
    </p:embeddedFont>
    <p:embeddedFont>
      <p:font typeface="Montserrat ExtraBold"/>
      <p:bold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A726ED-5604-46BB-A531-B2ADB679F841}">
  <a:tblStyle styleId="{0AA726ED-5604-46BB-A531-B2ADB679F84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Light-bold.fntdata"/><Relationship Id="rId30" Type="http://schemas.openxmlformats.org/officeDocument/2006/relationships/font" Target="fonts/MontserratExtraLigh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Extra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ExtraLight-italic.fntdata"/><Relationship Id="rId13" Type="http://schemas.openxmlformats.org/officeDocument/2006/relationships/slide" Target="slides/slide7.xml"/><Relationship Id="rId35" Type="http://schemas.openxmlformats.org/officeDocument/2006/relationships/font" Target="fonts/NunitoMedium-bold.fntdata"/><Relationship Id="rId12" Type="http://schemas.openxmlformats.org/officeDocument/2006/relationships/slide" Target="slides/slide6.xml"/><Relationship Id="rId34" Type="http://schemas.openxmlformats.org/officeDocument/2006/relationships/font" Target="fonts/NunitoMedium-regular.fntdata"/><Relationship Id="rId15" Type="http://schemas.openxmlformats.org/officeDocument/2006/relationships/slide" Target="slides/slide9.xml"/><Relationship Id="rId37" Type="http://schemas.openxmlformats.org/officeDocument/2006/relationships/font" Target="fonts/Nunito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NunitoMedium-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ExtraBold-bold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ExtraBold-bold.fntdata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0b4533a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0b4533a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c5ae94262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c5ae94262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c5ae94262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c5ae94262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0b4533a6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0b4533a6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0b4533a6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0b4533a6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0b4533a6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0b4533a6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0b4533a6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30b4533a6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cda083ef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cda083ef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cda083ef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cda083ef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cda083ef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cda083ef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cda083ef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cda083ef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804950" y="1905300"/>
            <a:ext cx="4236000" cy="13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83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Определение механических свойств мерзлых грунтов в ползуче-релаксационном режиме</a:t>
            </a:r>
            <a:endParaRPr sz="5533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" y="1077786"/>
            <a:ext cx="4480500" cy="29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4379650"/>
            <a:ext cx="85206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879">
                <a:latin typeface="Montserrat Medium"/>
                <a:ea typeface="Montserrat Medium"/>
                <a:cs typeface="Montserrat Medium"/>
                <a:sym typeface="Montserrat Medium"/>
              </a:rPr>
              <a:t>Кыльчик Никита Александрович</a:t>
            </a:r>
            <a:endParaRPr sz="1879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879">
                <a:latin typeface="Montserrat Medium"/>
                <a:ea typeface="Montserrat Medium"/>
                <a:cs typeface="Montserrat Medium"/>
                <a:sym typeface="Montserrat Medium"/>
              </a:rPr>
              <a:t>Аспирант ИПРИМ РАН</a:t>
            </a:r>
            <a:endParaRPr sz="1879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149500" y="-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Результаты испытаний</a:t>
            </a:r>
            <a:endParaRPr sz="232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488" y="472975"/>
            <a:ext cx="5462624" cy="2343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22"/>
          <p:cNvGraphicFramePr/>
          <p:nvPr/>
        </p:nvGraphicFramePr>
        <p:xfrm>
          <a:off x="2371438" y="3023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{0AA726ED-5604-46BB-A531-B2ADB679F841}</a:tableStyleId>
              </a:tblPr>
              <a:tblGrid>
                <a:gridCol w="2362200"/>
                <a:gridCol w="1714500"/>
              </a:tblGrid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Температура образца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Сцепление, КПа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-9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80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-5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70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-3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60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-1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37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0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10</a:t>
                      </a:r>
                      <a:endParaRPr sz="90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1945075" y="2206650"/>
            <a:ext cx="3097800" cy="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Спасибо за внимание!</a:t>
            </a:r>
            <a:endParaRPr b="0" sz="43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143" y="0"/>
            <a:ext cx="237485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187075" y="3109425"/>
            <a:ext cx="6613800" cy="16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700">
                <a:latin typeface="Montserrat Medium"/>
                <a:ea typeface="Montserrat Medium"/>
                <a:cs typeface="Montserrat Medium"/>
                <a:sym typeface="Montserrat Medium"/>
              </a:rPr>
              <a:t>Подписывайтесь на телеграмм канал, в котором я: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6550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Montserrat Medium"/>
              <a:buChar char="●"/>
            </a:pPr>
            <a:r>
              <a:rPr lang="ru" sz="1700">
                <a:latin typeface="Montserrat Medium"/>
                <a:ea typeface="Montserrat Medium"/>
                <a:cs typeface="Montserrat Medium"/>
                <a:sym typeface="Montserrat Medium"/>
              </a:rPr>
              <a:t>освещаю свою </a:t>
            </a:r>
            <a:r>
              <a:rPr lang="ru" sz="1700">
                <a:latin typeface="Montserrat Medium"/>
                <a:ea typeface="Montserrat Medium"/>
                <a:cs typeface="Montserrat Medium"/>
                <a:sym typeface="Montserrat Medium"/>
              </a:rPr>
              <a:t>научную</a:t>
            </a:r>
            <a:r>
              <a:rPr lang="ru" sz="1700">
                <a:latin typeface="Montserrat Medium"/>
                <a:ea typeface="Montserrat Medium"/>
                <a:cs typeface="Montserrat Medium"/>
                <a:sym typeface="Montserrat Medium"/>
              </a:rPr>
              <a:t> деятельность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Medium"/>
              <a:buChar char="●"/>
            </a:pPr>
            <a:r>
              <a:rPr lang="ru" sz="1700">
                <a:latin typeface="Montserrat Medium"/>
                <a:ea typeface="Montserrat Medium"/>
                <a:cs typeface="Montserrat Medium"/>
                <a:sym typeface="Montserrat Medium"/>
              </a:rPr>
              <a:t>показываю, как продвигать науку через СМИ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Medium"/>
              <a:buChar char="●"/>
            </a:pPr>
            <a:r>
              <a:rPr lang="ru" sz="1700">
                <a:latin typeface="Montserrat Medium"/>
                <a:ea typeface="Montserrat Medium"/>
                <a:cs typeface="Montserrat Medium"/>
                <a:sym typeface="Montserrat Medium"/>
              </a:rPr>
              <a:t>транслирую как совмещать хобби, работу, науку и личностное развитие  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129300" y="91275"/>
            <a:ext cx="8885400" cy="10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8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механических свойств мерзлых грунтов в классическом режиме</a:t>
            </a:r>
            <a:endParaRPr b="1" sz="2183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163" y="1667900"/>
            <a:ext cx="7719674" cy="28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title"/>
          </p:nvPr>
        </p:nvSpPr>
        <p:spPr>
          <a:xfrm>
            <a:off x="149500" y="-350"/>
            <a:ext cx="8994600" cy="6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>
                <a:solidFill>
                  <a:srgbClr val="E0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Недостатки</a:t>
            </a:r>
            <a:r>
              <a:rPr lang="ru" sz="232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классических методов:</a:t>
            </a:r>
            <a:r>
              <a:rPr lang="ru" sz="232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3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49500" y="828600"/>
            <a:ext cx="8994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Char char="●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Длительность опытов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Char char="●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Необходимость проведения минимум двух испытаний при различных нормальных напряжений для определения длительной прочности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Char char="●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Возможность проведения испытаний грунтов только при фиксированном его физическом состоянии, т.е. при одном значении отрицательной температуры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129300" y="91275"/>
            <a:ext cx="8885400" cy="10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83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8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Новые методики определения параметров длительной прочности грунтов, обладающих реологическими свойствами в ползуче-релаксационном режиме нагружения</a:t>
            </a:r>
            <a:endParaRPr b="1" sz="2183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21" y="2413975"/>
            <a:ext cx="2630278" cy="24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12662"/>
            <a:ext cx="4389825" cy="18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186375" y="1306925"/>
            <a:ext cx="87693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770"/>
              <a:buNone/>
            </a:pPr>
            <a:r>
              <a:rPr lang="ru" sz="1360">
                <a:latin typeface="Montserrat Medium"/>
                <a:ea typeface="Montserrat Medium"/>
                <a:cs typeface="Montserrat Medium"/>
                <a:sym typeface="Montserrat Medium"/>
              </a:rPr>
              <a:t>Основаны на контролируемых (задаваемых) деформациях.  Образцу задаются деформации, близкие к разрушающей и далее образец испытывается в режиме релаксации.</a:t>
            </a:r>
            <a:endParaRPr sz="1416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4294967295" type="title"/>
          </p:nvPr>
        </p:nvSpPr>
        <p:spPr>
          <a:xfrm>
            <a:off x="149500" y="-350"/>
            <a:ext cx="8994600" cy="6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>
                <a:solidFill>
                  <a:srgbClr val="93C47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Преимущества</a:t>
            </a:r>
            <a:r>
              <a:rPr lang="ru" sz="232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новых</a:t>
            </a:r>
            <a:r>
              <a:rPr lang="ru" sz="232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методик:</a:t>
            </a:r>
            <a:r>
              <a:rPr lang="ru" sz="232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3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49500" y="828600"/>
            <a:ext cx="8994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Char char="●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Сокращение времени, стоимости и трудоемкости испытаний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Char char="●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В</a:t>
            </a: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ходе одного опыта позволяет определить параметры длительной прочности при различных значениях отрицательных температур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Char char="●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Легко доступны к реализации в полевых и лабораторных условиях при различных видах испытаний (сдвиговых, на кручение, трехосных и др.). Техническая реализация методик очень проста, возможна на некоторых стандартных отечественных приборах и не требует высокой квалификации персонала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4294967295" type="title"/>
          </p:nvPr>
        </p:nvSpPr>
        <p:spPr>
          <a:xfrm>
            <a:off x="149500" y="-350"/>
            <a:ext cx="85206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Анализ </a:t>
            </a:r>
            <a:r>
              <a:rPr lang="ru">
                <a:solidFill>
                  <a:srgbClr val="E0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конкурентов </a:t>
            </a:r>
            <a:r>
              <a:rPr lang="ru">
                <a:solidFill>
                  <a:srgbClr val="6AA84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отечественных производителей современного оборудования</a:t>
            </a:r>
            <a:r>
              <a:rPr lang="ru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88" name="Google Shape;88;p18"/>
          <p:cNvCxnSpPr/>
          <p:nvPr/>
        </p:nvCxnSpPr>
        <p:spPr>
          <a:xfrm rot="10800000">
            <a:off x="1613475" y="310275"/>
            <a:ext cx="2190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75" y="1443200"/>
            <a:ext cx="2993875" cy="19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2925" y="1645575"/>
            <a:ext cx="1230975" cy="12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5">
            <a:alphaModFix/>
          </a:blip>
          <a:srcRect b="73438" l="816" r="78772" t="0"/>
          <a:stretch/>
        </p:blipFill>
        <p:spPr>
          <a:xfrm>
            <a:off x="6475650" y="1597850"/>
            <a:ext cx="2301376" cy="168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0" l="10201" r="14178" t="0"/>
          <a:stretch/>
        </p:blipFill>
        <p:spPr>
          <a:xfrm>
            <a:off x="5176625" y="1143250"/>
            <a:ext cx="3840752" cy="28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663275" y="0"/>
            <a:ext cx="7664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Новый универсальный прибор</a:t>
            </a:r>
            <a:endParaRPr sz="2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 b="0" l="6829" r="0" t="0"/>
          <a:stretch/>
        </p:blipFill>
        <p:spPr>
          <a:xfrm>
            <a:off x="362250" y="969750"/>
            <a:ext cx="3980148" cy="32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36788" y="772089"/>
            <a:ext cx="2699499" cy="359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739650" y="131425"/>
            <a:ext cx="7664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Методика испытаний</a:t>
            </a:r>
            <a:endParaRPr sz="2300"/>
          </a:p>
        </p:txBody>
      </p:sp>
      <p:sp>
        <p:nvSpPr>
          <p:cNvPr id="105" name="Google Shape;105;p20"/>
          <p:cNvSpPr txBox="1"/>
          <p:nvPr/>
        </p:nvSpPr>
        <p:spPr>
          <a:xfrm>
            <a:off x="155775" y="828600"/>
            <a:ext cx="51186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AutoNum type="arabicPeriod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Извлеченный образец закладывается в камеру с </a:t>
            </a: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соответствующей</a:t>
            </a: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температурой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AutoNum type="arabicPeriod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Монтируется нагрузочно-измерительное устройство вне климокамеры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AutoNum type="arabicPeriod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Штампу сразу задают требуемую постоянную осадку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AutoNum type="arabicPeriod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Контроль и запись усилий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ExtraLight"/>
              <a:buAutoNum type="arabicPeriod"/>
            </a:pPr>
            <a:r>
              <a:rPr lang="ru" sz="16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После стабилизации усилий, изменяется температура образца  </a:t>
            </a:r>
            <a:endParaRPr sz="16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4294967295" type="title"/>
          </p:nvPr>
        </p:nvSpPr>
        <p:spPr>
          <a:xfrm>
            <a:off x="149500" y="-350"/>
            <a:ext cx="8994600" cy="6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>
                <a:solidFill>
                  <a:srgbClr val="93C47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Преимущества</a:t>
            </a:r>
            <a:r>
              <a:rPr lang="ru" sz="232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нового прибора</a:t>
            </a:r>
            <a:r>
              <a:rPr lang="ru" sz="232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" sz="232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3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149500" y="566850"/>
            <a:ext cx="89946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8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Позволяет на порядки сократить время, стоимость и трудоемкость испытаний</a:t>
            </a:r>
            <a:r>
              <a:rPr lang="ru" sz="18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ExtraLight"/>
              <a:buChar char="●"/>
            </a:pPr>
            <a:r>
              <a:rPr lang="ru" sz="18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Позволяет в ходе одного опыта определить параметры длительной прочности при различных значениях отрицательных температур</a:t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ExtraLight"/>
              <a:buChar char="●"/>
            </a:pPr>
            <a:r>
              <a:rPr lang="ru" sz="18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Возможность</a:t>
            </a:r>
            <a:r>
              <a:rPr lang="ru" sz="18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 реализации в полевых и в лабораторных условиях при различных видах испытаний (сдвиговых, на кручение, трехосных и др.)</a:t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ExtraLight"/>
              <a:buChar char="●"/>
            </a:pPr>
            <a:r>
              <a:rPr lang="ru" sz="18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Не требует высокой квалификации специалиста</a:t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ExtraLight"/>
              <a:buChar char="●"/>
            </a:pPr>
            <a:r>
              <a:rPr lang="ru" sz="185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Собран на доступных комплектующих </a:t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