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0">
  <p:sldMasterIdLst>
    <p:sldMasterId id="2147483670" r:id="rId1"/>
  </p:sldMasterIdLst>
  <p:notesMasterIdLst>
    <p:notesMasterId r:id="rId23"/>
  </p:notesMasterIdLst>
  <p:sldIdLst>
    <p:sldId id="614" r:id="rId2"/>
    <p:sldId id="676" r:id="rId3"/>
    <p:sldId id="689" r:id="rId4"/>
    <p:sldId id="687" r:id="rId5"/>
    <p:sldId id="681" r:id="rId6"/>
    <p:sldId id="697" r:id="rId7"/>
    <p:sldId id="698" r:id="rId8"/>
    <p:sldId id="699" r:id="rId9"/>
    <p:sldId id="688" r:id="rId10"/>
    <p:sldId id="690" r:id="rId11"/>
    <p:sldId id="683" r:id="rId12"/>
    <p:sldId id="686" r:id="rId13"/>
    <p:sldId id="692" r:id="rId14"/>
    <p:sldId id="700" r:id="rId15"/>
    <p:sldId id="695" r:id="rId16"/>
    <p:sldId id="691" r:id="rId17"/>
    <p:sldId id="693" r:id="rId18"/>
    <p:sldId id="682" r:id="rId19"/>
    <p:sldId id="685" r:id="rId20"/>
    <p:sldId id="696" r:id="rId21"/>
    <p:sldId id="694" r:id="rId22"/>
  </p:sldIdLst>
  <p:sldSz cx="15119350" cy="10691813"/>
  <p:notesSz cx="6808788" cy="9940925"/>
  <p:defaultTextStyle>
    <a:defPPr>
      <a:defRPr lang="en-US"/>
    </a:defPPr>
    <a:lvl1pPr marL="0" algn="l" defTabSz="64652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64652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64652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64652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64652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64652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64652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64652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64652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5B"/>
    <a:srgbClr val="FFFF99"/>
    <a:srgbClr val="FCFCFC"/>
    <a:srgbClr val="00E1FF"/>
    <a:srgbClr val="00C8FF"/>
    <a:srgbClr val="FFFFFF"/>
    <a:srgbClr val="B1EAF5"/>
    <a:srgbClr val="E7E6E6"/>
    <a:srgbClr val="BCE4F7"/>
    <a:srgbClr val="C4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1716" y="120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50474" cy="498774"/>
          </a:xfrm>
          <a:prstGeom prst="rect">
            <a:avLst/>
          </a:prstGeom>
        </p:spPr>
        <p:txBody>
          <a:bodyPr vert="horz" lIns="95210" tIns="47604" rIns="95210" bIns="4760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4" y="2"/>
            <a:ext cx="2950474" cy="498774"/>
          </a:xfrm>
          <a:prstGeom prst="rect">
            <a:avLst/>
          </a:prstGeom>
        </p:spPr>
        <p:txBody>
          <a:bodyPr vert="horz" lIns="95210" tIns="47604" rIns="95210" bIns="47604" rtlCol="0"/>
          <a:lstStyle>
            <a:lvl1pPr algn="r">
              <a:defRPr sz="1200"/>
            </a:lvl1pPr>
          </a:lstStyle>
          <a:p>
            <a:fld id="{E318C238-4D5D-FE40-AFA5-3D54CF0D6A58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450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10" tIns="47604" rIns="95210" bIns="4760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84074"/>
            <a:ext cx="5447030" cy="3914238"/>
          </a:xfrm>
          <a:prstGeom prst="rect">
            <a:avLst/>
          </a:prstGeom>
        </p:spPr>
        <p:txBody>
          <a:bodyPr vert="horz" lIns="95210" tIns="47604" rIns="95210" bIns="4760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2158"/>
            <a:ext cx="2950474" cy="498773"/>
          </a:xfrm>
          <a:prstGeom prst="rect">
            <a:avLst/>
          </a:prstGeom>
        </p:spPr>
        <p:txBody>
          <a:bodyPr vert="horz" lIns="95210" tIns="47604" rIns="95210" bIns="4760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4" y="9442158"/>
            <a:ext cx="2950474" cy="498773"/>
          </a:xfrm>
          <a:prstGeom prst="rect">
            <a:avLst/>
          </a:prstGeom>
        </p:spPr>
        <p:txBody>
          <a:bodyPr vert="horz" lIns="95210" tIns="47604" rIns="95210" bIns="47604" rtlCol="0" anchor="b"/>
          <a:lstStyle>
            <a:lvl1pPr algn="r">
              <a:defRPr sz="1200"/>
            </a:lvl1pPr>
          </a:lstStyle>
          <a:p>
            <a:fld id="{B1A9D7B5-1568-2344-908E-7496F581C4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69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9C05C2-5AF2-B64C-B0F8-152EE4242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6"/>
            <a:ext cx="15119350" cy="10689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6093" y="2322226"/>
            <a:ext cx="9385439" cy="372233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7200">
                <a:solidFill>
                  <a:srgbClr val="3441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093" y="6505808"/>
            <a:ext cx="9385439" cy="139246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3441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1F42988-C88A-C24A-AD3B-1E7E370E6568}"/>
              </a:ext>
            </a:extLst>
          </p:cNvPr>
          <p:cNvGrpSpPr/>
          <p:nvPr userDrawn="1"/>
        </p:nvGrpSpPr>
        <p:grpSpPr>
          <a:xfrm>
            <a:off x="1497207" y="924341"/>
            <a:ext cx="1659373" cy="700350"/>
            <a:chOff x="1063329" y="505331"/>
            <a:chExt cx="1520034" cy="64144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9DE97B4-D248-914D-8FCF-BAB78BD65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329" y="516387"/>
              <a:ext cx="530853" cy="63038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F5CE72E-7892-B941-9256-F7D7770F4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975" y="505331"/>
              <a:ext cx="630388" cy="630388"/>
            </a:xfrm>
            <a:prstGeom prst="rect">
              <a:avLst/>
            </a:prstGeom>
          </p:spPr>
        </p:pic>
      </p:grp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6B467E9D-6F59-7C49-A393-F9AD9B450666}"/>
              </a:ext>
            </a:extLst>
          </p:cNvPr>
          <p:cNvSpPr/>
          <p:nvPr userDrawn="1"/>
        </p:nvSpPr>
        <p:spPr>
          <a:xfrm>
            <a:off x="1422999" y="9200348"/>
            <a:ext cx="944496" cy="380029"/>
          </a:xfrm>
          <a:prstGeom prst="roundRect">
            <a:avLst>
              <a:gd name="adj" fmla="val 50000"/>
            </a:avLst>
          </a:prstGeom>
          <a:solidFill>
            <a:srgbClr val="00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F91C56C-B54E-EF4A-B2F1-E9DC445A77AD}"/>
              </a:ext>
            </a:extLst>
          </p:cNvPr>
          <p:cNvSpPr/>
          <p:nvPr userDrawn="1"/>
        </p:nvSpPr>
        <p:spPr>
          <a:xfrm>
            <a:off x="10699006" y="4924868"/>
            <a:ext cx="1920332" cy="1920332"/>
          </a:xfrm>
          <a:prstGeom prst="ellipse">
            <a:avLst/>
          </a:prstGeom>
          <a:solidFill>
            <a:srgbClr val="00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20A0A3-8A0F-044E-BB4F-E8EFE72234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39905" y="5266844"/>
            <a:ext cx="1189526" cy="10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9C05C2-5AF2-B64C-B0F8-152EE4242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16"/>
            <a:ext cx="15119349" cy="10689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6093" y="2322226"/>
            <a:ext cx="9385439" cy="372233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6600" b="1">
                <a:solidFill>
                  <a:srgbClr val="3441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093" y="6505808"/>
            <a:ext cx="9385439" cy="139246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3441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1F42988-C88A-C24A-AD3B-1E7E370E6568}"/>
              </a:ext>
            </a:extLst>
          </p:cNvPr>
          <p:cNvGrpSpPr/>
          <p:nvPr userDrawn="1"/>
        </p:nvGrpSpPr>
        <p:grpSpPr>
          <a:xfrm>
            <a:off x="1497207" y="924341"/>
            <a:ext cx="1659373" cy="700350"/>
            <a:chOff x="1063329" y="505331"/>
            <a:chExt cx="1520034" cy="64144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9DE97B4-D248-914D-8FCF-BAB78BD65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329" y="516387"/>
              <a:ext cx="530853" cy="63038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F5CE72E-7892-B941-9256-F7D7770F4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975" y="505331"/>
              <a:ext cx="630388" cy="630388"/>
            </a:xfrm>
            <a:prstGeom prst="rect">
              <a:avLst/>
            </a:prstGeom>
          </p:spPr>
        </p:pic>
      </p:grp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6B467E9D-6F59-7C49-A393-F9AD9B450666}"/>
              </a:ext>
            </a:extLst>
          </p:cNvPr>
          <p:cNvSpPr/>
          <p:nvPr userDrawn="1"/>
        </p:nvSpPr>
        <p:spPr>
          <a:xfrm>
            <a:off x="1422999" y="9200348"/>
            <a:ext cx="944496" cy="380029"/>
          </a:xfrm>
          <a:prstGeom prst="roundRect">
            <a:avLst>
              <a:gd name="adj" fmla="val 50000"/>
            </a:avLst>
          </a:prstGeom>
          <a:solidFill>
            <a:srgbClr val="00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DD8D5AE-4FF8-D44E-A7AE-4A3CA5E9C66E}"/>
              </a:ext>
            </a:extLst>
          </p:cNvPr>
          <p:cNvSpPr/>
          <p:nvPr userDrawn="1"/>
        </p:nvSpPr>
        <p:spPr>
          <a:xfrm>
            <a:off x="10699006" y="4924868"/>
            <a:ext cx="1920332" cy="1920332"/>
          </a:xfrm>
          <a:prstGeom prst="ellipse">
            <a:avLst/>
          </a:prstGeom>
          <a:solidFill>
            <a:srgbClr val="3441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DC5142-9923-2B4A-8C2E-51C6933B2B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64409" y="5265821"/>
            <a:ext cx="1189526" cy="10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831606" y="10048067"/>
            <a:ext cx="690541" cy="569240"/>
          </a:xfrm>
        </p:spPr>
        <p:txBody>
          <a:bodyPr anchor="t"/>
          <a:lstStyle>
            <a:lvl1pPr algn="r"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0465" y="285750"/>
            <a:ext cx="12215473" cy="86378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53847E3-5441-DD44-9173-8AE6FCB78951}"/>
              </a:ext>
            </a:extLst>
          </p:cNvPr>
          <p:cNvSpPr/>
          <p:nvPr userDrawn="1"/>
        </p:nvSpPr>
        <p:spPr>
          <a:xfrm>
            <a:off x="14909114" y="0"/>
            <a:ext cx="210236" cy="7889704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3E9646D-384A-B846-AD8D-6CB7ED976093}"/>
              </a:ext>
            </a:extLst>
          </p:cNvPr>
          <p:cNvSpPr/>
          <p:nvPr userDrawn="1"/>
        </p:nvSpPr>
        <p:spPr>
          <a:xfrm>
            <a:off x="14909114" y="7889704"/>
            <a:ext cx="210236" cy="2802109"/>
          </a:xfrm>
          <a:prstGeom prst="rect">
            <a:avLst/>
          </a:prstGeom>
          <a:solidFill>
            <a:srgbClr val="344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1DE3D5-D0F8-CE43-B74B-5C054D32B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53318" y="10110370"/>
            <a:ext cx="495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2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5947C-27D1-8F4E-A962-A63846C2C12C}"/>
              </a:ext>
            </a:extLst>
          </p:cNvPr>
          <p:cNvSpPr/>
          <p:nvPr userDrawn="1"/>
        </p:nvSpPr>
        <p:spPr>
          <a:xfrm>
            <a:off x="14909114" y="0"/>
            <a:ext cx="210236" cy="7889704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A93252-CDAC-F54B-97F9-9B1BEB1F04EA}"/>
              </a:ext>
            </a:extLst>
          </p:cNvPr>
          <p:cNvSpPr/>
          <p:nvPr userDrawn="1"/>
        </p:nvSpPr>
        <p:spPr>
          <a:xfrm>
            <a:off x="14909114" y="7889704"/>
            <a:ext cx="210236" cy="2802109"/>
          </a:xfrm>
          <a:prstGeom prst="rect">
            <a:avLst/>
          </a:prstGeom>
          <a:solidFill>
            <a:srgbClr val="344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831606" y="10048067"/>
            <a:ext cx="690541" cy="569240"/>
          </a:xfrm>
        </p:spPr>
        <p:txBody>
          <a:bodyPr anchor="t"/>
          <a:lstStyle>
            <a:lvl1pPr algn="r"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0465" y="285750"/>
            <a:ext cx="12215473" cy="86378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E9646D-384A-B846-AD8D-6CB7ED976093}"/>
              </a:ext>
            </a:extLst>
          </p:cNvPr>
          <p:cNvSpPr/>
          <p:nvPr userDrawn="1"/>
        </p:nvSpPr>
        <p:spPr>
          <a:xfrm rot="16200000">
            <a:off x="4882742" y="5239428"/>
            <a:ext cx="210237" cy="99757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87570" y="10074193"/>
            <a:ext cx="8839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1" spc="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Пресс-служба Комплекса градостроительной политики и строительства города Москвы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5EA205-9DC1-7D4F-9E49-BBEB0CF01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53318" y="10110370"/>
            <a:ext cx="495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7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B01EE5-78F4-EF45-888D-1F36EDAD4B09}"/>
              </a:ext>
            </a:extLst>
          </p:cNvPr>
          <p:cNvSpPr/>
          <p:nvPr userDrawn="1"/>
        </p:nvSpPr>
        <p:spPr>
          <a:xfrm>
            <a:off x="14909114" y="0"/>
            <a:ext cx="210236" cy="7889704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E95E75-8DDE-4544-A53E-499C90679EC4}"/>
              </a:ext>
            </a:extLst>
          </p:cNvPr>
          <p:cNvSpPr/>
          <p:nvPr userDrawn="1"/>
        </p:nvSpPr>
        <p:spPr>
          <a:xfrm>
            <a:off x="14909114" y="7889704"/>
            <a:ext cx="210236" cy="2802109"/>
          </a:xfrm>
          <a:prstGeom prst="rect">
            <a:avLst/>
          </a:prstGeom>
          <a:solidFill>
            <a:srgbClr val="344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831606" y="10048067"/>
            <a:ext cx="690541" cy="569240"/>
          </a:xfrm>
        </p:spPr>
        <p:txBody>
          <a:bodyPr anchor="t"/>
          <a:lstStyle>
            <a:lvl1pPr algn="r"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0465" y="285750"/>
            <a:ext cx="12215473" cy="86378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534B626-2CDB-4C4B-A367-48C89395A727}"/>
              </a:ext>
            </a:extLst>
          </p:cNvPr>
          <p:cNvCxnSpPr>
            <a:cxnSpLocks/>
          </p:cNvCxnSpPr>
          <p:nvPr userDrawn="1"/>
        </p:nvCxnSpPr>
        <p:spPr>
          <a:xfrm>
            <a:off x="1073634" y="1149531"/>
            <a:ext cx="13322304" cy="0"/>
          </a:xfrm>
          <a:prstGeom prst="line">
            <a:avLst/>
          </a:prstGeom>
          <a:ln w="6350">
            <a:solidFill>
              <a:srgbClr val="00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 userDrawn="1"/>
        </p:nvGrpSpPr>
        <p:grpSpPr>
          <a:xfrm>
            <a:off x="1080000" y="513211"/>
            <a:ext cx="930619" cy="420234"/>
            <a:chOff x="1063329" y="505331"/>
            <a:chExt cx="1420495" cy="64144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329" y="516387"/>
              <a:ext cx="530853" cy="63038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36" y="505331"/>
              <a:ext cx="630388" cy="630388"/>
            </a:xfrm>
            <a:prstGeom prst="rect">
              <a:avLst/>
            </a:prstGeom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3E9646D-384A-B846-AD8D-6CB7ED976093}"/>
              </a:ext>
            </a:extLst>
          </p:cNvPr>
          <p:cNvSpPr/>
          <p:nvPr userDrawn="1"/>
        </p:nvSpPr>
        <p:spPr>
          <a:xfrm rot="16200000">
            <a:off x="4882742" y="5239428"/>
            <a:ext cx="210237" cy="99757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987570" y="10074193"/>
            <a:ext cx="8839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1" spc="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Пресс-служба Комплекса градостроительной политики и строительства города Москвы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D2EC3CA-D5D3-9347-BFC6-074DC1107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53318" y="10110370"/>
            <a:ext cx="495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9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622F1F6-22DA-AE4C-8592-3A74C7FE80B5}"/>
              </a:ext>
            </a:extLst>
          </p:cNvPr>
          <p:cNvSpPr/>
          <p:nvPr userDrawn="1"/>
        </p:nvSpPr>
        <p:spPr>
          <a:xfrm>
            <a:off x="14909114" y="0"/>
            <a:ext cx="210236" cy="7889704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627D7FA-E749-FB43-83C3-1EC07EE849B9}"/>
              </a:ext>
            </a:extLst>
          </p:cNvPr>
          <p:cNvSpPr/>
          <p:nvPr userDrawn="1"/>
        </p:nvSpPr>
        <p:spPr>
          <a:xfrm>
            <a:off x="14909114" y="7889704"/>
            <a:ext cx="210236" cy="2802109"/>
          </a:xfrm>
          <a:prstGeom prst="rect">
            <a:avLst/>
          </a:prstGeom>
          <a:solidFill>
            <a:srgbClr val="344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5FE166-D473-854D-A600-3586524A3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31" y="976095"/>
            <a:ext cx="13742175" cy="97157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831606" y="10048067"/>
            <a:ext cx="690541" cy="569240"/>
          </a:xfrm>
        </p:spPr>
        <p:txBody>
          <a:bodyPr anchor="t"/>
          <a:lstStyle>
            <a:lvl1pPr algn="r"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0465" y="285750"/>
            <a:ext cx="12215473" cy="86378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534B626-2CDB-4C4B-A367-48C89395A727}"/>
              </a:ext>
            </a:extLst>
          </p:cNvPr>
          <p:cNvCxnSpPr>
            <a:cxnSpLocks/>
          </p:cNvCxnSpPr>
          <p:nvPr userDrawn="1"/>
        </p:nvCxnSpPr>
        <p:spPr>
          <a:xfrm>
            <a:off x="1073634" y="1149531"/>
            <a:ext cx="13322304" cy="0"/>
          </a:xfrm>
          <a:prstGeom prst="line">
            <a:avLst/>
          </a:prstGeom>
          <a:ln w="6350">
            <a:solidFill>
              <a:srgbClr val="00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 userDrawn="1"/>
        </p:nvGrpSpPr>
        <p:grpSpPr>
          <a:xfrm>
            <a:off x="1080000" y="513211"/>
            <a:ext cx="930619" cy="420234"/>
            <a:chOff x="1063329" y="505331"/>
            <a:chExt cx="1420495" cy="64144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329" y="516387"/>
              <a:ext cx="530853" cy="63038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36" y="505331"/>
              <a:ext cx="630388" cy="630388"/>
            </a:xfrm>
            <a:prstGeom prst="rect">
              <a:avLst/>
            </a:prstGeom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E9646D-384A-B846-AD8D-6CB7ED976093}"/>
              </a:ext>
            </a:extLst>
          </p:cNvPr>
          <p:cNvSpPr/>
          <p:nvPr userDrawn="1"/>
        </p:nvSpPr>
        <p:spPr>
          <a:xfrm rot="16200000">
            <a:off x="4882742" y="5239428"/>
            <a:ext cx="210237" cy="99757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87570" y="10074193"/>
            <a:ext cx="8839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1" spc="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Пресс-служба Комплекса градостроительной политики и строительства города Москвы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79CBEB-E015-714E-ACDF-0BEB850B2F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53318" y="10110370"/>
            <a:ext cx="495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4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5FE166-D473-854D-A600-3586524A3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31" y="976095"/>
            <a:ext cx="13742175" cy="971571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47942E9-AE03-664D-A707-C5BF4D05B618}"/>
              </a:ext>
            </a:extLst>
          </p:cNvPr>
          <p:cNvSpPr/>
          <p:nvPr userDrawn="1"/>
        </p:nvSpPr>
        <p:spPr>
          <a:xfrm>
            <a:off x="14909114" y="0"/>
            <a:ext cx="210236" cy="7889704"/>
          </a:xfrm>
          <a:prstGeom prst="rect">
            <a:avLst/>
          </a:prstGeom>
          <a:solidFill>
            <a:srgbClr val="00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625D1D4-F889-D541-9D58-185ED11018A8}"/>
              </a:ext>
            </a:extLst>
          </p:cNvPr>
          <p:cNvSpPr/>
          <p:nvPr userDrawn="1"/>
        </p:nvSpPr>
        <p:spPr>
          <a:xfrm>
            <a:off x="14909114" y="7889704"/>
            <a:ext cx="210236" cy="2802109"/>
          </a:xfrm>
          <a:prstGeom prst="rect">
            <a:avLst/>
          </a:prstGeom>
          <a:solidFill>
            <a:srgbClr val="344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370AC7-51BB-764C-A5A1-3676580962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8000"/>
          </a:blip>
          <a:stretch>
            <a:fillRect/>
          </a:stretch>
        </p:blipFill>
        <p:spPr>
          <a:xfrm flipH="1">
            <a:off x="-1" y="0"/>
            <a:ext cx="8553635" cy="106918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831606" y="10048067"/>
            <a:ext cx="690541" cy="569240"/>
          </a:xfrm>
        </p:spPr>
        <p:txBody>
          <a:bodyPr anchor="t"/>
          <a:lstStyle>
            <a:lvl1pPr algn="r"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80465" y="285750"/>
            <a:ext cx="12215473" cy="86378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534B626-2CDB-4C4B-A367-48C89395A727}"/>
              </a:ext>
            </a:extLst>
          </p:cNvPr>
          <p:cNvCxnSpPr>
            <a:cxnSpLocks/>
          </p:cNvCxnSpPr>
          <p:nvPr userDrawn="1"/>
        </p:nvCxnSpPr>
        <p:spPr>
          <a:xfrm>
            <a:off x="1073634" y="1149531"/>
            <a:ext cx="13322304" cy="0"/>
          </a:xfrm>
          <a:prstGeom prst="line">
            <a:avLst/>
          </a:prstGeom>
          <a:ln w="6350">
            <a:solidFill>
              <a:srgbClr val="00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 userDrawn="1"/>
        </p:nvGrpSpPr>
        <p:grpSpPr>
          <a:xfrm>
            <a:off x="1080000" y="513211"/>
            <a:ext cx="930619" cy="420234"/>
            <a:chOff x="1063329" y="505331"/>
            <a:chExt cx="1420495" cy="64144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329" y="516387"/>
              <a:ext cx="530853" cy="63038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36" y="505331"/>
              <a:ext cx="630388" cy="630388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E9646D-384A-B846-AD8D-6CB7ED976093}"/>
              </a:ext>
            </a:extLst>
          </p:cNvPr>
          <p:cNvSpPr/>
          <p:nvPr userDrawn="1"/>
        </p:nvSpPr>
        <p:spPr>
          <a:xfrm rot="16200000">
            <a:off x="4882742" y="5239428"/>
            <a:ext cx="210237" cy="99757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99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987570" y="10074193"/>
            <a:ext cx="8839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1" spc="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Пресс-служба Комплекса градостроительной политики и строительства города Москвы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648212-76D0-B544-8745-DC49A84725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53318" y="10110370"/>
            <a:ext cx="495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3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15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DE40-52CC-44EE-995C-AE8B750FBB43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CB9A5-93C6-A84D-A332-494F2E1BCB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50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4" r:id="rId2"/>
    <p:sldLayoutId id="2147483683" r:id="rId3"/>
    <p:sldLayoutId id="2147483676" r:id="rId4"/>
    <p:sldLayoutId id="2147483681" r:id="rId5"/>
    <p:sldLayoutId id="2147483678" r:id="rId6"/>
    <p:sldLayoutId id="2147483679" r:id="rId7"/>
    <p:sldLayoutId id="2147483682" r:id="rId8"/>
  </p:sldLayoutIdLst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0.jpeg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11" Type="http://schemas.openxmlformats.org/officeDocument/2006/relationships/image" Target="../media/image32.JP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1.JP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413" y="3428818"/>
            <a:ext cx="10500517" cy="3567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1425550">
              <a:lnSpc>
                <a:spcPts val="6000"/>
              </a:lnSpc>
              <a:spcBef>
                <a:spcPct val="0"/>
              </a:spcBef>
            </a:pPr>
            <a:endParaRPr lang="ru-RU" sz="4400" cap="sm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4768" y="9191964"/>
            <a:ext cx="121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AutoShape 2" descr="blob:https://web.whatsapp.com/11011a54-3b53-43da-9128-5357980b1a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11011a54-3b53-43da-9128-5357980b1a1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9673" y="2396454"/>
            <a:ext cx="9735127" cy="451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kumimoji="1" lang="ru-RU" altLang="ru-RU" sz="7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ГБУ «Мосгоргеотрест»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33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33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3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Обменные </a:t>
            </a:r>
            <a:r>
              <a:rPr kumimoji="1" lang="ru-RU" altLang="ru-RU" sz="33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форматы данных в инженерной геологии и экологии. Современное состояние и пути </a:t>
            </a:r>
            <a:r>
              <a:rPr kumimoji="1" lang="ru-RU" altLang="ru-RU" sz="33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kumimoji="1"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0582" y="581891"/>
            <a:ext cx="2299854" cy="1274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B9DB8-7684-4294-8613-E7A43CDAA9AF}"/>
              </a:ext>
            </a:extLst>
          </p:cNvPr>
          <p:cNvSpPr txBox="1"/>
          <p:nvPr/>
        </p:nvSpPr>
        <p:spPr>
          <a:xfrm>
            <a:off x="1048977" y="7187781"/>
            <a:ext cx="660270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 smtClean="0">
                <a:solidFill>
                  <a:schemeClr val="bg2">
                    <a:lumMod val="50000"/>
                  </a:schemeClr>
                </a:solidFill>
              </a:rPr>
              <a:t>Ракитина Наталия Николаевна</a:t>
            </a:r>
            <a:endParaRPr lang="ru-RU" sz="2800" b="1" kern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kern="0" dirty="0">
                <a:solidFill>
                  <a:schemeClr val="bg2">
                    <a:lumMod val="50000"/>
                  </a:schemeClr>
                </a:solidFill>
              </a:rPr>
              <a:t>Главный инженер по ТИМ отдела картографирования и ведения ЕГКО Москвы</a:t>
            </a:r>
            <a:endParaRPr lang="en-US" sz="2800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5" descr="C:\Users\vsvitin\Downloads\WhatsApp Image 2021-03-12 at 17.54.43 (1).jpeg">
            <a:extLst>
              <a:ext uri="{FF2B5EF4-FFF2-40B4-BE49-F238E27FC236}">
                <a16:creationId xmlns:a16="http://schemas.microsoft.com/office/drawing/2014/main" id="{E740115D-C17E-4133-9BEE-B02B475B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27" y="934646"/>
            <a:ext cx="582931" cy="6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564C3D-3A96-4821-838E-28954441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386" y="908910"/>
            <a:ext cx="3002058" cy="710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930663"/>
            <a:ext cx="2536825" cy="5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10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kumimoji="1" lang="en-US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XML?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6764" y="2522096"/>
            <a:ext cx="9924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Язык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разметки, который широко используется в различных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отраслях.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1668" y="4698809"/>
            <a:ext cx="9875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XML-схемы позволяют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определять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ограничения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содержимое и значения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элементов.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66470" y="2522096"/>
            <a:ext cx="2230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XML: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1668" y="6036039"/>
            <a:ext cx="9867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Преимуществом формата XML является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 универсальность и поддержка многими программными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средствами.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01668" y="7380626"/>
            <a:ext cx="9929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Применение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XML-схем в инженерной геологии позволяет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единообразный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обмена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данными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различными программами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приложениями,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ускорить обработку данных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точность и надежность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данных, а также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стандартизацию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согласованность формата данных в инженерно-геологических проектах.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96662" y="3479698"/>
            <a:ext cx="9929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типы данных, которые могут содержаться в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XML-документе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определяют XML-схемы (тип файла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XSD)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89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11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XML</a:t>
            </a: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-схема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1862" y="3042373"/>
            <a:ext cx="553561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элементы </a:t>
            </a: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XML-схемы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79845"/>
              </p:ext>
            </p:extLst>
          </p:nvPr>
        </p:nvGraphicFramePr>
        <p:xfrm>
          <a:off x="1831409" y="3893812"/>
          <a:ext cx="12254933" cy="5078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5085">
                  <a:extLst>
                    <a:ext uri="{9D8B030D-6E8A-4147-A177-3AD203B41FA5}">
                      <a16:colId xmlns:a16="http://schemas.microsoft.com/office/drawing/2014/main" val="1761375026"/>
                    </a:ext>
                  </a:extLst>
                </a:gridCol>
                <a:gridCol w="7449848">
                  <a:extLst>
                    <a:ext uri="{9D8B030D-6E8A-4147-A177-3AD203B41FA5}">
                      <a16:colId xmlns:a16="http://schemas.microsoft.com/office/drawing/2014/main" val="604919360"/>
                    </a:ext>
                  </a:extLst>
                </a:gridCol>
              </a:tblGrid>
              <a:tr h="727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Содержание элемента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Наименование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7165"/>
                  </a:ext>
                </a:extLst>
              </a:tr>
              <a:tr h="727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GeoObjects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Инженерно-геологические испытания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263671690"/>
                  </a:ext>
                </a:extLst>
              </a:tr>
              <a:tr h="711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GeoTests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Точки проведения опытов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615668237"/>
                  </a:ext>
                </a:extLst>
              </a:tr>
              <a:tr h="711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TestResult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испытания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66340560"/>
                  </a:ext>
                </a:extLst>
              </a:tr>
              <a:tr h="711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Geolayers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Слои </a:t>
                      </a:r>
                      <a:r>
                        <a:rPr lang="ru-RU" sz="2400" dirty="0">
                          <a:effectLst/>
                        </a:rPr>
                        <a:t>грунтов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0523200"/>
                  </a:ext>
                </a:extLst>
              </a:tr>
              <a:tr h="760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HydroLayers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Водоносные горизонты и комплексы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243906269"/>
                  </a:ext>
                </a:extLst>
              </a:tr>
              <a:tr h="727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EGE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Инженерно-геологические элементы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9356206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687475" y="1471710"/>
            <a:ext cx="8972841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Инженерно-геологический </a:t>
            </a:r>
            <a:r>
              <a:rPr lang="en-US" sz="4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</a:t>
            </a:r>
            <a:endParaRPr lang="ru-RU" sz="4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8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12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XML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-схема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4327" y="1525221"/>
            <a:ext cx="75596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GeoObject/</a:t>
            </a:r>
            <a:r>
              <a:rPr lang="ru-RU" sz="2400" dirty="0">
                <a:solidFill>
                  <a:srgbClr val="0070C0"/>
                </a:solidFill>
              </a:rPr>
              <a:t>Инженерно-геологическое испытание (включает выработки)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04591" y="6354040"/>
            <a:ext cx="72656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635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Test/</a:t>
            </a:r>
            <a:r>
              <a:rPr lang="ru-RU" sz="2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проведения опытов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5346" y="2365644"/>
            <a:ext cx="5083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Уникальный идентификатор объекта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Номер выработки в текстовом формате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Тип выработки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Координаты устья выработки(испытания) в метрах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Глубина выработки (испытания) в метрах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Дата начала проходки (выполнения испытания)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Дата окончания проходки (выполнения испытания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Дополнительная информация по выработке (испытанию)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Точка устья выработки в формате GML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81764" y="6906161"/>
            <a:ext cx="47113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Уникальный идентификатор объекта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Ссылка на родительский </a:t>
            </a:r>
            <a:r>
              <a:rPr lang="ru-RU" sz="1800" dirty="0"/>
              <a:t>объект (</a:t>
            </a:r>
            <a:r>
              <a:rPr lang="en-US" sz="1800" dirty="0"/>
              <a:t>id</a:t>
            </a:r>
            <a:r>
              <a:rPr lang="ru-RU" sz="1800" dirty="0"/>
              <a:t> </a:t>
            </a:r>
            <a:r>
              <a:rPr lang="en-US" sz="1800" dirty="0"/>
              <a:t>GeoObject</a:t>
            </a:r>
            <a:r>
              <a:rPr lang="ru-RU" sz="1800" dirty="0"/>
              <a:t>)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Номер пробы/испытания в текстовом формате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Тип точки испытания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Глубина проведения испытания от поверхности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Дополнительная информация по выработке (испытанию)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Результаты испытаний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Положение точки в </a:t>
            </a:r>
            <a:r>
              <a:rPr lang="ru-RU" sz="1800" dirty="0"/>
              <a:t>пространстве в формате </a:t>
            </a:r>
            <a:r>
              <a:rPr lang="en-US" sz="1800" dirty="0"/>
              <a:t>GML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8133" y="1408276"/>
            <a:ext cx="4301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TestResult/</a:t>
            </a:r>
            <a:r>
              <a:rPr lang="ru-RU" sz="2400" dirty="0">
                <a:solidFill>
                  <a:srgbClr val="0070C0"/>
                </a:solidFill>
              </a:rPr>
              <a:t>Результат испытания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33944" y="1843392"/>
            <a:ext cx="6075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Показатель физических свойств грунта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Показатель механических свойств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Органолептические свойства поверхностных и подземных вод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Показатель лабораторного определения химического состава поверхностных и подземных вод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Показатель лабораторного определения химического состава водных вытяжек из грунта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95764" y="5025514"/>
            <a:ext cx="6985406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Уникальный идентификатор слоя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Уникальный идентификатор выработки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Уникальный идентификатор инженерно-геологического элемента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Глубина подошвы слоя, в м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Стратиграфо-генетический комплекс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Наименование грунта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Консистенция глинистого грунта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Гранулометрический состав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Заполнитель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Плотность сложения песков и степень уплотнения техногенных грунтов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Прочность скальных и полускальных грунтов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Влажность и обводнение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Прослой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Наличие включений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Состав включений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Характер включений</a:t>
            </a:r>
            <a:endParaRPr lang="ru-RU" sz="2800" dirty="0">
              <a:latin typeface="Arial" panose="020B0604020202020204" pitchFamily="34" charset="0"/>
            </a:endParaRPr>
          </a:p>
          <a:p>
            <a:pPr marL="285750" indent="-285750" fontAlgn="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Основной цвет</a:t>
            </a:r>
            <a:endParaRPr lang="ru-RU" sz="2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08630" y="4195472"/>
            <a:ext cx="75596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Geolayer/Пространственный </a:t>
            </a:r>
            <a:r>
              <a:rPr lang="ru-RU" sz="2400" dirty="0">
                <a:solidFill>
                  <a:srgbClr val="0070C0"/>
                </a:solidFill>
              </a:rPr>
              <a:t>геологический объект (слой грунта)</a:t>
            </a:r>
          </a:p>
        </p:txBody>
      </p:sp>
    </p:spTree>
    <p:extLst>
      <p:ext uri="{BB962C8B-B14F-4D97-AF65-F5344CB8AC3E}">
        <p14:creationId xmlns:p14="http://schemas.microsoft.com/office/powerpoint/2010/main" val="173417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13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XML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-схема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59" y="1742456"/>
            <a:ext cx="7028279" cy="79107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13510" y="2308736"/>
            <a:ext cx="2963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XML-схема: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8135" y="9769112"/>
            <a:ext cx="11348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Описывает в </a:t>
            </a:r>
            <a:r>
              <a:rPr lang="ru-RU" sz="4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геометрию объекта !!!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6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14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XML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-схема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13510" y="2308736"/>
            <a:ext cx="2963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XML: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524" y="1752800"/>
            <a:ext cx="8012318" cy="80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4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15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Визуализация </a:t>
            </a:r>
            <a:r>
              <a:rPr kumimoji="1" lang="en-US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XML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53175" y="1600850"/>
            <a:ext cx="5738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ВИЗУАЛИЗАЦИЯ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QGis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0070C0"/>
              </a:solidFill>
            </a:endParaRPr>
          </a:p>
          <a:p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811" y="2257328"/>
            <a:ext cx="11001284" cy="78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0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16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4" y="10114400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kumimoji="1" lang="en-US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XML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6604" y="3270858"/>
            <a:ext cx="12110299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Экологическая схема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 </a:t>
            </a:r>
            <a:endParaRPr lang="ru-RU" sz="28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сущности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11250"/>
              </p:ext>
            </p:extLst>
          </p:nvPr>
        </p:nvGraphicFramePr>
        <p:xfrm>
          <a:off x="4388273" y="4994790"/>
          <a:ext cx="7766779" cy="411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307">
                  <a:extLst>
                    <a:ext uri="{9D8B030D-6E8A-4147-A177-3AD203B41FA5}">
                      <a16:colId xmlns:a16="http://schemas.microsoft.com/office/drawing/2014/main" val="902428526"/>
                    </a:ext>
                  </a:extLst>
                </a:gridCol>
                <a:gridCol w="4721472">
                  <a:extLst>
                    <a:ext uri="{9D8B030D-6E8A-4147-A177-3AD203B41FA5}">
                      <a16:colId xmlns:a16="http://schemas.microsoft.com/office/drawing/2014/main" val="1000101129"/>
                    </a:ext>
                  </a:extLst>
                </a:gridCol>
              </a:tblGrid>
              <a:tr h="1039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Содержание элемента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Наименование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13985"/>
                  </a:ext>
                </a:extLst>
              </a:tr>
              <a:tr h="1039701">
                <a:tc>
                  <a:txBody>
                    <a:bodyPr/>
                    <a:lstStyle/>
                    <a:p>
                      <a:pPr marL="0" marR="0" indent="0" algn="l" defTabSz="14255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Eco</a:t>
                      </a:r>
                      <a:r>
                        <a:rPr lang="ru-RU" sz="2400" dirty="0" err="1" smtClean="0">
                          <a:effectLst/>
                        </a:rPr>
                        <a:t>logicalTests</a:t>
                      </a:r>
                      <a:endParaRPr lang="ru-RU" sz="3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Инженерно-экологические исследования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242111504"/>
                  </a:ext>
                </a:extLst>
              </a:tr>
              <a:tr h="101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Organization</a:t>
                      </a:r>
                      <a:r>
                        <a:rPr lang="en-US" sz="2400" dirty="0" err="1" smtClean="0">
                          <a:effectLst/>
                        </a:rPr>
                        <a:t>sData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Сведения из уполномоченных организаций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906217626"/>
                  </a:ext>
                </a:extLst>
              </a:tr>
              <a:tr h="101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</a:rPr>
                        <a:t>EcologicalLimit</a:t>
                      </a:r>
                      <a:r>
                        <a:rPr lang="en-US" sz="2400" dirty="0" err="1" smtClean="0">
                          <a:effectLst/>
                        </a:rPr>
                        <a:t>ation</a:t>
                      </a:r>
                      <a:r>
                        <a:rPr lang="ru-RU" sz="2400" dirty="0" smtClean="0">
                          <a:effectLst/>
                        </a:rPr>
                        <a:t>s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Сведения об экологических ограничениях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16704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99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17</a:t>
            </a:r>
            <a:endParaRPr lang="ru-RU" b="1" dirty="0">
              <a:solidFill>
                <a:srgbClr val="34415B"/>
              </a:solidFill>
            </a:endParaRPr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kumimoji="1" lang="en-US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XML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1851" y="1183868"/>
            <a:ext cx="6701771" cy="1014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70C0"/>
                </a:solidFill>
              </a:rPr>
              <a:t>Инженерно-экологические </a:t>
            </a:r>
            <a:r>
              <a:rPr lang="ru-RU" sz="2800" dirty="0" smtClean="0">
                <a:solidFill>
                  <a:srgbClr val="0070C0"/>
                </a:solidFill>
              </a:rPr>
              <a:t>исследования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</a:rPr>
              <a:t>Перечень исследований: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81426"/>
              </p:ext>
            </p:extLst>
          </p:nvPr>
        </p:nvGraphicFramePr>
        <p:xfrm>
          <a:off x="1347493" y="2119549"/>
          <a:ext cx="12650488" cy="8479536"/>
        </p:xfrm>
        <a:graphic>
          <a:graphicData uri="http://schemas.openxmlformats.org/drawingml/2006/table">
            <a:tbl>
              <a:tblPr firstRow="1" firstCol="1" bandRow="1"/>
              <a:tblGrid>
                <a:gridCol w="12650488">
                  <a:extLst>
                    <a:ext uri="{9D8B030D-6E8A-4147-A177-3AD203B41FA5}">
                      <a16:colId xmlns:a16="http://schemas.microsoft.com/office/drawing/2014/main" val="3573752976"/>
                    </a:ext>
                  </a:extLst>
                </a:gridCol>
              </a:tblGrid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 тяжелых металлов в грунте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9777717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содержания тяжелых металлов, нефтепродуктов и бенз(а)пирена в донных отложениях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880799"/>
                  </a:ext>
                </a:extLst>
              </a:tr>
              <a:tr h="415124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содержания полихлорированных бифинилов, хлорорганических пестицидов, нефтепродуктов и бенз(а)пирена в грунте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0422342"/>
                  </a:ext>
                </a:extLst>
              </a:tr>
              <a:tr h="415124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почв для оценки целесообразности или нецелесообразности снятия плодородного и потенциально плодородного слоев почв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9027719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Физико-химические и агрохимические исследования почв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6983408"/>
                  </a:ext>
                </a:extLst>
              </a:tr>
              <a:tr h="279688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острой токсичности в грунтах (определение класса опасности грунтов методом биотестирования)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544849"/>
                  </a:ext>
                </a:extLst>
              </a:tr>
              <a:tr h="415124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санитарно-бактериологических и санитарно-паразитологических показателей в грунтах, почвах, донных отложениях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2383366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использования почв (грунтов) в зависимости от степени их загрязнения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671489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пригодности плодородного и потенциально-плодородного слоев почвы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914016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химического состава природных (поверхностных и подземных) вод</a:t>
                      </a: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614556"/>
                  </a:ext>
                </a:extLst>
              </a:tr>
              <a:tr h="45288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санитарно-бактериологических и санитарно-паразитологических показателей в природной воде (поверхностная и подземная)</a:t>
                      </a: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725678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Газогеохимические исследования компонентного состава почвенного (грунтового)воздуха</a:t>
                      </a: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028254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Измерение плотности потока радона с поверхности</a:t>
                      </a: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4738888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эквивалентной равновесной объемной активности изотопов радона и торона в воздухе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7090462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Измерение мощности дозы гамма-излучения на территории (пешеходная гамма-съемка)</a:t>
                      </a: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2215873"/>
                  </a:ext>
                </a:extLst>
              </a:tr>
              <a:tr h="301926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Измерение мощности дозы гамма-излучения в помещениях</a:t>
                      </a: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0741516"/>
                  </a:ext>
                </a:extLst>
              </a:tr>
              <a:tr h="553498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Радиологические исследования: определение удельной активности Cs-137, K-40, Ra-226 и Th-232, определение удельной активности природный радионуклидов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Аэфф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в образцах почв, грунтов, донных отложений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1825381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уровня звука и эквивалентного общего уровня звукового давления в инфразвуковой области частот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828594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напряженности электрического и магнитного полей промышленной частоты 50 Гц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0604498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уровней виброускорения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2099159"/>
                  </a:ext>
                </a:extLst>
              </a:tr>
              <a:tr h="27674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уровней звука и звукового давления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01" marR="5290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08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5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18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r="17420"/>
          <a:stretch/>
        </p:blipFill>
        <p:spPr>
          <a:xfrm>
            <a:off x="4692673" y="1499401"/>
            <a:ext cx="6890135" cy="9594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056" y="3157006"/>
            <a:ext cx="5103305" cy="71756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7264" y="2554403"/>
            <a:ext cx="213313" cy="5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19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81706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Региональная специфика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0240" y="3363032"/>
            <a:ext cx="11911366" cy="635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Основные </a:t>
            </a:r>
            <a:r>
              <a:rPr lang="ru-RU" b="1" dirty="0" smtClean="0"/>
              <a:t>сущности </a:t>
            </a:r>
            <a:r>
              <a:rPr lang="ru-RU" b="1" dirty="0"/>
              <a:t>схем описывают категории объектов изысканий, общие для регионов</a:t>
            </a:r>
            <a:r>
              <a:rPr lang="ru-RU" b="1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Характеристики объектов вынесены в справочники</a:t>
            </a:r>
            <a:r>
              <a:rPr lang="ru-RU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ru-RU" dirty="0"/>
              <a:t>Геологическая и экологическая схемы </a:t>
            </a:r>
            <a:r>
              <a:rPr lang="en-US" dirty="0"/>
              <a:t>XML</a:t>
            </a:r>
            <a:r>
              <a:rPr lang="ru-RU" dirty="0"/>
              <a:t> основываются на «Классификаторе объектов геологической среды города Москвы», «Классификаторе объектов экологических изысканий для строительства в городе Москве</a:t>
            </a:r>
            <a:r>
              <a:rPr lang="ru-RU" dirty="0" smtClean="0"/>
              <a:t>».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Региональная </a:t>
            </a:r>
            <a:r>
              <a:rPr lang="ru-RU" dirty="0"/>
              <a:t>специфика </a:t>
            </a:r>
            <a:r>
              <a:rPr lang="ru-RU" dirty="0" smtClean="0"/>
              <a:t>«зашита» </a:t>
            </a:r>
            <a:r>
              <a:rPr lang="ru-RU" dirty="0"/>
              <a:t>в справочниках.</a:t>
            </a:r>
            <a:endParaRPr lang="en-US" dirty="0"/>
          </a:p>
          <a:p>
            <a:pPr algn="just"/>
            <a:endParaRPr lang="ru-RU" dirty="0" smtClean="0"/>
          </a:p>
          <a:p>
            <a:pPr algn="just"/>
            <a:r>
              <a:rPr lang="ru-RU" b="1" u="sng" dirty="0" smtClean="0"/>
              <a:t>Схемы </a:t>
            </a:r>
            <a:r>
              <a:rPr lang="ru-RU" b="1" u="sng" dirty="0"/>
              <a:t>допускают</a:t>
            </a:r>
            <a:r>
              <a:rPr lang="ru-RU" b="1" u="sng" dirty="0" smtClean="0"/>
              <a:t>:</a:t>
            </a:r>
            <a:endParaRPr lang="en-US" b="1" u="sng" dirty="0" smtClean="0"/>
          </a:p>
          <a:p>
            <a:pPr algn="just"/>
            <a:endParaRPr lang="ru-RU" b="1" dirty="0"/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расширение </a:t>
            </a:r>
            <a:r>
              <a:rPr lang="ru-RU" b="1" dirty="0" smtClean="0"/>
              <a:t>схемы, добавление </a:t>
            </a:r>
            <a:r>
              <a:rPr lang="ru-RU" b="1" dirty="0"/>
              <a:t>любых сущностей в схему</a:t>
            </a:r>
            <a:r>
              <a:rPr lang="ru-RU" b="1" dirty="0" smtClean="0"/>
              <a:t>;</a:t>
            </a:r>
            <a:endParaRPr lang="en-US" b="1" dirty="0" smtClean="0"/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endParaRPr lang="ru-RU" b="1" dirty="0"/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r>
              <a:rPr lang="ru-RU" b="1" dirty="0"/>
              <a:t>расширение/замену </a:t>
            </a:r>
            <a:r>
              <a:rPr lang="ru-RU" b="1" dirty="0" smtClean="0"/>
              <a:t>справочников.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818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>
                <a:solidFill>
                  <a:srgbClr val="34415B"/>
                </a:solidFill>
              </a:rPr>
              <a:t>2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7950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формата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091" y="5546239"/>
            <a:ext cx="2326514" cy="1302588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46" y="7309208"/>
            <a:ext cx="2286000" cy="939165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86" y="8323056"/>
            <a:ext cx="1527175" cy="1527175"/>
          </a:xfrm>
          <a:prstGeom prst="rect">
            <a:avLst/>
          </a:prstGeom>
          <a:noFill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1407" y="1919282"/>
            <a:ext cx="8046718" cy="68804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2926"/>
          <a:stretch/>
        </p:blipFill>
        <p:spPr>
          <a:xfrm>
            <a:off x="3992880" y="3382955"/>
            <a:ext cx="2722879" cy="4583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47" y="3162839"/>
            <a:ext cx="2257425" cy="2000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27" y="1649530"/>
            <a:ext cx="2856564" cy="11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1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20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81706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0240" y="2726232"/>
            <a:ext cx="11911366" cy="7533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РАЗРАБОТКА:</a:t>
            </a:r>
            <a:endParaRPr lang="en-US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smtClean="0"/>
              <a:t>XML-</a:t>
            </a:r>
            <a:r>
              <a:rPr lang="ru-RU" dirty="0" smtClean="0"/>
              <a:t>схемы обследования зданий и сооружений (инженерно-конструкторские изыскания);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smtClean="0"/>
              <a:t>XML-</a:t>
            </a:r>
            <a:r>
              <a:rPr lang="ru-RU" dirty="0" smtClean="0"/>
              <a:t>схемы гидрометеорологических исследований;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smtClean="0"/>
              <a:t>XML-</a:t>
            </a:r>
            <a:r>
              <a:rPr lang="ru-RU" dirty="0" smtClean="0"/>
              <a:t>схемы отчетной документации;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 smtClean="0"/>
              <a:t>Интерфейса генератора </a:t>
            </a:r>
            <a:r>
              <a:rPr lang="en-US" dirty="0" smtClean="0"/>
              <a:t>XML</a:t>
            </a:r>
            <a:r>
              <a:rPr lang="ru-RU" dirty="0" smtClean="0"/>
              <a:t> из БД  всех данных по </a:t>
            </a:r>
            <a:r>
              <a:rPr lang="ru-RU" dirty="0" smtClean="0"/>
              <a:t>объекту</a:t>
            </a:r>
            <a:r>
              <a:rPr lang="ru-RU" dirty="0"/>
              <a:t>;</a:t>
            </a:r>
            <a:endParaRPr lang="en-US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 smtClean="0"/>
              <a:t>Разработка региональных справочников.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ПРИМЕНЕНИЕ:</a:t>
            </a:r>
          </a:p>
          <a:p>
            <a:pPr algn="just"/>
            <a:endParaRPr lang="en-US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 smtClean="0"/>
              <a:t>Передача </a:t>
            </a:r>
            <a:r>
              <a:rPr lang="en-US" dirty="0" smtClean="0"/>
              <a:t>XML </a:t>
            </a:r>
            <a:r>
              <a:rPr lang="ru-RU" dirty="0" smtClean="0"/>
              <a:t>по объекту проектировщикам;</a:t>
            </a:r>
            <a:endParaRPr lang="ru-RU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/>
              <a:t>Передача </a:t>
            </a:r>
            <a:r>
              <a:rPr lang="en-US" dirty="0" smtClean="0"/>
              <a:t>XML </a:t>
            </a:r>
            <a:r>
              <a:rPr lang="ru-RU" dirty="0"/>
              <a:t>по объекту </a:t>
            </a:r>
            <a:r>
              <a:rPr lang="ru-RU" dirty="0" smtClean="0"/>
              <a:t>в экспертизу.</a:t>
            </a:r>
            <a:endParaRPr lang="ru-RU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57126" y="1661445"/>
            <a:ext cx="6237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Перспективы </a:t>
            </a:r>
            <a:r>
              <a:rPr kumimoji="1" lang="ru-RU" alt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развития:</a:t>
            </a:r>
            <a:endParaRPr kumimoji="1" lang="ru-RU" alt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6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78466" y="3075130"/>
            <a:ext cx="9463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spc="600" dirty="0" smtClean="0"/>
              <a:t>СПАСИБО ЗА ВНИМАНИЕ!</a:t>
            </a:r>
            <a:endParaRPr lang="en-US" sz="4800" spc="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2673" y="540848"/>
            <a:ext cx="1856490" cy="4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8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3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067930"/>
            <a:ext cx="1048142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Принятый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7950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формата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9700" t="4950" r="162" b="5820"/>
          <a:stretch/>
        </p:blipFill>
        <p:spPr>
          <a:xfrm>
            <a:off x="1524728" y="1911978"/>
            <a:ext cx="5728063" cy="79524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6074" y="1532995"/>
            <a:ext cx="10455714" cy="8881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3" y="2800095"/>
            <a:ext cx="1759129" cy="4572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875640" y="5552735"/>
            <a:ext cx="4172937" cy="483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О</a:t>
            </a:r>
            <a:r>
              <a:rPr lang="ru-RU" i="1" dirty="0" smtClean="0"/>
              <a:t>снован </a:t>
            </a:r>
            <a:r>
              <a:rPr lang="ru-RU" i="1" dirty="0"/>
              <a:t>на стандарте </a:t>
            </a:r>
            <a:r>
              <a:rPr lang="en-US" i="1" dirty="0"/>
              <a:t>XML</a:t>
            </a:r>
            <a:endParaRPr lang="ru-RU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271853" y="1618404"/>
            <a:ext cx="3293539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GeoSciML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24446" y="5956691"/>
            <a:ext cx="4772270" cy="409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8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обмена:</a:t>
            </a:r>
            <a:endParaRPr lang="ru-RU" sz="2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геологических объектах, их характеристиках,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геофизических данных,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геохимических данных,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гидрологических данных </a:t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467588" y="5122466"/>
            <a:ext cx="4253921" cy="483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Стандартный </a:t>
            </a:r>
            <a:r>
              <a:rPr lang="ru-RU" b="1" dirty="0"/>
              <a:t>язык разметки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44000" y="3373840"/>
            <a:ext cx="5638800" cy="165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</a:t>
            </a:r>
            <a:r>
              <a:rPr lang="ru-RU" i="1" dirty="0" smtClean="0"/>
              <a:t>азработан </a:t>
            </a:r>
            <a:r>
              <a:rPr lang="ru-RU" i="1" dirty="0"/>
              <a:t>Международным союзом геологических наук (IUGS) и Геологическими службами различных стран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9736230"/>
            <a:ext cx="1318768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широкого распространения не получил. В 2023 году в РФ практически не используется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3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4</a:t>
            </a:r>
            <a:endParaRPr lang="ru-RU" b="1" dirty="0">
              <a:solidFill>
                <a:srgbClr val="34415B"/>
              </a:solidFill>
            </a:endParaRPr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722" y="540138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9345" y="7651398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Единого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7950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формата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791" y="2461654"/>
            <a:ext cx="451143" cy="4572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254095" y="2837905"/>
            <a:ext cx="164019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Geo3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251" y="3393903"/>
            <a:ext cx="9018585" cy="59500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8432B5E-4CAA-4B5F-B8F7-85075A33F93A}"/>
              </a:ext>
            </a:extLst>
          </p:cNvPr>
          <p:cNvSpPr txBox="1"/>
          <p:nvPr/>
        </p:nvSpPr>
        <p:spPr>
          <a:xfrm>
            <a:off x="1107441" y="9399861"/>
            <a:ext cx="12964160" cy="1267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Включает </a:t>
            </a:r>
            <a:r>
              <a:rPr lang="ru-RU" dirty="0"/>
              <a:t>семантическую и геометрическую информацию о геообъектах и их отношениях, а также визуальную информацию. Является стандартом обмена данными с Геологической службой Китая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C00000"/>
                </a:solidFill>
              </a:rPr>
              <a:t>Рекомендуется к ознакомлению!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60" y="1081578"/>
            <a:ext cx="1190625" cy="1190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06" y="1020843"/>
            <a:ext cx="2171777" cy="13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5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7950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Выбор формата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432B5E-4CAA-4B5F-B8F7-85075A33F93A}"/>
              </a:ext>
            </a:extLst>
          </p:cNvPr>
          <p:cNvSpPr txBox="1"/>
          <p:nvPr/>
        </p:nvSpPr>
        <p:spPr>
          <a:xfrm>
            <a:off x="2781513" y="1386767"/>
            <a:ext cx="10677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Другие форматы, используемые для материалов и данных инженерно-геологических изысканий: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200" y="4393192"/>
            <a:ext cx="12476480" cy="263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(Log ASCII Standard) - это стандартный формат для хранения и обмена данными, полученными в ходе бурения скважин. Формат LAS используется для хранения данных литологии, геофизики, геохимии и других параметров, связанных с бурением скважин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7201" y="6277919"/>
            <a:ext cx="1247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GOCAD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(Geological Object Computer Aided Design) - это формат для хранения и обмена трехмерными моделями геологических объектов и структур. Формат GOCAD используется в геологии для создания и визуализации трехмерных моделей геологических объектов, таких как пласты, рудные тела и другие геологические структуры.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27202" y="8669043"/>
            <a:ext cx="1237487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IFC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(Industry Foundation Classes) - это общепромышленный формат, который используется для обмена данными между различными системами проектирования и моделирования, включая инженерную геологию, был создан по инициативе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Autodesk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7200" y="2510356"/>
            <a:ext cx="12476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AGS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(Association of Geotechnical and Geoenvironmental Specialists) - это формат, разработанный специально для обмена данными в области геотехники и геоэкологии. AGS используется в Великобритании и некоторых других странах, но не получил широкого распространения за их пределами.</a:t>
            </a:r>
          </a:p>
        </p:txBody>
      </p:sp>
    </p:spTree>
    <p:extLst>
      <p:ext uri="{BB962C8B-B14F-4D97-AF65-F5344CB8AC3E}">
        <p14:creationId xmlns:p14="http://schemas.microsoft.com/office/powerpoint/2010/main" val="226873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6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7950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kumimoji="1" lang="ru-RU" alt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Мосгосэкспертизы</a:t>
            </a: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432B5E-4CAA-4B5F-B8F7-85075A33F93A}"/>
              </a:ext>
            </a:extLst>
          </p:cNvPr>
          <p:cNvSpPr txBox="1"/>
          <p:nvPr/>
        </p:nvSpPr>
        <p:spPr>
          <a:xfrm>
            <a:off x="2124364" y="1292789"/>
            <a:ext cx="10677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Формат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Мосгосэкспертизы</a:t>
            </a:r>
            <a:r>
              <a:rPr lang="ru-RU" sz="3200" dirty="0" smtClean="0">
                <a:solidFill>
                  <a:srgbClr val="0070C0"/>
                </a:solidFill>
              </a:rPr>
              <a:t> для результатов инженерно-геологических изысканий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81440" y="2126564"/>
            <a:ext cx="1312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CSV: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829300"/>
              </p:ext>
            </p:extLst>
          </p:nvPr>
        </p:nvGraphicFramePr>
        <p:xfrm>
          <a:off x="565989" y="2688251"/>
          <a:ext cx="4865614" cy="6885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5" imgW="5667136" imgH="8019778" progId="AcroExch.Document.DC">
                  <p:embed/>
                </p:oleObj>
              </mc:Choice>
              <mc:Fallback>
                <p:oleObj name="Acrobat Document" r:id="rId5" imgW="5667136" imgH="801977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989" y="2688251"/>
                        <a:ext cx="4865614" cy="6885458"/>
                      </a:xfrm>
                      <a:prstGeom prst="rect">
                        <a:avLst/>
                      </a:prstGeom>
                      <a:ln>
                        <a:solidFill>
                          <a:srgbClr val="34415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32" y="2618659"/>
            <a:ext cx="7743825" cy="32004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"/>
          <a:stretch/>
        </p:blipFill>
        <p:spPr>
          <a:xfrm>
            <a:off x="6308756" y="5647008"/>
            <a:ext cx="7724775" cy="12548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727383" y="5750351"/>
            <a:ext cx="263947" cy="7612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32" y="6986285"/>
            <a:ext cx="7814929" cy="14201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41"/>
          <a:stretch/>
        </p:blipFill>
        <p:spPr>
          <a:xfrm>
            <a:off x="6345412" y="8470641"/>
            <a:ext cx="7652569" cy="21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7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7950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kumimoji="1" lang="ru-RU" alt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Мосгосэкспертизы</a:t>
            </a:r>
            <a:r>
              <a:rPr kumimoji="1"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432B5E-4CAA-4B5F-B8F7-85075A33F93A}"/>
              </a:ext>
            </a:extLst>
          </p:cNvPr>
          <p:cNvSpPr txBox="1"/>
          <p:nvPr/>
        </p:nvSpPr>
        <p:spPr>
          <a:xfrm>
            <a:off x="2284516" y="2227826"/>
            <a:ext cx="1067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Вопросы к файлу </a:t>
            </a:r>
            <a:r>
              <a:rPr lang="en-US" sz="3200" dirty="0" smtClean="0">
                <a:solidFill>
                  <a:srgbClr val="0070C0"/>
                </a:solidFill>
              </a:rPr>
              <a:t>CSV</a:t>
            </a:r>
            <a:r>
              <a:rPr lang="ru-RU" sz="3200" dirty="0" smtClean="0">
                <a:solidFill>
                  <a:srgbClr val="0070C0"/>
                </a:solidFill>
              </a:rPr>
              <a:t>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5550" y="3130528"/>
            <a:ext cx="11334938" cy="600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скважине встречены напорные воды, какой уровень должен быть указан – появившийся или установившийся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Если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скважине встречено несколько водоносных горизонтов и комплексов, каким образом указывать их уровни?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формировании кода грунта по МССК не ясно, что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ставить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международного буквенного индекса грунта, если он не приведен в ГОСТ 25100 (например, для насыпных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грунтов, илов, сапропелей,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мергелей, мела, известняков и пр.).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ставить вместо показателя пластичности для непластичных грунтов?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скважин и таблица свойств грунта должны быть в одном файле CSV?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свойств. Если грунты находятся в состоянии малой, средней степени водонасыщения и водонасыщенном состоянии, плотность для какого состояния для них указывать? Если для грунта не определен какой-либо показатель, что необходимо ставить вместо такого показателя? Если модуль деформации определен по двум ветвям нагрузки, необходимо ли указывать значения, полученные по второй ветви? Если да, то каким образом?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5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8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17950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Главгосэкспертиза</a:t>
            </a: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40809"/>
              </p:ext>
            </p:extLst>
          </p:nvPr>
        </p:nvGraphicFramePr>
        <p:xfrm>
          <a:off x="3947774" y="2695450"/>
          <a:ext cx="5650636" cy="799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5" imgW="5667136" imgH="8019778" progId="AcroExch.Document.DC">
                  <p:embed/>
                </p:oleObj>
              </mc:Choice>
              <mc:Fallback>
                <p:oleObj name="Acrobat Document" r:id="rId5" imgW="5667136" imgH="801977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7774" y="2695450"/>
                        <a:ext cx="5650636" cy="799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8432B5E-4CAA-4B5F-B8F7-85075A33F93A}"/>
              </a:ext>
            </a:extLst>
          </p:cNvPr>
          <p:cNvSpPr txBox="1"/>
          <p:nvPr/>
        </p:nvSpPr>
        <p:spPr>
          <a:xfrm>
            <a:off x="2581764" y="2125729"/>
            <a:ext cx="1067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На  сайте </a:t>
            </a:r>
            <a:r>
              <a:rPr lang="ru-RU" sz="3200" dirty="0" err="1" smtClean="0">
                <a:solidFill>
                  <a:srgbClr val="0070C0"/>
                </a:solidFill>
              </a:rPr>
              <a:t>Главгосэкспертизы</a:t>
            </a:r>
            <a:r>
              <a:rPr lang="ru-RU" sz="3200" dirty="0" smtClean="0">
                <a:solidFill>
                  <a:srgbClr val="0070C0"/>
                </a:solidFill>
              </a:rPr>
              <a:t> размещены «Требования…»: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32B5E-4CAA-4B5F-B8F7-85075A33F93A}"/>
              </a:ext>
            </a:extLst>
          </p:cNvPr>
          <p:cNvSpPr txBox="1"/>
          <p:nvPr/>
        </p:nvSpPr>
        <p:spPr>
          <a:xfrm>
            <a:off x="11059477" y="6401243"/>
            <a:ext cx="173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XML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535359" y="6313001"/>
            <a:ext cx="263947" cy="7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7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CB3A35-82D6-1945-B41A-A55B9C1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b="1" dirty="0" smtClean="0">
                <a:solidFill>
                  <a:srgbClr val="34415B"/>
                </a:solidFill>
              </a:rPr>
              <a:t>9</a:t>
            </a:r>
            <a:endParaRPr lang="ru-RU" b="1" dirty="0">
              <a:solidFill>
                <a:srgbClr val="34415B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545346" y="193129"/>
            <a:ext cx="11452635" cy="11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3" name="Picture 5" descr="C:\Users\vsvitin\Downloads\WhatsApp Image 2021-03-12 at 17.54.43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64" y="570895"/>
            <a:ext cx="417600" cy="3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3" y="553946"/>
            <a:ext cx="1500270" cy="359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123055"/>
            <a:ext cx="1060334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27" y="434109"/>
            <a:ext cx="1330037" cy="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8705" y="544443"/>
            <a:ext cx="989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kumimoji="1" lang="en-US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XML?</a:t>
            </a:r>
            <a:endParaRPr kumimoji="1"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024" y="1780242"/>
            <a:ext cx="5654487" cy="3764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917" y="6047028"/>
            <a:ext cx="451143" cy="1092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44240" y="7693750"/>
            <a:ext cx="10088880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Опубликованы </a:t>
            </a:r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схемы 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 </a:t>
            </a:r>
            <a:r>
              <a:rPr lang="ru-RU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(для этапа </a:t>
            </a:r>
            <a:r>
              <a:rPr lang="ru-RU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проектирования и </a:t>
            </a:r>
            <a:r>
              <a:rPr lang="ru-RU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строительства)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РАЗДЕЛ </a:t>
            </a:r>
            <a:r>
              <a:rPr lang="ru-RU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«Пояснительная записка»</a:t>
            </a:r>
          </a:p>
        </p:txBody>
      </p:sp>
    </p:spTree>
    <p:extLst>
      <p:ext uri="{BB962C8B-B14F-4D97-AF65-F5344CB8AC3E}">
        <p14:creationId xmlns:p14="http://schemas.microsoft.com/office/powerpoint/2010/main" val="41080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26433</TotalTime>
  <Words>1247</Words>
  <Application>Microsoft Office PowerPoint</Application>
  <PresentationFormat>Произвольный</PresentationFormat>
  <Paragraphs>212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Unicode MS</vt:lpstr>
      <vt:lpstr>Calibri</vt:lpstr>
      <vt:lpstr>Calibri Light</vt:lpstr>
      <vt:lpstr>Times New Roman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Ракитина Наталия Николаевна</cp:lastModifiedBy>
  <cp:revision>747</cp:revision>
  <cp:lastPrinted>2022-09-14T09:06:27Z</cp:lastPrinted>
  <dcterms:created xsi:type="dcterms:W3CDTF">2020-06-03T18:48:38Z</dcterms:created>
  <dcterms:modified xsi:type="dcterms:W3CDTF">2023-04-18T13:16:45Z</dcterms:modified>
</cp:coreProperties>
</file>