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75" r:id="rId4"/>
    <p:sldId id="276" r:id="rId5"/>
    <p:sldId id="278" r:id="rId6"/>
    <p:sldId id="277" r:id="rId7"/>
    <p:sldId id="279" r:id="rId8"/>
    <p:sldId id="280" r:id="rId9"/>
    <p:sldId id="281" r:id="rId10"/>
    <p:sldId id="272" r:id="rId11"/>
    <p:sldId id="282" r:id="rId12"/>
    <p:sldId id="267" r:id="rId13"/>
    <p:sldId id="257" r:id="rId14"/>
    <p:sldId id="258" r:id="rId15"/>
    <p:sldId id="259" r:id="rId16"/>
    <p:sldId id="260" r:id="rId17"/>
    <p:sldId id="261" r:id="rId18"/>
    <p:sldId id="270" r:id="rId19"/>
    <p:sldId id="268" r:id="rId20"/>
    <p:sldId id="262" r:id="rId21"/>
    <p:sldId id="263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2520280"/>
          </a:xfrm>
        </p:spPr>
        <p:txBody>
          <a:bodyPr/>
          <a:lstStyle/>
          <a:p>
            <a:r>
              <a:rPr lang="ru-RU" sz="3600" b="1" dirty="0"/>
              <a:t>О качестве результатов лабораторных испытаний грунтов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24944"/>
            <a:ext cx="8239218" cy="37338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В.В. Дмитриев, </a:t>
            </a:r>
            <a:r>
              <a:rPr lang="ru-RU" dirty="0"/>
              <a:t>профессор кафедры инженерной геологии Российского государственного геологоразведочного </a:t>
            </a:r>
            <a:r>
              <a:rPr lang="ru-RU" dirty="0" smtClean="0"/>
              <a:t>университета</a:t>
            </a:r>
            <a:r>
              <a:rPr lang="ru-RU" b="1" dirty="0"/>
              <a:t> 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1800" b="1" dirty="0" smtClean="0"/>
              <a:t> В </a:t>
            </a:r>
            <a:r>
              <a:rPr lang="ru-RU" sz="1800" b="1" dirty="0"/>
              <a:t>подготовке к докладу принимали участие </a:t>
            </a:r>
            <a:endParaRPr lang="ru-RU" sz="1800" dirty="0"/>
          </a:p>
          <a:p>
            <a:r>
              <a:rPr lang="ru-RU" sz="1800" i="1" dirty="0"/>
              <a:t>Захаров Э. Ю. (</a:t>
            </a:r>
            <a:r>
              <a:rPr lang="en-US" sz="1800" i="1" dirty="0"/>
              <a:t>GIG </a:t>
            </a:r>
            <a:r>
              <a:rPr lang="en-US" sz="1800" i="1" dirty="0" err="1"/>
              <a:t>Gesellschaft</a:t>
            </a:r>
            <a:r>
              <a:rPr lang="en-US" sz="1800" i="1" dirty="0"/>
              <a:t> f</a:t>
            </a:r>
            <a:r>
              <a:rPr lang="ru-RU" sz="1800" i="1" dirty="0"/>
              <a:t>ü</a:t>
            </a:r>
            <a:r>
              <a:rPr lang="en-US" sz="1800" i="1" dirty="0"/>
              <a:t>r </a:t>
            </a:r>
            <a:r>
              <a:rPr lang="en-US" sz="1800" i="1" dirty="0" err="1"/>
              <a:t>Ingenieurgeologie</a:t>
            </a:r>
            <a:r>
              <a:rPr lang="en-US" sz="1800" i="1" dirty="0"/>
              <a:t> </a:t>
            </a:r>
            <a:r>
              <a:rPr lang="en-US" sz="1800" i="1" dirty="0" err="1"/>
              <a:t>mbH</a:t>
            </a:r>
            <a:r>
              <a:rPr lang="ru-RU" sz="1800" i="1" dirty="0"/>
              <a:t>), </a:t>
            </a:r>
            <a:endParaRPr lang="ru-RU" sz="1800" dirty="0"/>
          </a:p>
          <a:p>
            <a:r>
              <a:rPr lang="ru-RU" sz="1800" i="1" dirty="0" err="1"/>
              <a:t>Свирина</a:t>
            </a:r>
            <a:r>
              <a:rPr lang="ru-RU" sz="1800" i="1" dirty="0"/>
              <a:t> М. Ю.(НИИИОСП),</a:t>
            </a:r>
            <a:endParaRPr lang="ru-RU" sz="1800" dirty="0"/>
          </a:p>
          <a:p>
            <a:r>
              <a:rPr lang="ru-RU" sz="1800" i="1" dirty="0"/>
              <a:t>Чеботкова А. М.(МГРИ-РГГРУ)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516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73951"/>
              </p:ext>
            </p:extLst>
          </p:nvPr>
        </p:nvGraphicFramePr>
        <p:xfrm>
          <a:off x="323529" y="476673"/>
          <a:ext cx="8352927" cy="5854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2142">
                  <a:extLst>
                    <a:ext uri="{9D8B030D-6E8A-4147-A177-3AD203B41FA5}">
                      <a16:colId xmlns="" xmlns:a16="http://schemas.microsoft.com/office/drawing/2014/main" val="4122031943"/>
                    </a:ext>
                  </a:extLst>
                </a:gridCol>
                <a:gridCol w="617203">
                  <a:extLst>
                    <a:ext uri="{9D8B030D-6E8A-4147-A177-3AD203B41FA5}">
                      <a16:colId xmlns="" xmlns:a16="http://schemas.microsoft.com/office/drawing/2014/main" val="3211000993"/>
                    </a:ext>
                  </a:extLst>
                </a:gridCol>
                <a:gridCol w="617203">
                  <a:extLst>
                    <a:ext uri="{9D8B030D-6E8A-4147-A177-3AD203B41FA5}">
                      <a16:colId xmlns="" xmlns:a16="http://schemas.microsoft.com/office/drawing/2014/main" val="3756148424"/>
                    </a:ext>
                  </a:extLst>
                </a:gridCol>
                <a:gridCol w="617203">
                  <a:extLst>
                    <a:ext uri="{9D8B030D-6E8A-4147-A177-3AD203B41FA5}">
                      <a16:colId xmlns="" xmlns:a16="http://schemas.microsoft.com/office/drawing/2014/main" val="2167644681"/>
                    </a:ext>
                  </a:extLst>
                </a:gridCol>
                <a:gridCol w="719468">
                  <a:extLst>
                    <a:ext uri="{9D8B030D-6E8A-4147-A177-3AD203B41FA5}">
                      <a16:colId xmlns="" xmlns:a16="http://schemas.microsoft.com/office/drawing/2014/main" val="2941113536"/>
                    </a:ext>
                  </a:extLst>
                </a:gridCol>
                <a:gridCol w="719468">
                  <a:extLst>
                    <a:ext uri="{9D8B030D-6E8A-4147-A177-3AD203B41FA5}">
                      <a16:colId xmlns="" xmlns:a16="http://schemas.microsoft.com/office/drawing/2014/main" val="1740839927"/>
                    </a:ext>
                  </a:extLst>
                </a:gridCol>
                <a:gridCol w="720193">
                  <a:extLst>
                    <a:ext uri="{9D8B030D-6E8A-4147-A177-3AD203B41FA5}">
                      <a16:colId xmlns="" xmlns:a16="http://schemas.microsoft.com/office/drawing/2014/main" val="3849075553"/>
                    </a:ext>
                  </a:extLst>
                </a:gridCol>
                <a:gridCol w="720193">
                  <a:extLst>
                    <a:ext uri="{9D8B030D-6E8A-4147-A177-3AD203B41FA5}">
                      <a16:colId xmlns="" xmlns:a16="http://schemas.microsoft.com/office/drawing/2014/main" val="3965917799"/>
                    </a:ext>
                  </a:extLst>
                </a:gridCol>
                <a:gridCol w="719468">
                  <a:extLst>
                    <a:ext uri="{9D8B030D-6E8A-4147-A177-3AD203B41FA5}">
                      <a16:colId xmlns="" xmlns:a16="http://schemas.microsoft.com/office/drawing/2014/main" val="1317284583"/>
                    </a:ext>
                  </a:extLst>
                </a:gridCol>
                <a:gridCol w="720193">
                  <a:extLst>
                    <a:ext uri="{9D8B030D-6E8A-4147-A177-3AD203B41FA5}">
                      <a16:colId xmlns="" xmlns:a16="http://schemas.microsoft.com/office/drawing/2014/main" val="3919807276"/>
                    </a:ext>
                  </a:extLst>
                </a:gridCol>
                <a:gridCol w="720193">
                  <a:extLst>
                    <a:ext uri="{9D8B030D-6E8A-4147-A177-3AD203B41FA5}">
                      <a16:colId xmlns="" xmlns:a16="http://schemas.microsoft.com/office/drawing/2014/main" val="3876587661"/>
                    </a:ext>
                  </a:extLst>
                </a:gridCol>
              </a:tblGrid>
              <a:tr h="22424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Показатели качества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Характеристики покровных отложений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9571627"/>
                  </a:ext>
                </a:extLst>
              </a:tr>
              <a:tr h="1543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Влаж-ность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en-US" sz="1200" b="1" i="1" dirty="0">
                          <a:effectLst/>
                        </a:rPr>
                        <a:t>W</a:t>
                      </a:r>
                      <a:endParaRPr lang="ru-RU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Плот-</a:t>
                      </a:r>
                      <a:r>
                        <a:rPr lang="ru-RU" sz="1200" dirty="0" err="1">
                          <a:effectLst/>
                        </a:rPr>
                        <a:t>ность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грунта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p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Плот-</a:t>
                      </a:r>
                      <a:r>
                        <a:rPr lang="ru-RU" sz="1200" dirty="0" err="1">
                          <a:effectLst/>
                        </a:rPr>
                        <a:t>ность</a:t>
                      </a:r>
                      <a:r>
                        <a:rPr lang="ru-RU" sz="1200" dirty="0">
                          <a:effectLst/>
                        </a:rPr>
                        <a:t> частиц </a:t>
                      </a:r>
                      <a:r>
                        <a:rPr lang="ru-RU" sz="1200" dirty="0" smtClean="0">
                          <a:effectLst/>
                        </a:rPr>
                        <a:t>грунта</a:t>
                      </a:r>
                      <a:r>
                        <a:rPr lang="en-US" sz="1600" b="1" i="1" dirty="0" smtClean="0">
                          <a:effectLst/>
                        </a:rPr>
                        <a:t>p</a:t>
                      </a:r>
                      <a:r>
                        <a:rPr lang="en-US" sz="1100" b="1" i="1" dirty="0" smtClean="0">
                          <a:effectLst/>
                        </a:rPr>
                        <a:t>s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Грани-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ца</a:t>
                      </a:r>
                      <a:r>
                        <a:rPr lang="ru-RU" sz="1200" dirty="0">
                          <a:effectLst/>
                        </a:rPr>
                        <a:t> те-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кучес-ти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Wl</a:t>
                      </a:r>
                      <a:endParaRPr lang="ru-RU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Грани-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ца</a:t>
                      </a:r>
                      <a:r>
                        <a:rPr lang="ru-RU" sz="1200" dirty="0">
                          <a:effectLst/>
                        </a:rPr>
                        <a:t> рас-</a:t>
                      </a:r>
                      <a:r>
                        <a:rPr lang="ru-RU" sz="1200" dirty="0" err="1">
                          <a:effectLst/>
                        </a:rPr>
                        <a:t>катыва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ния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Wp</a:t>
                      </a:r>
                      <a:endParaRPr lang="ru-RU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пласти</a:t>
                      </a: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чности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effectLst/>
                        </a:rPr>
                        <a:t>Jp</a:t>
                      </a:r>
                      <a:endParaRPr lang="ru-RU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Коэф</a:t>
                      </a:r>
                      <a:r>
                        <a:rPr lang="ru-RU" sz="1200" dirty="0" smtClean="0">
                          <a:effectLst/>
                        </a:rPr>
                        <a:t>-фи-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циент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порис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тости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</a:rPr>
                        <a:t>e</a:t>
                      </a:r>
                      <a:endParaRPr lang="ru-RU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Сцеп-</a:t>
                      </a:r>
                      <a:r>
                        <a:rPr lang="ru-RU" sz="1200" dirty="0" err="1" smtClean="0">
                          <a:effectLst/>
                        </a:rPr>
                        <a:t>ление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C</a:t>
                      </a:r>
                      <a:endParaRPr lang="ru-RU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Угол </a:t>
                      </a:r>
                      <a:r>
                        <a:rPr lang="ru-RU" sz="1200" dirty="0" err="1">
                          <a:effectLst/>
                        </a:rPr>
                        <a:t>внут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err="1">
                          <a:effectLst/>
                        </a:rPr>
                        <a:t>ренне</a:t>
                      </a:r>
                      <a:r>
                        <a:rPr lang="ru-RU" sz="1200" dirty="0">
                          <a:effectLst/>
                        </a:rPr>
                        <a:t>-го </a:t>
                      </a:r>
                      <a:r>
                        <a:rPr lang="ru-RU" sz="1200" dirty="0" err="1" smtClean="0">
                          <a:effectLst/>
                        </a:rPr>
                        <a:t>тре-ния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ϕ</a:t>
                      </a:r>
                      <a:endParaRPr lang="ru-RU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Модуль </a:t>
                      </a:r>
                      <a:r>
                        <a:rPr lang="ru-RU" sz="1200" dirty="0" err="1">
                          <a:effectLst/>
                        </a:rPr>
                        <a:t>дефор</a:t>
                      </a:r>
                      <a:r>
                        <a:rPr lang="en-US" sz="1200" dirty="0">
                          <a:effectLst/>
                        </a:rPr>
                        <a:t>-</a:t>
                      </a:r>
                      <a:r>
                        <a:rPr lang="ru-RU" sz="1200" dirty="0" err="1" smtClean="0">
                          <a:effectLst/>
                        </a:rPr>
                        <a:t>мации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</a:rPr>
                        <a:t>E</a:t>
                      </a:r>
                      <a:endParaRPr lang="ru-RU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22639411"/>
                  </a:ext>
                </a:extLst>
              </a:tr>
              <a:tr h="629996">
                <a:tc>
                  <a:txBody>
                    <a:bodyPr/>
                    <a:lstStyle/>
                    <a:p>
                      <a:pPr marL="290830" indent="-290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Разрешающая способность Р</a:t>
                      </a:r>
                      <a:r>
                        <a:rPr lang="en-US" sz="1200" baseline="-25000" dirty="0" err="1">
                          <a:effectLst/>
                        </a:rPr>
                        <a:t>I</a:t>
                      </a:r>
                      <a:r>
                        <a:rPr lang="en-US" sz="1200" baseline="30000" dirty="0" err="1">
                          <a:effectLst/>
                        </a:rPr>
                        <a:t>a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3,5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2,4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0,8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3,2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1,4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1,5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2,2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0,8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1,5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0,9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24572540"/>
                  </a:ext>
                </a:extLst>
              </a:tr>
              <a:tr h="416955">
                <a:tc>
                  <a:txBody>
                    <a:bodyPr/>
                    <a:lstStyle/>
                    <a:p>
                      <a:pPr marL="290830" indent="-290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Надежность Р</a:t>
                      </a:r>
                      <a:r>
                        <a:rPr lang="en-US" sz="1200" baseline="-25000" dirty="0">
                          <a:effectLst/>
                        </a:rPr>
                        <a:t>II</a:t>
                      </a:r>
                      <a:r>
                        <a:rPr lang="ru-RU" sz="1200" dirty="0">
                          <a:effectLst/>
                        </a:rPr>
                        <a:t>, балл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3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0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0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2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76665236"/>
                  </a:ext>
                </a:extLst>
              </a:tr>
              <a:tr h="843036">
                <a:tc>
                  <a:txBody>
                    <a:bodyPr/>
                    <a:lstStyle/>
                    <a:p>
                      <a:pPr marL="290830" indent="-290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3.Технологич-</a:t>
                      </a:r>
                    </a:p>
                    <a:p>
                      <a:pPr marL="290830" indent="-290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marL="290830" indent="-290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ность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</a:t>
                      </a:r>
                      <a:r>
                        <a:rPr lang="en-US" sz="1200" baseline="-25000" dirty="0">
                          <a:effectLst/>
                        </a:rPr>
                        <a:t>III</a:t>
                      </a:r>
                      <a:r>
                        <a:rPr lang="ru-RU" sz="1200" dirty="0">
                          <a:effectLst/>
                        </a:rPr>
                        <a:t>, балл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3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3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3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3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3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3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3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17954856"/>
                  </a:ext>
                </a:extLst>
              </a:tr>
              <a:tr h="1056077">
                <a:tc>
                  <a:txBody>
                    <a:bodyPr/>
                    <a:lstStyle/>
                    <a:p>
                      <a:pPr marL="290830" indent="-290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Стоимость определения показателя Р</a:t>
                      </a:r>
                      <a:r>
                        <a:rPr lang="en-US" sz="1200" baseline="-25000" dirty="0">
                          <a:effectLst/>
                        </a:rPr>
                        <a:t>IV</a:t>
                      </a:r>
                      <a:r>
                        <a:rPr lang="ru-RU" sz="1200" dirty="0">
                          <a:effectLst/>
                        </a:rPr>
                        <a:t>, р/балл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>
                          <a:effectLst/>
                        </a:rPr>
                        <a:t>0,08</a:t>
                      </a:r>
                      <a:endParaRPr lang="ru-RU" sz="2000" b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0,1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>
                          <a:effectLst/>
                        </a:rPr>
                        <a:t>0,19</a:t>
                      </a:r>
                      <a:endParaRPr lang="ru-RU" sz="2000" b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0,2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>
                          <a:effectLst/>
                        </a:rPr>
                        <a:t>0,23</a:t>
                      </a:r>
                      <a:endParaRPr lang="ru-RU" sz="2000" b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0,2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>
                          <a:effectLst/>
                        </a:rPr>
                        <a:t>0,32</a:t>
                      </a:r>
                      <a:endParaRPr lang="ru-RU" sz="2000" b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0,2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>
                          <a:effectLst/>
                        </a:rPr>
                        <a:t>0,32</a:t>
                      </a:r>
                      <a:endParaRPr lang="ru-RU" sz="2000" b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0,2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>
                          <a:effectLst/>
                        </a:rPr>
                        <a:t>0,64</a:t>
                      </a:r>
                      <a:endParaRPr lang="ru-RU" sz="2000" b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0,4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>
                          <a:effectLst/>
                        </a:rPr>
                        <a:t>0,51</a:t>
                      </a:r>
                      <a:endParaRPr lang="ru-RU" sz="2000" b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0,3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>
                          <a:effectLst/>
                        </a:rPr>
                        <a:t>4,38</a:t>
                      </a:r>
                      <a:endParaRPr lang="ru-RU" sz="2000" b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2,7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>
                          <a:effectLst/>
                        </a:rPr>
                        <a:t>4,38</a:t>
                      </a:r>
                      <a:endParaRPr lang="ru-RU" sz="2000" b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2,7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>
                          <a:effectLst/>
                        </a:rPr>
                        <a:t>4,90</a:t>
                      </a:r>
                      <a:endParaRPr lang="ru-RU" sz="2000" b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3,0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64324808"/>
                  </a:ext>
                </a:extLst>
              </a:tr>
              <a:tr h="203916">
                <a:tc>
                  <a:txBody>
                    <a:bodyPr/>
                    <a:lstStyle/>
                    <a:p>
                      <a:pPr marL="290830" indent="-290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 ƩР</a:t>
                      </a:r>
                      <a:r>
                        <a:rPr lang="ru-RU" sz="1200" baseline="-25000" dirty="0">
                          <a:effectLst/>
                        </a:rPr>
                        <a:t>0</a:t>
                      </a:r>
                      <a:r>
                        <a:rPr lang="ru-RU" sz="1200" dirty="0">
                          <a:effectLst/>
                        </a:rPr>
                        <a:t>, балл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6,1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5,2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3,2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3,2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3,2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3,4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4,3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5,7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5,7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6,0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55326398"/>
                  </a:ext>
                </a:extLst>
              </a:tr>
              <a:tr h="843036">
                <a:tc>
                  <a:txBody>
                    <a:bodyPr/>
                    <a:lstStyle/>
                    <a:p>
                      <a:pPr marL="290830" indent="-290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 Интегральный показатель качества ϴ, балл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1,7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2,2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4,0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1,0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2,3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2,3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2,0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7,1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3,8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6,7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2213479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22684" y="107341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Таблица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9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196752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 качестве результатов стабилометрических испытаний грунтов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725144"/>
            <a:ext cx="7884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Дмитриев В. В. (МГРИ-РГГРУ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Захаров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Э. Ю.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GIG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Gesellschaft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Ingenieurgeologie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mbH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1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200800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84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272808" cy="5454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0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296811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66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66" y="476672"/>
            <a:ext cx="4135126" cy="2558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79911" y="772843"/>
            <a:ext cx="504056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По данным</a:t>
            </a:r>
            <a:r>
              <a:rPr lang="ru-RU" sz="1400" dirty="0" smtClean="0"/>
              <a:t>, собранным </a:t>
            </a:r>
            <a:r>
              <a:rPr lang="ru-RU" sz="1400" dirty="0"/>
              <a:t>у 71 организаций членов СРО “</a:t>
            </a:r>
            <a:r>
              <a:rPr lang="ru-RU" sz="1400" dirty="0" err="1"/>
              <a:t>Центризыскания</a:t>
            </a:r>
            <a:r>
              <a:rPr lang="ru-RU" sz="1400" dirty="0"/>
              <a:t>” из Москвы и Московской области чуть меньше половины организаций, проходящих горные выработки делегируют обязанности по лабораторному опробованию другим организациям. Из организаций, имеющих свои лаборатории половина использует </a:t>
            </a:r>
            <a:r>
              <a:rPr lang="ru-RU" sz="1400" dirty="0" err="1" smtClean="0"/>
              <a:t>стабилометры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428999"/>
            <a:ext cx="4215926" cy="2952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79912" y="3717032"/>
            <a:ext cx="50405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При этом большая часть организаций использует </a:t>
            </a:r>
            <a:r>
              <a:rPr lang="ru-RU" sz="1400" dirty="0" err="1"/>
              <a:t>стабилометры</a:t>
            </a:r>
            <a:r>
              <a:rPr lang="ru-RU" sz="1400" dirty="0"/>
              <a:t> отечественного производства, и только пятая часть использует немецкие. Так же почти все организации имеют больше 3 </a:t>
            </a:r>
            <a:r>
              <a:rPr lang="ru-RU" sz="1400" dirty="0" err="1"/>
              <a:t>стабилометров</a:t>
            </a:r>
            <a:r>
              <a:rPr lang="ru-RU" sz="1400" dirty="0"/>
              <a:t>, а их максимальное количество - 15 </a:t>
            </a:r>
            <a:r>
              <a:rPr lang="ru-RU" sz="1400" dirty="0" smtClean="0"/>
              <a:t>штук.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174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5976664" cy="3696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4365104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Часть </a:t>
            </a:r>
            <a:r>
              <a:rPr lang="ru-RU" sz="1400" dirty="0"/>
              <a:t>организаций не имеет своей лаборатории, но при этом из организаций имеющих лаборатории, стабилометрами при изысканиях пользуется около трети. Почти все организации имеют по 1 </a:t>
            </a:r>
            <a:r>
              <a:rPr lang="ru-RU" sz="1400" dirty="0" err="1"/>
              <a:t>стабилометру</a:t>
            </a:r>
            <a:r>
              <a:rPr lang="ru-RU" sz="1400" dirty="0"/>
              <a:t> </a:t>
            </a:r>
            <a:r>
              <a:rPr lang="ru-RU" sz="1400" dirty="0" smtClean="0"/>
              <a:t>пензенского </a:t>
            </a:r>
            <a:r>
              <a:rPr lang="ru-RU" sz="1400" dirty="0"/>
              <a:t>производства, максимальное количество </a:t>
            </a:r>
            <a:r>
              <a:rPr lang="ru-RU" sz="1400" dirty="0" err="1"/>
              <a:t>стабилометров</a:t>
            </a:r>
            <a:r>
              <a:rPr lang="ru-RU" sz="1400" dirty="0"/>
              <a:t> - 3 </a:t>
            </a:r>
            <a:r>
              <a:rPr lang="ru-RU" sz="1400" dirty="0" smtClean="0"/>
              <a:t>штуки.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Данные были собраны по 142 организациям по </a:t>
            </a:r>
            <a:r>
              <a:rPr lang="ru-RU" sz="1400" dirty="0" smtClean="0"/>
              <a:t>России.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065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466889"/>
              </p:ext>
            </p:extLst>
          </p:nvPr>
        </p:nvGraphicFramePr>
        <p:xfrm>
          <a:off x="918106" y="788115"/>
          <a:ext cx="7416824" cy="5557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8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12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51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040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4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36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583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38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 п/п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№ в общем списке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Телефон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Название организации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Отечественное производство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Немецкое производство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Примечание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2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7 (499) 2570911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Испытательная лаборатория отдела инженерно-геологических изысканий ГУП «</a:t>
                      </a:r>
                      <a:r>
                        <a:rPr lang="ru-RU" sz="800" dirty="0" err="1">
                          <a:solidFill>
                            <a:srgbClr val="FF0000"/>
                          </a:solidFill>
                          <a:effectLst/>
                        </a:rPr>
                        <a:t>Мосгоргеотрест</a:t>
                      </a: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125502 Москва ул. Лавочкина 23 А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Руководитель лаборатории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Зацепин Илья Валерьевич 8(495)601-53-49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Заместитель управляющего И. А. Зиновьев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7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 (499) 241-58-23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8(916)551-29-98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АО "31 ГПИСС" Акционерное Общество "31 Государственный Проектный Институт Специального Строительства" 119121, Москва, Смоленский бульвар, д. 19, стр. 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Начальник геологического отдела выпускник МГРИ 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Роман Михайлович </a:t>
                      </a:r>
                      <a:r>
                        <a:rPr lang="ru-RU" sz="700" dirty="0" err="1">
                          <a:effectLst/>
                        </a:rPr>
                        <a:t>Горбушко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 понедельник, 12.10.2015.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12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8(499)235-11-87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8(916)532-82-64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ГЕОКОН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Кожевников 16, стр. 4 (</a:t>
                      </a:r>
                      <a:r>
                        <a:rPr lang="ru-RU" sz="800" dirty="0" err="1">
                          <a:solidFill>
                            <a:srgbClr val="FF0000"/>
                          </a:solidFill>
                          <a:effectLst/>
                        </a:rPr>
                        <a:t>м.Павелецкая</a:t>
                      </a: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+7 (499) 213-04-47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Грунтовая лаборатория ООО «Компания ГЕОКОН» аккредитована испытательной лабораторией (центра) в системе аккредитации аналитических </a:t>
                      </a:r>
                      <a:r>
                        <a:rPr lang="ru-RU" sz="800" dirty="0" err="1">
                          <a:solidFill>
                            <a:srgbClr val="FF0000"/>
                          </a:solidFill>
                          <a:effectLst/>
                        </a:rPr>
                        <a:t>лабор-ий</a:t>
                      </a: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 Москва, ул. </a:t>
                      </a:r>
                      <a:r>
                        <a:rPr lang="ru-RU" sz="800" dirty="0" err="1">
                          <a:solidFill>
                            <a:srgbClr val="FF0000"/>
                          </a:solidFill>
                          <a:effectLst/>
                        </a:rPr>
                        <a:t>Кожевническая</a:t>
                      </a: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, д. 13 стр.1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Гаршин Петр Александрович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Руководитель лаборатории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Отвести 08.10.2015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2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 (495) 772-91-20,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+7 (495) 925-56-09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ООО "Инженерная геология"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ул. Расплетина, дом. 5., стр. 13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Заведующий лаборатории 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выпускник МГРИ Александра 89163420740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Ген. директор Игорь Вячеславович Аверин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2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+7 (495) 276-14-70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+7 499 724-20-15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ООО "Институт "Каналстройпроект"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ул. Крижановского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Зам нач. отдела инж-геол. Изысканий Заботкина Лариса Владимировна 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Зав. и.-г. Лаб.Москова Е.Ю.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9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17.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 (495) 772-24-74,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 8(495) 981-46-54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ООО "НПЦ Основа"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129347, г Москва, </a:t>
                      </a:r>
                      <a:r>
                        <a:rPr lang="ru-RU" sz="800" dirty="0" err="1">
                          <a:solidFill>
                            <a:srgbClr val="FF0000"/>
                          </a:solidFill>
                          <a:effectLst/>
                        </a:rPr>
                        <a:t>ул</a:t>
                      </a: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 Егора Абакумова, д 11, </a:t>
                      </a:r>
                      <a:r>
                        <a:rPr lang="ru-RU" sz="800" dirty="0" err="1">
                          <a:solidFill>
                            <a:srgbClr val="FF0000"/>
                          </a:solidFill>
                          <a:effectLst/>
                        </a:rPr>
                        <a:t>пом</a:t>
                      </a: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 9, </a:t>
                      </a:r>
                      <a:r>
                        <a:rPr lang="ru-RU" sz="800" dirty="0" err="1">
                          <a:solidFill>
                            <a:srgbClr val="FF0000"/>
                          </a:solidFill>
                          <a:effectLst/>
                        </a:rPr>
                        <a:t>комн</a:t>
                      </a: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 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Ген. директор </a:t>
                      </a:r>
                      <a:r>
                        <a:rPr lang="ru-RU" sz="800" dirty="0" err="1">
                          <a:solidFill>
                            <a:srgbClr val="FF0000"/>
                          </a:solidFill>
                          <a:effectLst/>
                        </a:rPr>
                        <a:t>Кляузов</a:t>
                      </a: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 Валерий Николаевич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Руководитель 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Инж</a:t>
                      </a:r>
                      <a:r>
                        <a:rPr lang="ru-RU" sz="700" dirty="0">
                          <a:effectLst/>
                        </a:rPr>
                        <a:t>.-геолог лаборатории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Семина Раиса Владимировна, 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Зам.- Коньков Евгений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3" marR="46853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16345" y="116632"/>
            <a:ext cx="6420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Лаборатории</a:t>
            </a:r>
          </a:p>
          <a:p>
            <a:pPr algn="ctr"/>
            <a:r>
              <a:rPr lang="ru-RU" dirty="0" smtClean="0"/>
              <a:t>выполняющие испытания на стабилометрах (05.10.2015 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8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20688"/>
            <a:ext cx="8248603" cy="5828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92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0055" cy="5879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2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инженерно-геологической лаборатории мы получаем значительную часть  количественной информации, необходимой для оценки инженерно-геологических условий какого-либо объекта.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Инженерно-геологическая информация(ИГИ</a:t>
            </a:r>
            <a:r>
              <a:rPr lang="ru-RU" b="1" dirty="0" smtClean="0">
                <a:solidFill>
                  <a:schemeClr val="tx1"/>
                </a:solidFill>
              </a:rPr>
              <a:t>) </a:t>
            </a:r>
            <a:r>
              <a:rPr lang="ru-RU" b="1" dirty="0" smtClean="0">
                <a:solidFill>
                  <a:schemeClr val="tx1"/>
                </a:solidFill>
              </a:rPr>
              <a:t>может </a:t>
            </a:r>
            <a:r>
              <a:rPr lang="ru-RU" dirty="0" smtClean="0">
                <a:solidFill>
                  <a:schemeClr val="tx1"/>
                </a:solidFill>
              </a:rPr>
              <a:t>пониматься как </a:t>
            </a:r>
            <a:r>
              <a:rPr lang="ru-RU" b="1" dirty="0" smtClean="0">
                <a:solidFill>
                  <a:schemeClr val="tx1"/>
                </a:solidFill>
              </a:rPr>
              <a:t>отражение, </a:t>
            </a:r>
            <a:r>
              <a:rPr lang="ru-RU" dirty="0" smtClean="0">
                <a:solidFill>
                  <a:schemeClr val="tx1"/>
                </a:solidFill>
              </a:rPr>
              <a:t>как полученные с помощью субъекта, прибора сведения </a:t>
            </a:r>
            <a:r>
              <a:rPr lang="ru-RU" dirty="0">
                <a:solidFill>
                  <a:schemeClr val="tx1"/>
                </a:solidFill>
              </a:rPr>
              <a:t>о составе структуре и свойствах  геологической среды, используемые для оценки состояния инженерных сооружений или геологической среды и их изменений во времени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Инженерно-геологическая </a:t>
            </a:r>
            <a:r>
              <a:rPr lang="ru-RU" b="1" dirty="0">
                <a:solidFill>
                  <a:schemeClr val="tx1"/>
                </a:solidFill>
              </a:rPr>
              <a:t>информация</a:t>
            </a:r>
            <a:r>
              <a:rPr lang="ru-RU" dirty="0">
                <a:solidFill>
                  <a:schemeClr val="tx1"/>
                </a:solidFill>
              </a:rPr>
              <a:t>, в том числе информация, получаемая в инженерно-геологических лабораториях, рассматривается как </a:t>
            </a:r>
            <a:r>
              <a:rPr lang="ru-RU" b="1" dirty="0">
                <a:solidFill>
                  <a:schemeClr val="tx1"/>
                </a:solidFill>
              </a:rPr>
              <a:t>продукция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инженерно-геологического </a:t>
            </a:r>
            <a:r>
              <a:rPr lang="ru-RU" b="1" dirty="0" smtClean="0">
                <a:solidFill>
                  <a:schemeClr val="tx1"/>
                </a:solidFill>
              </a:rPr>
              <a:t>производства.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057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/>
          <a:srcRect l="48906" t="33655" r="34267" b="54192"/>
          <a:stretch/>
        </p:blipFill>
        <p:spPr bwMode="auto">
          <a:xfrm>
            <a:off x="2840429" y="5825196"/>
            <a:ext cx="2985995" cy="412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0624"/>
            <a:ext cx="8352928" cy="5906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75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280920" cy="5855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43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214367"/>
              </p:ext>
            </p:extLst>
          </p:nvPr>
        </p:nvGraphicFramePr>
        <p:xfrm>
          <a:off x="539552" y="1268760"/>
          <a:ext cx="8352986" cy="17526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60428735"/>
                    </a:ext>
                  </a:extLst>
                </a:gridCol>
                <a:gridCol w="898959">
                  <a:extLst>
                    <a:ext uri="{9D8B030D-6E8A-4147-A177-3AD203B41FA5}">
                      <a16:colId xmlns="" xmlns:a16="http://schemas.microsoft.com/office/drawing/2014/main" val="763782699"/>
                    </a:ext>
                  </a:extLst>
                </a:gridCol>
                <a:gridCol w="843882">
                  <a:extLst>
                    <a:ext uri="{9D8B030D-6E8A-4147-A177-3AD203B41FA5}">
                      <a16:colId xmlns="" xmlns:a16="http://schemas.microsoft.com/office/drawing/2014/main" val="671245019"/>
                    </a:ext>
                  </a:extLst>
                </a:gridCol>
                <a:gridCol w="773285">
                  <a:extLst>
                    <a:ext uri="{9D8B030D-6E8A-4147-A177-3AD203B41FA5}">
                      <a16:colId xmlns="" xmlns:a16="http://schemas.microsoft.com/office/drawing/2014/main" val="798880291"/>
                    </a:ext>
                  </a:extLst>
                </a:gridCol>
                <a:gridCol w="912837">
                  <a:extLst>
                    <a:ext uri="{9D8B030D-6E8A-4147-A177-3AD203B41FA5}">
                      <a16:colId xmlns="" xmlns:a16="http://schemas.microsoft.com/office/drawing/2014/main" val="3748216368"/>
                    </a:ext>
                  </a:extLst>
                </a:gridCol>
                <a:gridCol w="797913">
                  <a:extLst>
                    <a:ext uri="{9D8B030D-6E8A-4147-A177-3AD203B41FA5}">
                      <a16:colId xmlns="" xmlns:a16="http://schemas.microsoft.com/office/drawing/2014/main" val="3010715968"/>
                    </a:ext>
                  </a:extLst>
                </a:gridCol>
                <a:gridCol w="1029709">
                  <a:extLst>
                    <a:ext uri="{9D8B030D-6E8A-4147-A177-3AD203B41FA5}">
                      <a16:colId xmlns="" xmlns:a16="http://schemas.microsoft.com/office/drawing/2014/main" val="1480209385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57631545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1106223202"/>
                    </a:ext>
                  </a:extLst>
                </a:gridCol>
                <a:gridCol w="648129">
                  <a:extLst>
                    <a:ext uri="{9D8B030D-6E8A-4147-A177-3AD203B41FA5}">
                      <a16:colId xmlns="" xmlns:a16="http://schemas.microsoft.com/office/drawing/2014/main" val="2861014992"/>
                    </a:ext>
                  </a:extLst>
                </a:gridCol>
              </a:tblGrid>
              <a:tr h="2294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735" algn="l"/>
                          <a:tab pos="387096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Плот-</a:t>
                      </a:r>
                      <a:r>
                        <a:rPr lang="ru-RU" sz="1400" dirty="0" err="1" smtClean="0">
                          <a:effectLst/>
                        </a:rPr>
                        <a:t>ность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грунта, г/см</a:t>
                      </a:r>
                      <a:r>
                        <a:rPr lang="ru-RU" sz="1400" baseline="300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735" algn="l"/>
                          <a:tab pos="387096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Плот-</a:t>
                      </a:r>
                      <a:r>
                        <a:rPr lang="ru-RU" sz="1400" dirty="0" err="1" smtClean="0">
                          <a:effectLst/>
                        </a:rPr>
                        <a:t>ность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сухого грунта, г/см</a:t>
                      </a:r>
                      <a:r>
                        <a:rPr lang="ru-RU" sz="1400" baseline="300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735" algn="l"/>
                          <a:tab pos="387096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Плот-</a:t>
                      </a:r>
                      <a:r>
                        <a:rPr lang="ru-RU" sz="1400" dirty="0" err="1" smtClean="0">
                          <a:effectLst/>
                        </a:rPr>
                        <a:t>ность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частиц, г/см</a:t>
                      </a:r>
                      <a:r>
                        <a:rPr lang="ru-RU" sz="1400" baseline="300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735" algn="l"/>
                          <a:tab pos="387096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Коэф</a:t>
                      </a:r>
                      <a:r>
                        <a:rPr lang="ru-RU" sz="1400" dirty="0">
                          <a:effectLst/>
                        </a:rPr>
                        <a:t>. порис­тости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735" algn="l"/>
                          <a:tab pos="387096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Коэф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735" algn="l"/>
                          <a:tab pos="387096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водо-</a:t>
                      </a:r>
                      <a:r>
                        <a:rPr lang="ru-RU" sz="1400" dirty="0" err="1" smtClean="0">
                          <a:effectLst/>
                        </a:rPr>
                        <a:t>насы</a:t>
                      </a: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dirty="0" err="1" smtClean="0">
                          <a:effectLst/>
                        </a:rPr>
                        <a:t>щения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д.е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735" algn="l"/>
                          <a:tab pos="3870960" algn="l"/>
                        </a:tabLst>
                      </a:pPr>
                      <a:r>
                        <a:rPr lang="ru-RU" sz="1400">
                          <a:effectLst/>
                        </a:rPr>
                        <a:t>Влажность, 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735" algn="l"/>
                          <a:tab pos="3870960" algn="l"/>
                        </a:tabLst>
                      </a:pPr>
                      <a:r>
                        <a:rPr lang="ru-RU" sz="1400" dirty="0">
                          <a:effectLst/>
                        </a:rPr>
                        <a:t>Число </a:t>
                      </a:r>
                      <a:r>
                        <a:rPr lang="ru-RU" sz="1400" dirty="0" err="1">
                          <a:effectLst/>
                        </a:rPr>
                        <a:t>пластич-ности</a:t>
                      </a:r>
                      <a:r>
                        <a:rPr lang="ru-RU" sz="1400" dirty="0">
                          <a:effectLst/>
                        </a:rPr>
                        <a:t>,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735" algn="l"/>
                          <a:tab pos="3870960" algn="l"/>
                        </a:tabLst>
                      </a:pPr>
                      <a:r>
                        <a:rPr lang="ru-RU" sz="1400" dirty="0" err="1" smtClean="0">
                          <a:effectLst/>
                        </a:rPr>
                        <a:t>Пока-за­тель</a:t>
                      </a:r>
                      <a:r>
                        <a:rPr lang="ru-RU" sz="1400" dirty="0" smtClean="0">
                          <a:effectLst/>
                        </a:rPr>
                        <a:t> теку-чести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3617469141"/>
                  </a:ext>
                </a:extLst>
              </a:tr>
              <a:tr h="1003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735" algn="l"/>
                          <a:tab pos="3870960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природ­ная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735" algn="l"/>
                          <a:tab pos="387096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 границе текучести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735" algn="l"/>
                          <a:tab pos="387096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 </a:t>
                      </a:r>
                      <a:r>
                        <a:rPr lang="ru-RU" sz="1400" dirty="0" smtClean="0">
                          <a:effectLst/>
                        </a:rPr>
                        <a:t>грани-</a:t>
                      </a:r>
                      <a:r>
                        <a:rPr lang="ru-RU" sz="1400" dirty="0" err="1" smtClean="0">
                          <a:effectLst/>
                        </a:rPr>
                        <a:t>це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раскат.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4865079"/>
                  </a:ext>
                </a:extLst>
              </a:tr>
              <a:tr h="227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735" algn="l"/>
                          <a:tab pos="387096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2,03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735" algn="l"/>
                          <a:tab pos="3870960" algn="l"/>
                        </a:tabLst>
                      </a:pPr>
                      <a:r>
                        <a:rPr lang="en-US" sz="1600" b="1">
                          <a:effectLst/>
                        </a:rPr>
                        <a:t>1,67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735" algn="l"/>
                          <a:tab pos="3870960" algn="l"/>
                        </a:tabLst>
                      </a:pPr>
                      <a:r>
                        <a:rPr lang="en-US" sz="1600" b="1">
                          <a:effectLst/>
                        </a:rPr>
                        <a:t>2,71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735" algn="l"/>
                          <a:tab pos="387096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0,621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735" algn="l"/>
                          <a:tab pos="387096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0,93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735" algn="l"/>
                          <a:tab pos="387096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21,4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735" algn="l"/>
                          <a:tab pos="387096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31,5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735" algn="l"/>
                          <a:tab pos="387096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17,7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735" algn="l"/>
                          <a:tab pos="387096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13,8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735" algn="l"/>
                          <a:tab pos="387096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0,27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93977373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701" y="476672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Значения показателей свойств покровных суглинков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3388567"/>
            <a:ext cx="835298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Ниже приведены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средние значения угла внутреннего трения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сцепления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модуля деформации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полученные по результатам испытаний грунтов на приборах российского и немецкого производства: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90689"/>
            <a:ext cx="83529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  </a:t>
            </a:r>
            <a:r>
              <a:rPr lang="ru-RU" b="1" i="1" dirty="0" smtClean="0"/>
              <a:t>φ (°)	     с </a:t>
            </a:r>
            <a:r>
              <a:rPr lang="ru-RU" b="1" i="1" dirty="0"/>
              <a:t>(кПа)          </a:t>
            </a:r>
            <a:r>
              <a:rPr lang="ru-RU" b="1" i="1" dirty="0" smtClean="0"/>
              <a:t>   </a:t>
            </a:r>
            <a:r>
              <a:rPr lang="ru-RU" b="1" i="1" dirty="0"/>
              <a:t>Е(МПа</a:t>
            </a:r>
            <a:r>
              <a:rPr lang="ru-RU" b="1" i="1" dirty="0" smtClean="0"/>
              <a:t>)</a:t>
            </a:r>
          </a:p>
          <a:p>
            <a:endParaRPr lang="ru-RU" dirty="0"/>
          </a:p>
          <a:p>
            <a:r>
              <a:rPr lang="ru-RU" dirty="0"/>
              <a:t>Приборы ООО НПП ГЕОТЕК		</a:t>
            </a:r>
            <a:r>
              <a:rPr lang="ru-RU" dirty="0" smtClean="0"/>
              <a:t>15,1</a:t>
            </a:r>
            <a:r>
              <a:rPr lang="ru-RU" dirty="0"/>
              <a:t>	</a:t>
            </a:r>
            <a:r>
              <a:rPr lang="ru-RU" dirty="0" smtClean="0"/>
              <a:t>        20,7</a:t>
            </a:r>
            <a:r>
              <a:rPr lang="ru-RU" dirty="0"/>
              <a:t>		34,9			</a:t>
            </a:r>
            <a:r>
              <a:rPr lang="ru-RU" dirty="0" smtClean="0"/>
              <a:t>                    </a:t>
            </a:r>
            <a:endParaRPr lang="ru-RU" dirty="0"/>
          </a:p>
          <a:p>
            <a:r>
              <a:rPr lang="ru-RU" dirty="0"/>
              <a:t>Приборы </a:t>
            </a:r>
            <a:r>
              <a:rPr lang="ru-RU" dirty="0" err="1"/>
              <a:t>Geomation</a:t>
            </a:r>
            <a:r>
              <a:rPr lang="ru-RU" dirty="0"/>
              <a:t> (GIESA) </a:t>
            </a:r>
            <a:r>
              <a:rPr lang="ru-RU" dirty="0" err="1"/>
              <a:t>GmbH</a:t>
            </a:r>
            <a:r>
              <a:rPr lang="ru-RU" dirty="0"/>
              <a:t>	</a:t>
            </a:r>
            <a:r>
              <a:rPr lang="ru-RU" dirty="0" smtClean="0"/>
              <a:t>22,2</a:t>
            </a:r>
            <a:r>
              <a:rPr lang="ru-RU" dirty="0"/>
              <a:t>	</a:t>
            </a:r>
            <a:r>
              <a:rPr lang="ru-RU" dirty="0" smtClean="0"/>
              <a:t>        27,9</a:t>
            </a:r>
            <a:r>
              <a:rPr lang="ru-RU" dirty="0"/>
              <a:t>		44,2			</a:t>
            </a:r>
            <a:r>
              <a:rPr lang="ru-RU" dirty="0" smtClean="0"/>
              <a:t>               </a:t>
            </a:r>
            <a:endParaRPr lang="ru-RU" dirty="0"/>
          </a:p>
          <a:p>
            <a:r>
              <a:rPr lang="ru-RU" dirty="0"/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tx1"/>
                </a:solidFill>
              </a:rPr>
              <a:t>Качеством продукции </a:t>
            </a:r>
            <a:r>
              <a:rPr lang="ru-RU" sz="2000" dirty="0" smtClean="0">
                <a:solidFill>
                  <a:schemeClr val="tx1"/>
                </a:solidFill>
              </a:rPr>
              <a:t>занимается </a:t>
            </a:r>
            <a:r>
              <a:rPr lang="ru-RU" sz="2000" dirty="0">
                <a:solidFill>
                  <a:schemeClr val="tx1"/>
                </a:solidFill>
              </a:rPr>
              <a:t>наука -  </a:t>
            </a:r>
            <a:r>
              <a:rPr lang="ru-RU" sz="2000" b="1" dirty="0">
                <a:solidFill>
                  <a:schemeClr val="tx1"/>
                </a:solidFill>
              </a:rPr>
              <a:t>«</a:t>
            </a:r>
            <a:r>
              <a:rPr lang="ru-RU" sz="2000" b="1" dirty="0" err="1">
                <a:solidFill>
                  <a:schemeClr val="tx1"/>
                </a:solidFill>
              </a:rPr>
              <a:t>Квалитология</a:t>
            </a:r>
            <a:r>
              <a:rPr lang="ru-RU" sz="2000" b="1" dirty="0">
                <a:solidFill>
                  <a:schemeClr val="tx1"/>
                </a:solidFill>
              </a:rPr>
              <a:t>»</a:t>
            </a:r>
            <a:r>
              <a:rPr lang="ru-RU" sz="2000" dirty="0">
                <a:solidFill>
                  <a:schemeClr val="tx1"/>
                </a:solidFill>
              </a:rPr>
              <a:t>, включающая такие разделы, как  </a:t>
            </a:r>
            <a:r>
              <a:rPr lang="ru-RU" sz="2000" b="1" dirty="0">
                <a:solidFill>
                  <a:schemeClr val="tx1"/>
                </a:solidFill>
              </a:rPr>
              <a:t>«квалиметрия», «метрология» и «управление качеством продукции», </a:t>
            </a:r>
            <a:r>
              <a:rPr lang="ru-RU" sz="2000" b="1" dirty="0" smtClean="0">
                <a:solidFill>
                  <a:schemeClr val="tx1"/>
                </a:solidFill>
              </a:rPr>
              <a:t>               </a:t>
            </a:r>
            <a:r>
              <a:rPr lang="ru-RU" sz="2000" dirty="0" smtClean="0">
                <a:solidFill>
                  <a:schemeClr val="tx1"/>
                </a:solidFill>
              </a:rPr>
              <a:t>в рамках </a:t>
            </a:r>
            <a:r>
              <a:rPr lang="ru-RU" sz="2000" dirty="0" smtClean="0">
                <a:solidFill>
                  <a:schemeClr val="tx1"/>
                </a:solidFill>
              </a:rPr>
              <a:t>которых проводится </a:t>
            </a:r>
            <a:r>
              <a:rPr lang="ru-RU" sz="2000" dirty="0" smtClean="0">
                <a:solidFill>
                  <a:schemeClr val="tx1"/>
                </a:solidFill>
              </a:rPr>
              <a:t>анализ </a:t>
            </a:r>
            <a:r>
              <a:rPr lang="ru-RU" sz="2000" dirty="0">
                <a:solidFill>
                  <a:schemeClr val="tx1"/>
                </a:solidFill>
              </a:rPr>
              <a:t>качества и обеспечение </a:t>
            </a:r>
            <a:r>
              <a:rPr lang="ru-RU" sz="2000" dirty="0" smtClean="0">
                <a:solidFill>
                  <a:schemeClr val="tx1"/>
                </a:solidFill>
              </a:rPr>
              <a:t>требуемого качества </a:t>
            </a:r>
            <a:r>
              <a:rPr lang="ru-RU" sz="2000" dirty="0">
                <a:solidFill>
                  <a:schemeClr val="tx1"/>
                </a:solidFill>
              </a:rPr>
              <a:t>продукции, в том числе результатов лабораторных инженерно-геологических исследований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</a:t>
            </a:r>
            <a:r>
              <a:rPr lang="ru-RU" sz="1600" b="1" dirty="0">
                <a:solidFill>
                  <a:schemeClr val="tx1"/>
                </a:solidFill>
              </a:rPr>
              <a:t>СТРУКТУРА КВАЛИТОЛОГИИ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СТРУКТУРА КВАЛИТОЛОГИ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996" y="2924944"/>
            <a:ext cx="75300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358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62646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300" b="1" dirty="0">
                <a:solidFill>
                  <a:schemeClr val="tx1"/>
                </a:solidFill>
              </a:rPr>
              <a:t>ПОКАЗАТЕЛИ </a:t>
            </a:r>
            <a:r>
              <a:rPr lang="ru-RU" sz="2300" b="1" dirty="0" smtClean="0">
                <a:solidFill>
                  <a:schemeClr val="tx1"/>
                </a:solidFill>
              </a:rPr>
              <a:t>КАЧЕСТВА</a:t>
            </a:r>
          </a:p>
          <a:p>
            <a:pPr marL="0" indent="0" algn="ctr">
              <a:buNone/>
            </a:pPr>
            <a:endParaRPr lang="ru-RU" sz="2300" dirty="0">
              <a:solidFill>
                <a:schemeClr val="tx1"/>
              </a:solidFill>
            </a:endParaRPr>
          </a:p>
          <a:p>
            <a:pPr marL="0" indent="0" algn="ctr" fontAlgn="base">
              <a:buNone/>
            </a:pPr>
            <a:r>
              <a:rPr lang="ru-RU" sz="2900" dirty="0">
                <a:solidFill>
                  <a:prstClr val="black"/>
                </a:solidFill>
              </a:rPr>
              <a:t>В соответствии с</a:t>
            </a:r>
            <a:r>
              <a:rPr lang="ru-RU" sz="2900" b="1" dirty="0">
                <a:solidFill>
                  <a:prstClr val="black"/>
                </a:solidFill>
              </a:rPr>
              <a:t> ГОСТом</a:t>
            </a:r>
            <a:r>
              <a:rPr lang="ru-RU" sz="2900" dirty="0">
                <a:solidFill>
                  <a:prstClr val="black"/>
                </a:solidFill>
              </a:rPr>
              <a:t> </a:t>
            </a:r>
            <a:r>
              <a:rPr lang="ru-RU" sz="2900" b="1" dirty="0" smtClean="0">
                <a:solidFill>
                  <a:prstClr val="black"/>
                </a:solidFill>
              </a:rPr>
              <a:t>15467</a:t>
            </a:r>
            <a:r>
              <a:rPr lang="ru-RU" sz="2900" dirty="0" smtClean="0">
                <a:solidFill>
                  <a:prstClr val="black"/>
                </a:solidFill>
              </a:rPr>
              <a:t>-</a:t>
            </a:r>
            <a:r>
              <a:rPr lang="ru-RU" sz="2900" b="1" dirty="0" smtClean="0">
                <a:solidFill>
                  <a:prstClr val="black"/>
                </a:solidFill>
              </a:rPr>
              <a:t>79 </a:t>
            </a:r>
            <a:r>
              <a:rPr lang="ru-RU" dirty="0" smtClean="0">
                <a:solidFill>
                  <a:schemeClr val="tx1"/>
                </a:solidFill>
              </a:rPr>
              <a:t>«Качество продукции. Термины»</a:t>
            </a:r>
            <a:r>
              <a:rPr lang="ru-RU" sz="2900" dirty="0">
                <a:solidFill>
                  <a:prstClr val="black"/>
                </a:solidFill>
              </a:rPr>
              <a:t> (ГОСТ Р ИСО 9001—2001</a:t>
            </a:r>
            <a:r>
              <a:rPr lang="ru-RU" sz="2900" dirty="0" smtClean="0">
                <a:solidFill>
                  <a:prstClr val="black"/>
                </a:solidFill>
              </a:rPr>
              <a:t>)</a:t>
            </a:r>
            <a:r>
              <a:rPr lang="ru-RU" b="1" dirty="0">
                <a:solidFill>
                  <a:srgbClr val="2D2D2D"/>
                </a:solidFill>
                <a:latin typeface="Arial"/>
              </a:rPr>
              <a:t> Системы менеджмента качества</a:t>
            </a:r>
            <a:r>
              <a:rPr lang="ru-RU" b="1" dirty="0" smtClean="0">
                <a:solidFill>
                  <a:srgbClr val="2D2D2D"/>
                </a:solidFill>
                <a:latin typeface="Arial"/>
              </a:rPr>
              <a:t>.</a:t>
            </a:r>
            <a:r>
              <a:rPr lang="ru-RU" b="1" dirty="0">
                <a:solidFill>
                  <a:srgbClr val="2D2D2D"/>
                </a:solidFill>
                <a:latin typeface="Arial"/>
              </a:rPr>
              <a:t> </a:t>
            </a:r>
            <a:r>
              <a:rPr lang="ru-RU" b="1" dirty="0" smtClean="0">
                <a:solidFill>
                  <a:srgbClr val="2D2D2D"/>
                </a:solidFill>
                <a:latin typeface="Arial"/>
              </a:rPr>
              <a:t>Требования.</a:t>
            </a:r>
            <a:endParaRPr lang="ru-RU" b="1" dirty="0">
              <a:solidFill>
                <a:srgbClr val="2D2D2D"/>
              </a:solidFill>
              <a:latin typeface="Arial"/>
            </a:endParaRPr>
          </a:p>
          <a:p>
            <a:pPr marL="0" indent="0" algn="ctr" fontAlgn="base">
              <a:buNone/>
            </a:pPr>
            <a:r>
              <a:rPr lang="ru-RU" b="1" dirty="0">
                <a:solidFill>
                  <a:srgbClr val="2D2D2D"/>
                </a:solidFill>
                <a:latin typeface="Arial"/>
              </a:rPr>
              <a:t> </a:t>
            </a:r>
          </a:p>
          <a:p>
            <a:pPr marL="0" indent="0" algn="just">
              <a:buNone/>
            </a:pPr>
            <a:r>
              <a:rPr lang="ru-RU" sz="2900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smtClean="0">
                <a:solidFill>
                  <a:schemeClr val="tx1"/>
                </a:solidFill>
              </a:rPr>
              <a:t>под </a:t>
            </a:r>
            <a:r>
              <a:rPr lang="ru-RU" sz="2900" b="1" dirty="0" smtClean="0">
                <a:solidFill>
                  <a:prstClr val="black"/>
                </a:solidFill>
              </a:rPr>
              <a:t>«качеством продукции(ИГИ)»</a:t>
            </a:r>
            <a:r>
              <a:rPr lang="ru-RU" sz="2900" dirty="0" smtClean="0">
                <a:solidFill>
                  <a:prstClr val="black"/>
                </a:solidFill>
              </a:rPr>
              <a:t> </a:t>
            </a:r>
            <a:r>
              <a:rPr lang="ru-RU" sz="2900" dirty="0">
                <a:solidFill>
                  <a:prstClr val="black"/>
                </a:solidFill>
              </a:rPr>
              <a:t>-</a:t>
            </a:r>
            <a:r>
              <a:rPr lang="ru-RU" sz="2900" dirty="0" smtClean="0">
                <a:solidFill>
                  <a:prstClr val="black"/>
                </a:solidFill>
              </a:rPr>
              <a:t> понимается </a:t>
            </a:r>
            <a:r>
              <a:rPr lang="ru-RU" sz="2900" dirty="0">
                <a:solidFill>
                  <a:prstClr val="black"/>
                </a:solidFill>
              </a:rPr>
              <a:t>совокупность </a:t>
            </a:r>
            <a:r>
              <a:rPr lang="ru-RU" sz="2900" b="1" dirty="0" smtClean="0">
                <a:solidFill>
                  <a:prstClr val="black"/>
                </a:solidFill>
              </a:rPr>
              <a:t>свойств</a:t>
            </a:r>
            <a:r>
              <a:rPr lang="ru-RU" sz="2900" dirty="0" smtClean="0">
                <a:solidFill>
                  <a:prstClr val="black"/>
                </a:solidFill>
              </a:rPr>
              <a:t> </a:t>
            </a:r>
            <a:r>
              <a:rPr lang="ru-RU" sz="2900" b="1" dirty="0" smtClean="0">
                <a:solidFill>
                  <a:prstClr val="black"/>
                </a:solidFill>
              </a:rPr>
              <a:t>информации</a:t>
            </a:r>
            <a:r>
              <a:rPr lang="ru-RU" sz="2900" dirty="0" smtClean="0">
                <a:solidFill>
                  <a:prstClr val="black"/>
                </a:solidFill>
              </a:rPr>
              <a:t>, </a:t>
            </a:r>
            <a:r>
              <a:rPr lang="ru-RU" sz="2900" dirty="0">
                <a:solidFill>
                  <a:prstClr val="black"/>
                </a:solidFill>
              </a:rPr>
              <a:t>обуславливающих ее пригодность удовлетворять определенные потребности в соответствии с ее </a:t>
            </a:r>
            <a:r>
              <a:rPr lang="ru-RU" sz="2900" dirty="0" smtClean="0">
                <a:solidFill>
                  <a:prstClr val="black"/>
                </a:solidFill>
              </a:rPr>
              <a:t>назначением.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2) </a:t>
            </a:r>
            <a:r>
              <a:rPr lang="ru-RU" b="1" dirty="0" smtClean="0">
                <a:solidFill>
                  <a:schemeClr val="tx1"/>
                </a:solidFill>
              </a:rPr>
              <a:t>СВОЙСТВО ПРОДУКЦИИ (ИГИ) </a:t>
            </a:r>
            <a:r>
              <a:rPr lang="ru-RU" dirty="0">
                <a:solidFill>
                  <a:schemeClr val="tx1"/>
                </a:solidFill>
              </a:rPr>
              <a:t>- объективная особенность </a:t>
            </a:r>
            <a:r>
              <a:rPr lang="ru-RU" b="1" dirty="0" smtClean="0">
                <a:solidFill>
                  <a:schemeClr val="tx1"/>
                </a:solidFill>
              </a:rPr>
              <a:t>ИГИ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проявляющаяся при ее </a:t>
            </a:r>
            <a:r>
              <a:rPr lang="ru-RU" dirty="0" smtClean="0">
                <a:solidFill>
                  <a:schemeClr val="tx1"/>
                </a:solidFill>
              </a:rPr>
              <a:t>создании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или </a:t>
            </a:r>
            <a:r>
              <a:rPr lang="ru-RU" dirty="0">
                <a:solidFill>
                  <a:schemeClr val="tx1"/>
                </a:solidFill>
              </a:rPr>
              <a:t>использовании по </a:t>
            </a:r>
            <a:r>
              <a:rPr lang="ru-RU" dirty="0" smtClean="0">
                <a:solidFill>
                  <a:schemeClr val="tx1"/>
                </a:solidFill>
              </a:rPr>
              <a:t>назначению. </a:t>
            </a:r>
            <a:r>
              <a:rPr lang="ru-RU" dirty="0">
                <a:solidFill>
                  <a:schemeClr val="tx1"/>
                </a:solidFill>
              </a:rPr>
              <a:t>Например: точность, надежность, </a:t>
            </a:r>
            <a:r>
              <a:rPr lang="ru-RU" dirty="0" smtClean="0">
                <a:solidFill>
                  <a:schemeClr val="tx1"/>
                </a:solidFill>
              </a:rPr>
              <a:t>своевременность </a:t>
            </a:r>
            <a:r>
              <a:rPr lang="ru-RU" dirty="0" smtClean="0">
                <a:solidFill>
                  <a:schemeClr val="tx1"/>
                </a:solidFill>
              </a:rPr>
              <a:t>получения, эргономичность, </a:t>
            </a:r>
            <a:r>
              <a:rPr lang="ru-RU" dirty="0" err="1" smtClean="0">
                <a:solidFill>
                  <a:schemeClr val="tx1"/>
                </a:solidFill>
              </a:rPr>
              <a:t>стоймость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т.д.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Для объективной оценки качества </a:t>
            </a:r>
            <a:r>
              <a:rPr lang="ru-RU" dirty="0" smtClean="0">
                <a:solidFill>
                  <a:schemeClr val="tx1"/>
                </a:solidFill>
              </a:rPr>
              <a:t>продукции(ИГИ) </a:t>
            </a:r>
            <a:r>
              <a:rPr lang="ru-RU" dirty="0">
                <a:solidFill>
                  <a:schemeClr val="tx1"/>
                </a:solidFill>
              </a:rPr>
              <a:t>необходимо охарактеризовать </a:t>
            </a:r>
            <a:r>
              <a:rPr lang="ru-RU" b="1" dirty="0" smtClean="0">
                <a:solidFill>
                  <a:schemeClr val="tx1"/>
                </a:solidFill>
              </a:rPr>
              <a:t>показатели свойств качества </a:t>
            </a:r>
            <a:r>
              <a:rPr lang="ru-RU" dirty="0" smtClean="0">
                <a:solidFill>
                  <a:schemeClr val="tx1"/>
                </a:solidFill>
              </a:rPr>
              <a:t>(ИГИ) количественно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b="1" dirty="0" smtClean="0">
                <a:solidFill>
                  <a:schemeClr val="tx1"/>
                </a:solidFill>
              </a:rPr>
              <a:t>Количественный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ПОКАЗАТЕЛЬ </a:t>
            </a:r>
            <a:r>
              <a:rPr lang="ru-RU" b="1" dirty="0">
                <a:solidFill>
                  <a:schemeClr val="tx1"/>
                </a:solidFill>
              </a:rPr>
              <a:t>КАЧЕСТВА </a:t>
            </a:r>
            <a:r>
              <a:rPr lang="ru-RU" dirty="0">
                <a:solidFill>
                  <a:schemeClr val="tx1"/>
                </a:solidFill>
              </a:rPr>
              <a:t>- количественная характеристика свойства </a:t>
            </a:r>
            <a:r>
              <a:rPr lang="ru-RU" dirty="0" smtClean="0">
                <a:solidFill>
                  <a:schemeClr val="tx1"/>
                </a:solidFill>
              </a:rPr>
              <a:t>продукции(ИГИ), </a:t>
            </a:r>
            <a:r>
              <a:rPr lang="ru-RU" dirty="0">
                <a:solidFill>
                  <a:schemeClr val="tx1"/>
                </a:solidFill>
              </a:rPr>
              <a:t>входящего в состав его качества и рассматриваемая применительно к определенным условиям жизненного цикла </a:t>
            </a:r>
            <a:r>
              <a:rPr lang="ru-RU" dirty="0" smtClean="0">
                <a:solidFill>
                  <a:schemeClr val="tx1"/>
                </a:solidFill>
              </a:rPr>
              <a:t>объекта (сооружения, площадки).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Показатели качества </a:t>
            </a:r>
            <a:r>
              <a:rPr lang="ru-RU" dirty="0" smtClean="0">
                <a:solidFill>
                  <a:schemeClr val="tx1"/>
                </a:solidFill>
              </a:rPr>
              <a:t>(продукции - ИГИ) </a:t>
            </a:r>
            <a:r>
              <a:rPr lang="ru-RU" dirty="0">
                <a:solidFill>
                  <a:schemeClr val="tx1"/>
                </a:solidFill>
              </a:rPr>
              <a:t>по количеству характеризуемых свойств могут быть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 единичными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базовые, относительные</a:t>
            </a:r>
            <a:r>
              <a:rPr lang="ru-RU" dirty="0" smtClean="0">
                <a:solidFill>
                  <a:schemeClr val="tx1"/>
                </a:solidFill>
              </a:rPr>
              <a:t>))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- комплексными (групповые</a:t>
            </a:r>
            <a:r>
              <a:rPr lang="ru-RU" dirty="0">
                <a:solidFill>
                  <a:schemeClr val="tx1"/>
                </a:solidFill>
              </a:rPr>
              <a:t>, интегральные обобщенные)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95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3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Классификация </a:t>
            </a:r>
            <a:r>
              <a:rPr lang="ru-RU" sz="2000" b="1" dirty="0">
                <a:solidFill>
                  <a:schemeClr val="tx1"/>
                </a:solidFill>
              </a:rPr>
              <a:t>показателей качества объекта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существенные свойства"/>
          <p:cNvPicPr/>
          <p:nvPr/>
        </p:nvPicPr>
        <p:blipFill rotWithShape="1">
          <a:blip r:embed="rId2"/>
          <a:srcRect r="-478" b="12979"/>
          <a:stretch/>
        </p:blipFill>
        <p:spPr bwMode="auto">
          <a:xfrm>
            <a:off x="1115616" y="2132856"/>
            <a:ext cx="74168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800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</a:rPr>
              <a:t>Разработаны МЕТОДЫ ОЦЕНКИ КАЧЕСТВА продукции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МЕТОДЫ ОЦЕНКИ КАЧЕСТВ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588" y="620688"/>
            <a:ext cx="741682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963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</a:rPr>
              <a:t>ПОСЛЕДОВАТЕЛЬНОСТЬ ОПЕРАЦИЙ (АЛГОРИТМ) ПРИ КОМПЛЕКСНОЙ ОЦЕНКИ УРОВНЯ КАЧЕСТВА ПРОДУКЦИИ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ПОСЛЕДОВАТЕЛЬНОСТЬ ОПЕРАЦИЙ (АЛГОРИТМ) ПРИ КОМПЛЕКСНОЙ ОЦЕНКИ УРОВНЯ КАЧЕСТВА ПРОДУКЦИИ"/>
          <p:cNvPicPr/>
          <p:nvPr/>
        </p:nvPicPr>
        <p:blipFill rotWithShape="1">
          <a:blip r:embed="rId2"/>
          <a:srcRect b="3850"/>
          <a:stretch/>
        </p:blipFill>
        <p:spPr bwMode="auto">
          <a:xfrm>
            <a:off x="1119620" y="1052736"/>
            <a:ext cx="6904760" cy="561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165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568952" cy="65527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ГРУППЫ ПОКАЗАТЕЛЕЙ </a:t>
            </a:r>
            <a:r>
              <a:rPr lang="ru-RU" sz="2900" b="1" dirty="0" smtClean="0">
                <a:solidFill>
                  <a:schemeClr val="tx1"/>
                </a:solidFill>
              </a:rPr>
              <a:t>КАЧЕСТВА ПРОДУКЦИИ - ИГИ </a:t>
            </a:r>
            <a:r>
              <a:rPr lang="ru-RU" sz="2900" b="1" dirty="0">
                <a:solidFill>
                  <a:schemeClr val="tx1"/>
                </a:solidFill>
              </a:rPr>
              <a:t>В ПРЕДМЕТНЫХ </a:t>
            </a:r>
            <a:r>
              <a:rPr lang="ru-RU" sz="2900" b="1" dirty="0" smtClean="0">
                <a:solidFill>
                  <a:schemeClr val="tx1"/>
                </a:solidFill>
              </a:rPr>
              <a:t>КВАЛИМЕТРИЯХ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lvl="0" algn="just"/>
            <a:r>
              <a:rPr lang="ru-RU" b="1" dirty="0">
                <a:solidFill>
                  <a:schemeClr val="tx1"/>
                </a:solidFill>
              </a:rPr>
              <a:t>ПОКАЗАТЕЛИ НАЗНАЧЕНИЯ (</a:t>
            </a:r>
            <a:r>
              <a:rPr lang="en-US" b="1" dirty="0">
                <a:solidFill>
                  <a:schemeClr val="tx1"/>
                </a:solidFill>
              </a:rPr>
              <a:t>P</a:t>
            </a:r>
            <a:r>
              <a:rPr lang="en-US" b="1" baseline="-25000" dirty="0">
                <a:solidFill>
                  <a:schemeClr val="tx1"/>
                </a:solidFill>
              </a:rPr>
              <a:t>I</a:t>
            </a:r>
            <a:r>
              <a:rPr lang="ru-RU" b="1" dirty="0">
                <a:solidFill>
                  <a:schemeClr val="tx1"/>
                </a:solidFill>
              </a:rPr>
              <a:t>) </a:t>
            </a:r>
            <a:r>
              <a:rPr lang="ru-RU" dirty="0" smtClean="0">
                <a:solidFill>
                  <a:schemeClr val="tx1"/>
                </a:solidFill>
              </a:rPr>
              <a:t>- показывают </a:t>
            </a:r>
            <a:r>
              <a:rPr lang="ru-RU" dirty="0">
                <a:solidFill>
                  <a:schemeClr val="tx1"/>
                </a:solidFill>
              </a:rPr>
              <a:t>полезный эффект от использования </a:t>
            </a:r>
            <a:r>
              <a:rPr lang="ru-RU" dirty="0" smtClean="0">
                <a:solidFill>
                  <a:schemeClr val="tx1"/>
                </a:solidFill>
              </a:rPr>
              <a:t>продукции-ИГИ по назначению </a:t>
            </a:r>
            <a:r>
              <a:rPr lang="ru-RU" dirty="0">
                <a:solidFill>
                  <a:schemeClr val="tx1"/>
                </a:solidFill>
              </a:rPr>
              <a:t>и область их использования. К показателям назначения, в соответствии с МИ 1317-86, могут относиться, во-первых, нормы погрешностей измерений, припи­санные характеристики погрешности измерений и статистические оценки погрешностей, включающие доверительные границы случайной и неисключенной систематической погрешностей результата измерения, </a:t>
            </a:r>
            <a:r>
              <a:rPr lang="ru-RU" b="1" dirty="0">
                <a:solidFill>
                  <a:schemeClr val="tx1"/>
                </a:solidFill>
              </a:rPr>
              <a:t>числовые значения составляющих погрешности </a:t>
            </a:r>
            <a:r>
              <a:rPr lang="ru-RU" dirty="0">
                <a:solidFill>
                  <a:schemeClr val="tx1"/>
                </a:solidFill>
              </a:rPr>
              <a:t>и ее среднее квадратическое отклонение..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Во-вторых, к показателям назначе­ния можно отнести </a:t>
            </a:r>
            <a:r>
              <a:rPr lang="ru-RU" b="1" dirty="0">
                <a:solidFill>
                  <a:schemeClr val="tx1"/>
                </a:solidFill>
              </a:rPr>
              <a:t>разрешающую способность </a:t>
            </a:r>
            <a:r>
              <a:rPr lang="ru-RU" dirty="0">
                <a:solidFill>
                  <a:schemeClr val="tx1"/>
                </a:solidFill>
              </a:rPr>
              <a:t>- отношение оценки ес­тественного изменения характеристики к оценке точности ее опре­деления. </a:t>
            </a:r>
          </a:p>
          <a:p>
            <a:pPr lvl="0" algn="just"/>
            <a:r>
              <a:rPr lang="ru-RU" b="1" dirty="0">
                <a:solidFill>
                  <a:schemeClr val="tx1"/>
                </a:solidFill>
              </a:rPr>
              <a:t>ПОКАЗАТЕЛИ НАДЕЖНОСТИ (Р</a:t>
            </a:r>
            <a:r>
              <a:rPr lang="en-US" b="1" baseline="-25000" dirty="0">
                <a:solidFill>
                  <a:schemeClr val="tx1"/>
                </a:solidFill>
              </a:rPr>
              <a:t>II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которые </a:t>
            </a:r>
            <a:r>
              <a:rPr lang="ru-RU" dirty="0">
                <a:solidFill>
                  <a:schemeClr val="tx1"/>
                </a:solidFill>
              </a:rPr>
              <a:t>характеризуют </a:t>
            </a:r>
            <a:r>
              <a:rPr lang="ru-RU" b="1" dirty="0" err="1" smtClean="0">
                <a:solidFill>
                  <a:schemeClr val="tx1"/>
                </a:solidFill>
              </a:rPr>
              <a:t>сохраняемость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 долговечность </a:t>
            </a:r>
            <a:r>
              <a:rPr lang="ru-RU" dirty="0" smtClean="0">
                <a:solidFill>
                  <a:schemeClr val="tx1"/>
                </a:solidFill>
              </a:rPr>
              <a:t>информации.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Показатели надежности (P</a:t>
            </a:r>
            <a:r>
              <a:rPr lang="ru-RU" baseline="-25000" dirty="0">
                <a:solidFill>
                  <a:schemeClr val="tx1"/>
                </a:solidFill>
              </a:rPr>
              <a:t>II</a:t>
            </a:r>
            <a:r>
              <a:rPr lang="ru-RU" dirty="0">
                <a:solidFill>
                  <a:schemeClr val="tx1"/>
                </a:solidFill>
              </a:rPr>
              <a:t>) учитывают </a:t>
            </a:r>
            <a:r>
              <a:rPr lang="ru-RU" b="1" dirty="0">
                <a:solidFill>
                  <a:schemeClr val="tx1"/>
                </a:solidFill>
              </a:rPr>
              <a:t>способность характерис­тик грунтов сохранять </a:t>
            </a:r>
            <a:r>
              <a:rPr lang="ru-RU" dirty="0">
                <a:solidFill>
                  <a:schemeClr val="tx1"/>
                </a:solidFill>
              </a:rPr>
              <a:t>свою точность, </a:t>
            </a:r>
            <a:r>
              <a:rPr lang="ru-RU" b="1" dirty="0">
                <a:solidFill>
                  <a:schemeClr val="tx1"/>
                </a:solidFill>
              </a:rPr>
              <a:t>соответствие объекту измере­ния во времени</a:t>
            </a:r>
            <a:r>
              <a:rPr lang="ru-RU" dirty="0">
                <a:solidFill>
                  <a:schemeClr val="tx1"/>
                </a:solidFill>
              </a:rPr>
              <a:t>. Показатели этой группы учитывают непрерывное из­менение грунта, его свойств, т.е. объекта измерения и методов, методик, средств и других элементов измерения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lvl="0" algn="just"/>
            <a:r>
              <a:rPr lang="ru-RU" b="1" dirty="0">
                <a:solidFill>
                  <a:schemeClr val="tx1"/>
                </a:solidFill>
              </a:rPr>
              <a:t>ПОКАЗАТЕЛИ ТЕХНОЛОГИЧНОСТИ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chemeClr val="tx1"/>
                </a:solidFill>
              </a:rPr>
              <a:t>Р</a:t>
            </a:r>
            <a:r>
              <a:rPr lang="en-US" b="1" baseline="-25000" dirty="0" smtClean="0">
                <a:solidFill>
                  <a:schemeClr val="tx1"/>
                </a:solidFill>
              </a:rPr>
              <a:t>III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ru-RU" dirty="0" smtClean="0">
                <a:solidFill>
                  <a:schemeClr val="tx1"/>
                </a:solidFill>
              </a:rPr>
              <a:t> - характеризуют </a:t>
            </a:r>
            <a:r>
              <a:rPr lang="ru-RU" dirty="0">
                <a:solidFill>
                  <a:schemeClr val="tx1"/>
                </a:solidFill>
              </a:rPr>
              <a:t>эффективность конструкторско-технологических решений для обеспечения высокой производительности труда при создании и восстановлении объектов.</a:t>
            </a:r>
          </a:p>
          <a:p>
            <a:pPr lvl="0" algn="just"/>
            <a:r>
              <a:rPr lang="ru-RU" b="1" dirty="0">
                <a:solidFill>
                  <a:schemeClr val="tx1"/>
                </a:solidFill>
              </a:rPr>
              <a:t>ЭКОНОМИЧЕСКИЕ </a:t>
            </a:r>
            <a:r>
              <a:rPr lang="ru-RU" b="1" dirty="0" smtClean="0">
                <a:solidFill>
                  <a:schemeClr val="tx1"/>
                </a:solidFill>
              </a:rPr>
              <a:t>ПОКАЗАТЕЛИ (</a:t>
            </a:r>
            <a:r>
              <a:rPr lang="en-US" b="1" dirty="0">
                <a:solidFill>
                  <a:schemeClr val="tx1"/>
                </a:solidFill>
              </a:rPr>
              <a:t>P</a:t>
            </a:r>
            <a:r>
              <a:rPr lang="en-US" b="1" baseline="-25000" dirty="0">
                <a:solidFill>
                  <a:schemeClr val="tx1"/>
                </a:solidFill>
              </a:rPr>
              <a:t>IV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характеризует </a:t>
            </a:r>
            <a:r>
              <a:rPr lang="ru-RU" dirty="0">
                <a:solidFill>
                  <a:schemeClr val="tx1"/>
                </a:solidFill>
              </a:rPr>
              <a:t>стоимость всех операций, материалов, трудозатрат реализованных при получении объекта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lvl="0" algn="just"/>
            <a:r>
              <a:rPr lang="ru-RU" b="1" dirty="0">
                <a:solidFill>
                  <a:schemeClr val="tx1"/>
                </a:solidFill>
              </a:rPr>
              <a:t>ПОКАЗАТЕЛИ СТАНДАРТИЗАЦИИ И </a:t>
            </a:r>
            <a:r>
              <a:rPr lang="ru-RU" b="1" dirty="0" smtClean="0">
                <a:solidFill>
                  <a:schemeClr val="tx1"/>
                </a:solidFill>
              </a:rPr>
              <a:t>УНИФИКАЦИИ (</a:t>
            </a:r>
            <a:r>
              <a:rPr lang="en-US" b="1" dirty="0">
                <a:solidFill>
                  <a:schemeClr val="tx1"/>
                </a:solidFill>
              </a:rPr>
              <a:t>P</a:t>
            </a:r>
            <a:r>
              <a:rPr lang="en-US" b="1" baseline="-25000" dirty="0">
                <a:solidFill>
                  <a:schemeClr val="tx1"/>
                </a:solidFill>
              </a:rPr>
              <a:t>V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характеризуют </a:t>
            </a:r>
            <a:r>
              <a:rPr lang="ru-RU" dirty="0">
                <a:solidFill>
                  <a:schemeClr val="tx1"/>
                </a:solidFill>
              </a:rPr>
              <a:t>удельный вес стандартных и унифицированных </a:t>
            </a:r>
            <a:r>
              <a:rPr lang="ru-RU" dirty="0" smtClean="0">
                <a:solidFill>
                  <a:schemeClr val="tx1"/>
                </a:solidFill>
              </a:rPr>
              <a:t>элементов в </a:t>
            </a:r>
            <a:r>
              <a:rPr lang="ru-RU" smtClean="0">
                <a:solidFill>
                  <a:schemeClr val="tx1"/>
                </a:solidFill>
              </a:rPr>
              <a:t>оценке продукции.</a:t>
            </a:r>
            <a:endParaRPr lang="ru-RU" dirty="0">
              <a:solidFill>
                <a:schemeClr val="tx1"/>
              </a:solidFill>
            </a:endParaRPr>
          </a:p>
          <a:p>
            <a:pPr lvl="0" algn="just"/>
            <a:r>
              <a:rPr lang="ru-RU" b="1" dirty="0">
                <a:solidFill>
                  <a:schemeClr val="tx1"/>
                </a:solidFill>
              </a:rPr>
              <a:t>ПАТЕНТНО-ПРАВОВЫЕ </a:t>
            </a:r>
            <a:r>
              <a:rPr lang="ru-RU" b="1" dirty="0" smtClean="0">
                <a:solidFill>
                  <a:schemeClr val="tx1"/>
                </a:solidFill>
              </a:rPr>
              <a:t>ПОКАЗАТЕЛИ (</a:t>
            </a:r>
            <a:r>
              <a:rPr lang="en-US" b="1" dirty="0">
                <a:solidFill>
                  <a:schemeClr val="tx1"/>
                </a:solidFill>
              </a:rPr>
              <a:t>P</a:t>
            </a:r>
            <a:r>
              <a:rPr lang="en-US" b="1" baseline="-25000" dirty="0">
                <a:solidFill>
                  <a:schemeClr val="tx1"/>
                </a:solidFill>
              </a:rPr>
              <a:t>VI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показатель </a:t>
            </a:r>
            <a:r>
              <a:rPr lang="ru-RU" dirty="0">
                <a:solidFill>
                  <a:schemeClr val="tx1"/>
                </a:solidFill>
              </a:rPr>
              <a:t>патентной защиты- характеризует количество и весомость новых отечественных изобретений, реализованных в данном </a:t>
            </a:r>
            <a:r>
              <a:rPr lang="ru-RU" dirty="0" smtClean="0">
                <a:solidFill>
                  <a:schemeClr val="tx1"/>
                </a:solidFill>
              </a:rPr>
              <a:t>объекте.</a:t>
            </a:r>
            <a:endParaRPr lang="ru-RU" dirty="0">
              <a:solidFill>
                <a:schemeClr val="tx1"/>
              </a:solidFill>
            </a:endParaRPr>
          </a:p>
          <a:p>
            <a:pPr lvl="0" algn="just"/>
            <a:r>
              <a:rPr lang="ru-RU" b="1" dirty="0">
                <a:solidFill>
                  <a:schemeClr val="tx1"/>
                </a:solidFill>
              </a:rPr>
              <a:t>ЭСТЕТИКО-ЭРГОНОМИЧЕСКИЕ </a:t>
            </a:r>
            <a:r>
              <a:rPr lang="ru-RU" b="1" dirty="0" smtClean="0">
                <a:solidFill>
                  <a:schemeClr val="tx1"/>
                </a:solidFill>
              </a:rPr>
              <a:t>ПОКАЗАТЕЛИ (</a:t>
            </a:r>
            <a:r>
              <a:rPr lang="en-US" b="1" dirty="0">
                <a:solidFill>
                  <a:schemeClr val="tx1"/>
                </a:solidFill>
              </a:rPr>
              <a:t>P</a:t>
            </a:r>
            <a:r>
              <a:rPr lang="en-US" b="1" baseline="-25000" dirty="0">
                <a:solidFill>
                  <a:schemeClr val="tx1"/>
                </a:solidFill>
              </a:rPr>
              <a:t>VII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характеризуют </a:t>
            </a:r>
            <a:r>
              <a:rPr lang="ru-RU" dirty="0">
                <a:solidFill>
                  <a:schemeClr val="tx1"/>
                </a:solidFill>
              </a:rPr>
              <a:t>систему субъект-объект-среда, информационная выразительность, возможность объекта отражать в форме различные социально-эстетические идеи и представления (знаковость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07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1500" b="1" dirty="0" smtClean="0">
                <a:solidFill>
                  <a:schemeClr val="tx1"/>
                </a:solidFill>
              </a:rPr>
              <a:t>Признаки-основания общей классификации погрешностей определения характеристик грунтов в инженерно-геологической лаборатории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________________________________________________________________</a:t>
            </a:r>
          </a:p>
          <a:p>
            <a:pPr marL="0" indent="0">
              <a:buNone/>
            </a:pPr>
            <a:r>
              <a:rPr lang="ru-RU" sz="1300" b="1" dirty="0" smtClean="0">
                <a:solidFill>
                  <a:schemeClr val="tx1"/>
                </a:solidFill>
              </a:rPr>
              <a:t>Уровень      Признаки –основания          Свойства, используемые для разделения на подмножества</a:t>
            </a:r>
          </a:p>
          <a:p>
            <a:pPr marL="0" indent="0"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_________________________________________________________________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         1        </a:t>
            </a:r>
            <a:r>
              <a:rPr lang="ru-RU" sz="1200" dirty="0" smtClean="0">
                <a:solidFill>
                  <a:schemeClr val="tx1"/>
                </a:solidFill>
              </a:rPr>
              <a:t>Отношение к действительности          гносеологические, </a:t>
            </a:r>
            <a:r>
              <a:rPr lang="ru-RU" sz="1300" dirty="0" smtClean="0">
                <a:solidFill>
                  <a:schemeClr val="tx1"/>
                </a:solidFill>
              </a:rPr>
              <a:t>метрологические, прагматические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-------------------------------------------------------------------------------------------------------------------------------------------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smtClean="0">
                <a:solidFill>
                  <a:schemeClr val="tx1"/>
                </a:solidFill>
              </a:rPr>
              <a:t>      2        Особенности изменений                 систематические, случайные, грубые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smtClean="0">
                <a:solidFill>
                  <a:schemeClr val="tx1"/>
                </a:solidFill>
              </a:rPr>
              <a:t>         -------------------------------------------------------------------------------------------------------------------------------------------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      3         Этап формирования                        отбор, упаковка, транспортировка, хранение и т. д.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smtClean="0">
                <a:solidFill>
                  <a:schemeClr val="tx1"/>
                </a:solidFill>
              </a:rPr>
              <a:t>         --------------------------------------------------------------------------------------------------------------------------------------------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      4        Отношение к измерению                 субъект, средства, условия, метод, методика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dirty="0" smtClean="0">
                <a:solidFill>
                  <a:schemeClr val="tx1"/>
                </a:solidFill>
              </a:rPr>
              <a:t>и т. д.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_______________________________________________________________________________________________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Оценка </a:t>
            </a:r>
            <a:r>
              <a:rPr lang="ru-RU" sz="2000" b="1" dirty="0">
                <a:solidFill>
                  <a:schemeClr val="tx1"/>
                </a:solidFill>
              </a:rPr>
              <a:t>качества лабораторного изучения изменчивости </a:t>
            </a:r>
            <a:r>
              <a:rPr lang="ru-RU" sz="2000" b="1" dirty="0" smtClean="0">
                <a:solidFill>
                  <a:schemeClr val="tx1"/>
                </a:solidFill>
              </a:rPr>
              <a:t>свойств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покровных </a:t>
            </a:r>
            <a:r>
              <a:rPr lang="ru-RU" sz="2000" b="1" dirty="0">
                <a:solidFill>
                  <a:schemeClr val="tx1"/>
                </a:solidFill>
              </a:rPr>
              <a:t>суглинков (</a:t>
            </a:r>
            <a:r>
              <a:rPr lang="en-US" sz="2000" b="1" dirty="0" err="1">
                <a:solidFill>
                  <a:schemeClr val="tx1"/>
                </a:solidFill>
              </a:rPr>
              <a:t>prQ</a:t>
            </a:r>
            <a:r>
              <a:rPr lang="en-US" sz="2000" b="1" baseline="-25000" dirty="0" err="1">
                <a:solidFill>
                  <a:schemeClr val="tx1"/>
                </a:solidFill>
              </a:rPr>
              <a:t>II</a:t>
            </a:r>
            <a:r>
              <a:rPr lang="ru-RU" sz="2000" b="1" baseline="-25000" dirty="0">
                <a:solidFill>
                  <a:schemeClr val="tx1"/>
                </a:solidFill>
              </a:rPr>
              <a:t>-</a:t>
            </a:r>
            <a:r>
              <a:rPr lang="en-US" sz="2000" b="1" baseline="-25000" dirty="0">
                <a:solidFill>
                  <a:schemeClr val="tx1"/>
                </a:solidFill>
              </a:rPr>
              <a:t>III</a:t>
            </a:r>
            <a:r>
              <a:rPr lang="ru-RU" sz="2000" b="1" dirty="0" smtClean="0">
                <a:solidFill>
                  <a:schemeClr val="tx1"/>
                </a:solidFill>
              </a:rPr>
              <a:t>)</a:t>
            </a:r>
            <a:r>
              <a:rPr lang="ru-RU" sz="2000" cap="small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Попытка </a:t>
            </a:r>
            <a:r>
              <a:rPr lang="ru-RU" sz="1800" dirty="0">
                <a:solidFill>
                  <a:schemeClr val="tx1"/>
                </a:solidFill>
              </a:rPr>
              <a:t>оценить некоторые из перечисленных показателей качества была предпринята для совокупности определяемых в лаборато­рии характеристик покровных отложений (</a:t>
            </a:r>
            <a:r>
              <a:rPr lang="en-US" sz="1800" dirty="0" err="1">
                <a:solidFill>
                  <a:schemeClr val="tx1"/>
                </a:solidFill>
              </a:rPr>
              <a:t>prQ</a:t>
            </a:r>
            <a:r>
              <a:rPr lang="en-US" sz="1800" baseline="-25000" dirty="0" err="1">
                <a:solidFill>
                  <a:schemeClr val="tx1"/>
                </a:solidFill>
              </a:rPr>
              <a:t>II</a:t>
            </a:r>
            <a:r>
              <a:rPr lang="ru-RU" sz="1800" baseline="-25000" dirty="0">
                <a:solidFill>
                  <a:schemeClr val="tx1"/>
                </a:solidFill>
              </a:rPr>
              <a:t>-</a:t>
            </a:r>
            <a:r>
              <a:rPr lang="en-US" sz="1800" baseline="-25000" dirty="0">
                <a:solidFill>
                  <a:schemeClr val="tx1"/>
                </a:solidFill>
              </a:rPr>
              <a:t>III</a:t>
            </a:r>
            <a:r>
              <a:rPr lang="ru-RU" sz="1800" dirty="0">
                <a:solidFill>
                  <a:schemeClr val="tx1"/>
                </a:solidFill>
              </a:rPr>
              <a:t>), распространенных в пределах </a:t>
            </a:r>
            <a:r>
              <a:rPr lang="ru-RU" sz="1800" dirty="0" err="1">
                <a:solidFill>
                  <a:schemeClr val="tx1"/>
                </a:solidFill>
              </a:rPr>
              <a:t>Смоленско</a:t>
            </a:r>
            <a:r>
              <a:rPr lang="ru-RU" sz="1800" dirty="0">
                <a:solidFill>
                  <a:schemeClr val="tx1"/>
                </a:solidFill>
              </a:rPr>
              <a:t>—Московской возвышенности. Сравне­ние показателей качества физико-механических характеристик покров­ных отложений Смоленско-Московской возвышенности (табл.1) </a:t>
            </a:r>
            <a:r>
              <a:rPr lang="ru-RU" sz="1800" b="1" dirty="0" smtClean="0">
                <a:solidFill>
                  <a:schemeClr val="tx1"/>
                </a:solidFill>
              </a:rPr>
              <a:t>при оценке их изменчивости</a:t>
            </a:r>
            <a:r>
              <a:rPr lang="ru-RU" sz="1800" dirty="0" smtClean="0">
                <a:solidFill>
                  <a:schemeClr val="tx1"/>
                </a:solidFill>
              </a:rPr>
              <a:t> пока­зало</a:t>
            </a:r>
            <a:r>
              <a:rPr lang="ru-RU" sz="18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051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375</TotalTime>
  <Words>1277</Words>
  <Application>Microsoft Office PowerPoint</Application>
  <PresentationFormat>Экран (4:3)</PresentationFormat>
  <Paragraphs>280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Исполнительная</vt:lpstr>
      <vt:lpstr>О качестве результатов лабораторных испытаний грунтов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Виктор</cp:lastModifiedBy>
  <cp:revision>55</cp:revision>
  <dcterms:created xsi:type="dcterms:W3CDTF">2018-04-03T19:28:33Z</dcterms:created>
  <dcterms:modified xsi:type="dcterms:W3CDTF">2018-09-18T04:15:44Z</dcterms:modified>
</cp:coreProperties>
</file>