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0" r:id="rId1"/>
    <p:sldMasterId id="2147483823" r:id="rId2"/>
  </p:sldMasterIdLst>
  <p:notesMasterIdLst>
    <p:notesMasterId r:id="rId19"/>
  </p:notesMasterIdLst>
  <p:handoutMasterIdLst>
    <p:handoutMasterId r:id="rId20"/>
  </p:handoutMasterIdLst>
  <p:sldIdLst>
    <p:sldId id="263" r:id="rId3"/>
    <p:sldId id="420" r:id="rId4"/>
    <p:sldId id="459" r:id="rId5"/>
    <p:sldId id="454" r:id="rId6"/>
    <p:sldId id="446" r:id="rId7"/>
    <p:sldId id="445" r:id="rId8"/>
    <p:sldId id="449" r:id="rId9"/>
    <p:sldId id="450" r:id="rId10"/>
    <p:sldId id="451" r:id="rId11"/>
    <p:sldId id="453" r:id="rId12"/>
    <p:sldId id="448" r:id="rId13"/>
    <p:sldId id="455" r:id="rId14"/>
    <p:sldId id="457" r:id="rId15"/>
    <p:sldId id="458" r:id="rId16"/>
    <p:sldId id="460" r:id="rId17"/>
    <p:sldId id="264" r:id="rId18"/>
  </p:sldIdLst>
  <p:sldSz cx="9144000" cy="6858000" type="screen4x3"/>
  <p:notesSz cx="9928225" cy="67976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E9E9"/>
    <a:srgbClr val="E8D0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Средний стиль 4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2185" autoAdjust="0"/>
  </p:normalViewPr>
  <p:slideViewPr>
    <p:cSldViewPr snapToGrid="0">
      <p:cViewPr>
        <p:scale>
          <a:sx n="66" d="100"/>
          <a:sy n="66" d="100"/>
        </p:scale>
        <p:origin x="-1548"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628D65-5095-4C04-ACFE-3FE4A2ABFF77}"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ru-RU"/>
        </a:p>
      </dgm:t>
    </dgm:pt>
    <dgm:pt modelId="{5126CCB6-AE88-475C-A35C-65771AB685B1}">
      <dgm:prSet phldrT="[Текст]"/>
      <dgm:spPr/>
      <dgm:t>
        <a:bodyPr/>
        <a:lstStyle/>
        <a:p>
          <a:r>
            <a:rPr lang="ru-RU" dirty="0" smtClean="0">
              <a:latin typeface="Arial Narrow" panose="020B0606020202030204" pitchFamily="34" charset="0"/>
            </a:rPr>
            <a:t>Стандарт на процессы выполнения работ, утверждение НОПРИЗ</a:t>
          </a:r>
          <a:endParaRPr lang="ru-RU" dirty="0"/>
        </a:p>
      </dgm:t>
    </dgm:pt>
    <dgm:pt modelId="{45BD8498-A4C5-44B4-9200-58CEB75DC72B}" type="parTrans" cxnId="{6725CC93-03ED-4250-83EC-59948FF2D8A8}">
      <dgm:prSet/>
      <dgm:spPr/>
      <dgm:t>
        <a:bodyPr/>
        <a:lstStyle/>
        <a:p>
          <a:endParaRPr lang="ru-RU"/>
        </a:p>
      </dgm:t>
    </dgm:pt>
    <dgm:pt modelId="{803972A9-4B0E-4B49-A830-63D3652182C6}" type="sibTrans" cxnId="{6725CC93-03ED-4250-83EC-59948FF2D8A8}">
      <dgm:prSet/>
      <dgm:spPr/>
      <dgm:t>
        <a:bodyPr/>
        <a:lstStyle/>
        <a:p>
          <a:endParaRPr lang="ru-RU"/>
        </a:p>
      </dgm:t>
    </dgm:pt>
    <dgm:pt modelId="{ABEF7A8C-6535-41AB-961F-F61B5701CFE8}">
      <dgm:prSet phldrT="[Текст]"/>
      <dgm:spPr/>
      <dgm:t>
        <a:bodyPr/>
        <a:lstStyle/>
        <a:p>
          <a:r>
            <a:rPr lang="ru-RU" dirty="0" smtClean="0">
              <a:latin typeface="Arial Narrow" panose="020B0606020202030204" pitchFamily="34" charset="0"/>
            </a:rPr>
            <a:t>Решение СРО о присоединении к стандарту</a:t>
          </a:r>
          <a:endParaRPr lang="ru-RU" dirty="0"/>
        </a:p>
      </dgm:t>
    </dgm:pt>
    <dgm:pt modelId="{E552547C-5C0C-4000-9000-D9203FF03652}" type="parTrans" cxnId="{E7AE2A49-62FD-4C70-BA69-96816B49E9F3}">
      <dgm:prSet/>
      <dgm:spPr/>
      <dgm:t>
        <a:bodyPr/>
        <a:lstStyle/>
        <a:p>
          <a:endParaRPr lang="ru-RU"/>
        </a:p>
      </dgm:t>
    </dgm:pt>
    <dgm:pt modelId="{2A197D8D-65B9-4F0A-BC9D-D931D78B4F60}" type="sibTrans" cxnId="{E7AE2A49-62FD-4C70-BA69-96816B49E9F3}">
      <dgm:prSet/>
      <dgm:spPr/>
      <dgm:t>
        <a:bodyPr/>
        <a:lstStyle/>
        <a:p>
          <a:endParaRPr lang="ru-RU"/>
        </a:p>
      </dgm:t>
    </dgm:pt>
    <dgm:pt modelId="{457CEF12-F2E5-41E1-9DEC-A7070C426ABC}">
      <dgm:prSet phldrT="[Текст]"/>
      <dgm:spPr/>
      <dgm:t>
        <a:bodyPr/>
        <a:lstStyle/>
        <a:p>
          <a:r>
            <a:rPr lang="ru-RU" dirty="0" smtClean="0">
              <a:latin typeface="Arial Narrow" panose="020B0606020202030204" pitchFamily="34" charset="0"/>
            </a:rPr>
            <a:t>Дорожная карта члена СРО по присоединению к стандарту НОПРИЗ</a:t>
          </a:r>
          <a:endParaRPr lang="ru-RU" dirty="0"/>
        </a:p>
      </dgm:t>
    </dgm:pt>
    <dgm:pt modelId="{6FDDADB9-0088-462C-B26C-B6E6C0338669}" type="parTrans" cxnId="{1A38D262-9265-4DDA-B0B0-ECB23F55E7DA}">
      <dgm:prSet/>
      <dgm:spPr/>
      <dgm:t>
        <a:bodyPr/>
        <a:lstStyle/>
        <a:p>
          <a:endParaRPr lang="ru-RU"/>
        </a:p>
      </dgm:t>
    </dgm:pt>
    <dgm:pt modelId="{A672A80C-BB6E-4D10-8D13-FDE74201348B}" type="sibTrans" cxnId="{1A38D262-9265-4DDA-B0B0-ECB23F55E7DA}">
      <dgm:prSet/>
      <dgm:spPr/>
      <dgm:t>
        <a:bodyPr/>
        <a:lstStyle/>
        <a:p>
          <a:endParaRPr lang="ru-RU"/>
        </a:p>
      </dgm:t>
    </dgm:pt>
    <dgm:pt modelId="{CEBA5BC8-C775-4277-BDA5-C74FE9A64616}" type="pres">
      <dgm:prSet presAssocID="{00628D65-5095-4C04-ACFE-3FE4A2ABFF77}" presName="rootnode" presStyleCnt="0">
        <dgm:presLayoutVars>
          <dgm:chMax/>
          <dgm:chPref/>
          <dgm:dir/>
          <dgm:animLvl val="lvl"/>
        </dgm:presLayoutVars>
      </dgm:prSet>
      <dgm:spPr/>
      <dgm:t>
        <a:bodyPr/>
        <a:lstStyle/>
        <a:p>
          <a:endParaRPr lang="ru-RU"/>
        </a:p>
      </dgm:t>
    </dgm:pt>
    <dgm:pt modelId="{44209814-E614-43D9-8F84-219562C035D1}" type="pres">
      <dgm:prSet presAssocID="{5126CCB6-AE88-475C-A35C-65771AB685B1}" presName="composite" presStyleCnt="0"/>
      <dgm:spPr/>
    </dgm:pt>
    <dgm:pt modelId="{ECEE819B-059F-45B8-9BD8-F8E59D086DAB}" type="pres">
      <dgm:prSet presAssocID="{5126CCB6-AE88-475C-A35C-65771AB685B1}" presName="bentUpArrow1" presStyleLbl="alignImgPlace1" presStyleIdx="0" presStyleCnt="2" custLinFactNeighborX="-6748" custLinFactNeighborY="-7567"/>
      <dgm:spPr/>
      <dgm:t>
        <a:bodyPr/>
        <a:lstStyle/>
        <a:p>
          <a:endParaRPr lang="ru-RU"/>
        </a:p>
      </dgm:t>
    </dgm:pt>
    <dgm:pt modelId="{EF404BC9-DB6B-4726-B36A-0DB9D2C4F5E3}" type="pres">
      <dgm:prSet presAssocID="{5126CCB6-AE88-475C-A35C-65771AB685B1}" presName="ParentText" presStyleLbl="node1" presStyleIdx="0" presStyleCnt="3" custScaleX="127143" custLinFactNeighborY="-25208">
        <dgm:presLayoutVars>
          <dgm:chMax val="1"/>
          <dgm:chPref val="1"/>
          <dgm:bulletEnabled val="1"/>
        </dgm:presLayoutVars>
      </dgm:prSet>
      <dgm:spPr/>
      <dgm:t>
        <a:bodyPr/>
        <a:lstStyle/>
        <a:p>
          <a:endParaRPr lang="ru-RU"/>
        </a:p>
      </dgm:t>
    </dgm:pt>
    <dgm:pt modelId="{FF1484B2-79B3-450C-A681-11AB088E6F18}" type="pres">
      <dgm:prSet presAssocID="{5126CCB6-AE88-475C-A35C-65771AB685B1}" presName="ChildText" presStyleLbl="revTx" presStyleIdx="0" presStyleCnt="2" custScaleY="34215" custLinFactX="-25015" custLinFactY="32064" custLinFactNeighborX="-100000" custLinFactNeighborY="100000">
        <dgm:presLayoutVars>
          <dgm:chMax val="0"/>
          <dgm:chPref val="0"/>
          <dgm:bulletEnabled val="1"/>
        </dgm:presLayoutVars>
      </dgm:prSet>
      <dgm:spPr/>
      <dgm:t>
        <a:bodyPr/>
        <a:lstStyle/>
        <a:p>
          <a:endParaRPr lang="ru-RU"/>
        </a:p>
      </dgm:t>
    </dgm:pt>
    <dgm:pt modelId="{0B251B36-F20F-416F-BD5B-B7873B243338}" type="pres">
      <dgm:prSet presAssocID="{803972A9-4B0E-4B49-A830-63D3652182C6}" presName="sibTrans" presStyleCnt="0"/>
      <dgm:spPr/>
    </dgm:pt>
    <dgm:pt modelId="{72F1E19C-A89B-4EA8-B533-ACA0F0AAE7C6}" type="pres">
      <dgm:prSet presAssocID="{ABEF7A8C-6535-41AB-961F-F61B5701CFE8}" presName="composite" presStyleCnt="0"/>
      <dgm:spPr/>
    </dgm:pt>
    <dgm:pt modelId="{071B0FDA-8E24-4C12-A689-67AFB7F0E87F}" type="pres">
      <dgm:prSet presAssocID="{ABEF7A8C-6535-41AB-961F-F61B5701CFE8}" presName="bentUpArrow1" presStyleLbl="alignImgPlace1" presStyleIdx="1" presStyleCnt="2" custLinFactNeighborX="-22172" custLinFactNeighborY="21940"/>
      <dgm:spPr/>
    </dgm:pt>
    <dgm:pt modelId="{4E28F896-BAA4-4EF2-902E-46343568DE5D}" type="pres">
      <dgm:prSet presAssocID="{ABEF7A8C-6535-41AB-961F-F61B5701CFE8}" presName="ParentText" presStyleLbl="node1" presStyleIdx="1" presStyleCnt="3" custScaleX="133558" custLinFactNeighborX="3590" custLinFactNeighborY="-4559">
        <dgm:presLayoutVars>
          <dgm:chMax val="1"/>
          <dgm:chPref val="1"/>
          <dgm:bulletEnabled val="1"/>
        </dgm:presLayoutVars>
      </dgm:prSet>
      <dgm:spPr/>
      <dgm:t>
        <a:bodyPr/>
        <a:lstStyle/>
        <a:p>
          <a:endParaRPr lang="ru-RU"/>
        </a:p>
      </dgm:t>
    </dgm:pt>
    <dgm:pt modelId="{DD33AA2E-18E2-4BBD-B5EC-6E38CA775EFB}" type="pres">
      <dgm:prSet presAssocID="{ABEF7A8C-6535-41AB-961F-F61B5701CFE8}" presName="ChildText" presStyleLbl="revTx" presStyleIdx="1" presStyleCnt="2" custScaleY="33073" custLinFactX="-40770" custLinFactY="61453" custLinFactNeighborX="-100000" custLinFactNeighborY="100000">
        <dgm:presLayoutVars>
          <dgm:chMax val="0"/>
          <dgm:chPref val="0"/>
          <dgm:bulletEnabled val="1"/>
        </dgm:presLayoutVars>
      </dgm:prSet>
      <dgm:spPr/>
      <dgm:t>
        <a:bodyPr/>
        <a:lstStyle/>
        <a:p>
          <a:endParaRPr lang="ru-RU"/>
        </a:p>
      </dgm:t>
    </dgm:pt>
    <dgm:pt modelId="{70B19304-20C0-4CCC-8050-A1667C0C56DC}" type="pres">
      <dgm:prSet presAssocID="{2A197D8D-65B9-4F0A-BC9D-D931D78B4F60}" presName="sibTrans" presStyleCnt="0"/>
      <dgm:spPr/>
    </dgm:pt>
    <dgm:pt modelId="{EE64BFAE-1233-402B-9576-7679E6BFC97A}" type="pres">
      <dgm:prSet presAssocID="{457CEF12-F2E5-41E1-9DEC-A7070C426ABC}" presName="composite" presStyleCnt="0"/>
      <dgm:spPr/>
    </dgm:pt>
    <dgm:pt modelId="{0F7D77BE-6495-4077-9D3F-764F7EF7D494}" type="pres">
      <dgm:prSet presAssocID="{457CEF12-F2E5-41E1-9DEC-A7070C426ABC}" presName="ParentText" presStyleLbl="node1" presStyleIdx="2" presStyleCnt="3" custScaleX="133692" custLinFactNeighborX="113" custLinFactNeighborY="18620">
        <dgm:presLayoutVars>
          <dgm:chMax val="1"/>
          <dgm:chPref val="1"/>
          <dgm:bulletEnabled val="1"/>
        </dgm:presLayoutVars>
      </dgm:prSet>
      <dgm:spPr/>
      <dgm:t>
        <a:bodyPr/>
        <a:lstStyle/>
        <a:p>
          <a:endParaRPr lang="ru-RU"/>
        </a:p>
      </dgm:t>
    </dgm:pt>
  </dgm:ptLst>
  <dgm:cxnLst>
    <dgm:cxn modelId="{1A38D262-9265-4DDA-B0B0-ECB23F55E7DA}" srcId="{00628D65-5095-4C04-ACFE-3FE4A2ABFF77}" destId="{457CEF12-F2E5-41E1-9DEC-A7070C426ABC}" srcOrd="2" destOrd="0" parTransId="{6FDDADB9-0088-462C-B26C-B6E6C0338669}" sibTransId="{A672A80C-BB6E-4D10-8D13-FDE74201348B}"/>
    <dgm:cxn modelId="{9F63B755-632B-4B85-AA0F-133E64B37165}" type="presOf" srcId="{ABEF7A8C-6535-41AB-961F-F61B5701CFE8}" destId="{4E28F896-BAA4-4EF2-902E-46343568DE5D}" srcOrd="0" destOrd="0" presId="urn:microsoft.com/office/officeart/2005/8/layout/StepDownProcess"/>
    <dgm:cxn modelId="{7E59E1DE-7C47-405A-877D-B3CC82037DBB}" type="presOf" srcId="{457CEF12-F2E5-41E1-9DEC-A7070C426ABC}" destId="{0F7D77BE-6495-4077-9D3F-764F7EF7D494}" srcOrd="0" destOrd="0" presId="urn:microsoft.com/office/officeart/2005/8/layout/StepDownProcess"/>
    <dgm:cxn modelId="{E7AE2A49-62FD-4C70-BA69-96816B49E9F3}" srcId="{00628D65-5095-4C04-ACFE-3FE4A2ABFF77}" destId="{ABEF7A8C-6535-41AB-961F-F61B5701CFE8}" srcOrd="1" destOrd="0" parTransId="{E552547C-5C0C-4000-9000-D9203FF03652}" sibTransId="{2A197D8D-65B9-4F0A-BC9D-D931D78B4F60}"/>
    <dgm:cxn modelId="{3B9886E7-A47C-4AB1-9F51-4AF91B976121}" type="presOf" srcId="{00628D65-5095-4C04-ACFE-3FE4A2ABFF77}" destId="{CEBA5BC8-C775-4277-BDA5-C74FE9A64616}" srcOrd="0" destOrd="0" presId="urn:microsoft.com/office/officeart/2005/8/layout/StepDownProcess"/>
    <dgm:cxn modelId="{6725CC93-03ED-4250-83EC-59948FF2D8A8}" srcId="{00628D65-5095-4C04-ACFE-3FE4A2ABFF77}" destId="{5126CCB6-AE88-475C-A35C-65771AB685B1}" srcOrd="0" destOrd="0" parTransId="{45BD8498-A4C5-44B4-9200-58CEB75DC72B}" sibTransId="{803972A9-4B0E-4B49-A830-63D3652182C6}"/>
    <dgm:cxn modelId="{4EC0FCB1-C4F4-496E-8619-6BC0E954E391}" type="presOf" srcId="{5126CCB6-AE88-475C-A35C-65771AB685B1}" destId="{EF404BC9-DB6B-4726-B36A-0DB9D2C4F5E3}" srcOrd="0" destOrd="0" presId="urn:microsoft.com/office/officeart/2005/8/layout/StepDownProcess"/>
    <dgm:cxn modelId="{5DA4D060-F162-4E94-A9FD-FE63EE565F56}" type="presParOf" srcId="{CEBA5BC8-C775-4277-BDA5-C74FE9A64616}" destId="{44209814-E614-43D9-8F84-219562C035D1}" srcOrd="0" destOrd="0" presId="urn:microsoft.com/office/officeart/2005/8/layout/StepDownProcess"/>
    <dgm:cxn modelId="{2E2E759A-7CD3-48B0-A855-641E29C95FFB}" type="presParOf" srcId="{44209814-E614-43D9-8F84-219562C035D1}" destId="{ECEE819B-059F-45B8-9BD8-F8E59D086DAB}" srcOrd="0" destOrd="0" presId="urn:microsoft.com/office/officeart/2005/8/layout/StepDownProcess"/>
    <dgm:cxn modelId="{EFB5378D-C191-42F1-876F-D7EF943C0094}" type="presParOf" srcId="{44209814-E614-43D9-8F84-219562C035D1}" destId="{EF404BC9-DB6B-4726-B36A-0DB9D2C4F5E3}" srcOrd="1" destOrd="0" presId="urn:microsoft.com/office/officeart/2005/8/layout/StepDownProcess"/>
    <dgm:cxn modelId="{950501EE-6E3A-41C5-A80C-104D97FF1F75}" type="presParOf" srcId="{44209814-E614-43D9-8F84-219562C035D1}" destId="{FF1484B2-79B3-450C-A681-11AB088E6F18}" srcOrd="2" destOrd="0" presId="urn:microsoft.com/office/officeart/2005/8/layout/StepDownProcess"/>
    <dgm:cxn modelId="{82D4F151-094C-4CDC-8B7C-D310D33882B3}" type="presParOf" srcId="{CEBA5BC8-C775-4277-BDA5-C74FE9A64616}" destId="{0B251B36-F20F-416F-BD5B-B7873B243338}" srcOrd="1" destOrd="0" presId="urn:microsoft.com/office/officeart/2005/8/layout/StepDownProcess"/>
    <dgm:cxn modelId="{EFEFB84B-C886-41F9-B307-16A5603060EB}" type="presParOf" srcId="{CEBA5BC8-C775-4277-BDA5-C74FE9A64616}" destId="{72F1E19C-A89B-4EA8-B533-ACA0F0AAE7C6}" srcOrd="2" destOrd="0" presId="urn:microsoft.com/office/officeart/2005/8/layout/StepDownProcess"/>
    <dgm:cxn modelId="{3D26FA6A-4EC7-4773-980D-447650440150}" type="presParOf" srcId="{72F1E19C-A89B-4EA8-B533-ACA0F0AAE7C6}" destId="{071B0FDA-8E24-4C12-A689-67AFB7F0E87F}" srcOrd="0" destOrd="0" presId="urn:microsoft.com/office/officeart/2005/8/layout/StepDownProcess"/>
    <dgm:cxn modelId="{8AE929B1-21E7-424F-B5C8-B258125342AA}" type="presParOf" srcId="{72F1E19C-A89B-4EA8-B533-ACA0F0AAE7C6}" destId="{4E28F896-BAA4-4EF2-902E-46343568DE5D}" srcOrd="1" destOrd="0" presId="urn:microsoft.com/office/officeart/2005/8/layout/StepDownProcess"/>
    <dgm:cxn modelId="{8DAA6629-7AD1-4946-8047-C5E6165F0089}" type="presParOf" srcId="{72F1E19C-A89B-4EA8-B533-ACA0F0AAE7C6}" destId="{DD33AA2E-18E2-4BBD-B5EC-6E38CA775EFB}" srcOrd="2" destOrd="0" presId="urn:microsoft.com/office/officeart/2005/8/layout/StepDownProcess"/>
    <dgm:cxn modelId="{A9C0CAC9-BB68-42C9-B842-92027EC83726}" type="presParOf" srcId="{CEBA5BC8-C775-4277-BDA5-C74FE9A64616}" destId="{70B19304-20C0-4CCC-8050-A1667C0C56DC}" srcOrd="3" destOrd="0" presId="urn:microsoft.com/office/officeart/2005/8/layout/StepDownProcess"/>
    <dgm:cxn modelId="{50B18FF8-29FF-420E-8E45-232FD9C71D52}" type="presParOf" srcId="{CEBA5BC8-C775-4277-BDA5-C74FE9A64616}" destId="{EE64BFAE-1233-402B-9576-7679E6BFC97A}" srcOrd="4" destOrd="0" presId="urn:microsoft.com/office/officeart/2005/8/layout/StepDownProcess"/>
    <dgm:cxn modelId="{BE294ADF-F013-419C-AC24-0AB5EB3B75FB}" type="presParOf" srcId="{EE64BFAE-1233-402B-9576-7679E6BFC97A}" destId="{0F7D77BE-6495-4077-9D3F-764F7EF7D494}" srcOrd="0" destOrd="0" presId="urn:microsoft.com/office/officeart/2005/8/layout/StepDown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7C5EF91-D0A5-4373-9A94-6BB3A452B766}" type="doc">
      <dgm:prSet loTypeId="urn:microsoft.com/office/officeart/2005/8/layout/process1" loCatId="process" qsTypeId="urn:microsoft.com/office/officeart/2005/8/quickstyle/simple1" qsCatId="simple" csTypeId="urn:microsoft.com/office/officeart/2005/8/colors/accent1_2" csCatId="accent1" phldr="1"/>
      <dgm:spPr/>
    </dgm:pt>
    <dgm:pt modelId="{6C20BAD3-EF34-4669-9926-69F051C8CABC}">
      <dgm:prSet phldrT="[Текст]"/>
      <dgm:spPr/>
      <dgm:t>
        <a:bodyPr/>
        <a:lstStyle/>
        <a:p>
          <a:r>
            <a:rPr lang="ru-RU" b="1" dirty="0" smtClean="0"/>
            <a:t>Стандарты на процессы выполнения работ</a:t>
          </a:r>
          <a:endParaRPr lang="ru-RU" b="1" dirty="0"/>
        </a:p>
      </dgm:t>
    </dgm:pt>
    <dgm:pt modelId="{32ECF7A8-6268-4B88-A31E-F744EAEFDB85}" type="parTrans" cxnId="{54B7AC7C-56B9-4C46-89FC-A30249063937}">
      <dgm:prSet/>
      <dgm:spPr/>
      <dgm:t>
        <a:bodyPr/>
        <a:lstStyle/>
        <a:p>
          <a:endParaRPr lang="ru-RU"/>
        </a:p>
      </dgm:t>
    </dgm:pt>
    <dgm:pt modelId="{12786B4B-1658-4AEF-822D-2DBE1BBE1E65}" type="sibTrans" cxnId="{54B7AC7C-56B9-4C46-89FC-A30249063937}">
      <dgm:prSet/>
      <dgm:spPr>
        <a:solidFill>
          <a:srgbClr val="0070C0"/>
        </a:solidFill>
      </dgm:spPr>
      <dgm:t>
        <a:bodyPr/>
        <a:lstStyle/>
        <a:p>
          <a:endParaRPr lang="ru-RU"/>
        </a:p>
      </dgm:t>
    </dgm:pt>
    <dgm:pt modelId="{DC6EFA84-7760-42DC-9725-FE0B055C9ECA}">
      <dgm:prSet phldrT="[Текст]"/>
      <dgm:spPr/>
      <dgm:t>
        <a:bodyPr/>
        <a:lstStyle/>
        <a:p>
          <a:r>
            <a:rPr lang="ru-RU" b="1" dirty="0" smtClean="0"/>
            <a:t>Квалификационные требования</a:t>
          </a:r>
          <a:endParaRPr lang="ru-RU" b="1" dirty="0"/>
        </a:p>
      </dgm:t>
    </dgm:pt>
    <dgm:pt modelId="{6880184E-7243-45EA-81CC-DD634B8227DE}" type="parTrans" cxnId="{63C8F23F-6F97-4ADF-9038-4F56E0AA5EDA}">
      <dgm:prSet/>
      <dgm:spPr/>
      <dgm:t>
        <a:bodyPr/>
        <a:lstStyle/>
        <a:p>
          <a:endParaRPr lang="ru-RU"/>
        </a:p>
      </dgm:t>
    </dgm:pt>
    <dgm:pt modelId="{1CFFC2DB-8AD8-49F1-9A2C-A85C3F5D3D02}" type="sibTrans" cxnId="{63C8F23F-6F97-4ADF-9038-4F56E0AA5EDA}">
      <dgm:prSet/>
      <dgm:spPr>
        <a:solidFill>
          <a:srgbClr val="0070C0"/>
        </a:solidFill>
      </dgm:spPr>
      <dgm:t>
        <a:bodyPr/>
        <a:lstStyle/>
        <a:p>
          <a:endParaRPr lang="ru-RU"/>
        </a:p>
      </dgm:t>
    </dgm:pt>
    <dgm:pt modelId="{999430D5-0FC5-48C9-B44A-E7BA610E73C1}">
      <dgm:prSet phldrT="[Текст]"/>
      <dgm:spPr/>
      <dgm:t>
        <a:bodyPr/>
        <a:lstStyle/>
        <a:p>
          <a:r>
            <a:rPr lang="ru-RU" b="1" dirty="0" smtClean="0"/>
            <a:t>Профессиональные стандарты</a:t>
          </a:r>
          <a:endParaRPr lang="ru-RU" b="1" dirty="0"/>
        </a:p>
      </dgm:t>
    </dgm:pt>
    <dgm:pt modelId="{01019C01-4321-4E96-BF2B-86402CBB5183}" type="parTrans" cxnId="{8731D96A-FAA8-4D19-9385-F16F264B20D6}">
      <dgm:prSet/>
      <dgm:spPr/>
      <dgm:t>
        <a:bodyPr/>
        <a:lstStyle/>
        <a:p>
          <a:endParaRPr lang="ru-RU"/>
        </a:p>
      </dgm:t>
    </dgm:pt>
    <dgm:pt modelId="{5F1816AC-FD9F-40A7-B92D-55361C80CCA1}" type="sibTrans" cxnId="{8731D96A-FAA8-4D19-9385-F16F264B20D6}">
      <dgm:prSet/>
      <dgm:spPr/>
      <dgm:t>
        <a:bodyPr/>
        <a:lstStyle/>
        <a:p>
          <a:endParaRPr lang="ru-RU"/>
        </a:p>
      </dgm:t>
    </dgm:pt>
    <dgm:pt modelId="{D4B42C66-3B7E-4B12-8E19-6484BB3EA430}" type="pres">
      <dgm:prSet presAssocID="{17C5EF91-D0A5-4373-9A94-6BB3A452B766}" presName="Name0" presStyleCnt="0">
        <dgm:presLayoutVars>
          <dgm:dir/>
          <dgm:resizeHandles val="exact"/>
        </dgm:presLayoutVars>
      </dgm:prSet>
      <dgm:spPr/>
    </dgm:pt>
    <dgm:pt modelId="{3CC1533F-7F46-4FA8-8F16-81B363B7700D}" type="pres">
      <dgm:prSet presAssocID="{6C20BAD3-EF34-4669-9926-69F051C8CABC}" presName="node" presStyleLbl="node1" presStyleIdx="0" presStyleCnt="3">
        <dgm:presLayoutVars>
          <dgm:bulletEnabled val="1"/>
        </dgm:presLayoutVars>
      </dgm:prSet>
      <dgm:spPr/>
      <dgm:t>
        <a:bodyPr/>
        <a:lstStyle/>
        <a:p>
          <a:endParaRPr lang="ru-RU"/>
        </a:p>
      </dgm:t>
    </dgm:pt>
    <dgm:pt modelId="{3F052238-E4C8-4CF4-AE16-B83CFBF28589}" type="pres">
      <dgm:prSet presAssocID="{12786B4B-1658-4AEF-822D-2DBE1BBE1E65}" presName="sibTrans" presStyleLbl="sibTrans2D1" presStyleIdx="0" presStyleCnt="2"/>
      <dgm:spPr/>
      <dgm:t>
        <a:bodyPr/>
        <a:lstStyle/>
        <a:p>
          <a:endParaRPr lang="ru-RU"/>
        </a:p>
      </dgm:t>
    </dgm:pt>
    <dgm:pt modelId="{DF236F1F-DB22-43F0-8B40-8A16C4C33B25}" type="pres">
      <dgm:prSet presAssocID="{12786B4B-1658-4AEF-822D-2DBE1BBE1E65}" presName="connectorText" presStyleLbl="sibTrans2D1" presStyleIdx="0" presStyleCnt="2"/>
      <dgm:spPr/>
      <dgm:t>
        <a:bodyPr/>
        <a:lstStyle/>
        <a:p>
          <a:endParaRPr lang="ru-RU"/>
        </a:p>
      </dgm:t>
    </dgm:pt>
    <dgm:pt modelId="{4F928199-98FB-4796-8CDE-EB091A9B4400}" type="pres">
      <dgm:prSet presAssocID="{DC6EFA84-7760-42DC-9725-FE0B055C9ECA}" presName="node" presStyleLbl="node1" presStyleIdx="1" presStyleCnt="3">
        <dgm:presLayoutVars>
          <dgm:bulletEnabled val="1"/>
        </dgm:presLayoutVars>
      </dgm:prSet>
      <dgm:spPr/>
      <dgm:t>
        <a:bodyPr/>
        <a:lstStyle/>
        <a:p>
          <a:endParaRPr lang="ru-RU"/>
        </a:p>
      </dgm:t>
    </dgm:pt>
    <dgm:pt modelId="{641F2890-2365-4D5B-8591-683C24BDBC54}" type="pres">
      <dgm:prSet presAssocID="{1CFFC2DB-8AD8-49F1-9A2C-A85C3F5D3D02}" presName="sibTrans" presStyleLbl="sibTrans2D1" presStyleIdx="1" presStyleCnt="2"/>
      <dgm:spPr/>
      <dgm:t>
        <a:bodyPr/>
        <a:lstStyle/>
        <a:p>
          <a:endParaRPr lang="ru-RU"/>
        </a:p>
      </dgm:t>
    </dgm:pt>
    <dgm:pt modelId="{73942EB3-FEE5-4D43-9110-27FCCF5D2AA3}" type="pres">
      <dgm:prSet presAssocID="{1CFFC2DB-8AD8-49F1-9A2C-A85C3F5D3D02}" presName="connectorText" presStyleLbl="sibTrans2D1" presStyleIdx="1" presStyleCnt="2"/>
      <dgm:spPr/>
      <dgm:t>
        <a:bodyPr/>
        <a:lstStyle/>
        <a:p>
          <a:endParaRPr lang="ru-RU"/>
        </a:p>
      </dgm:t>
    </dgm:pt>
    <dgm:pt modelId="{B2A14C2C-4E68-45AE-9A0C-428DDB864CCE}" type="pres">
      <dgm:prSet presAssocID="{999430D5-0FC5-48C9-B44A-E7BA610E73C1}" presName="node" presStyleLbl="node1" presStyleIdx="2" presStyleCnt="3">
        <dgm:presLayoutVars>
          <dgm:bulletEnabled val="1"/>
        </dgm:presLayoutVars>
      </dgm:prSet>
      <dgm:spPr/>
      <dgm:t>
        <a:bodyPr/>
        <a:lstStyle/>
        <a:p>
          <a:endParaRPr lang="ru-RU"/>
        </a:p>
      </dgm:t>
    </dgm:pt>
  </dgm:ptLst>
  <dgm:cxnLst>
    <dgm:cxn modelId="{2BE7EB44-EDA8-4AA4-B646-B2251A1D9862}" type="presOf" srcId="{12786B4B-1658-4AEF-822D-2DBE1BBE1E65}" destId="{3F052238-E4C8-4CF4-AE16-B83CFBF28589}" srcOrd="0" destOrd="0" presId="urn:microsoft.com/office/officeart/2005/8/layout/process1"/>
    <dgm:cxn modelId="{6008ECB9-0D45-41A0-BF08-44AB723521EA}" type="presOf" srcId="{17C5EF91-D0A5-4373-9A94-6BB3A452B766}" destId="{D4B42C66-3B7E-4B12-8E19-6484BB3EA430}" srcOrd="0" destOrd="0" presId="urn:microsoft.com/office/officeart/2005/8/layout/process1"/>
    <dgm:cxn modelId="{017A81DA-3D38-498F-BBDA-C58370E74D34}" type="presOf" srcId="{6C20BAD3-EF34-4669-9926-69F051C8CABC}" destId="{3CC1533F-7F46-4FA8-8F16-81B363B7700D}" srcOrd="0" destOrd="0" presId="urn:microsoft.com/office/officeart/2005/8/layout/process1"/>
    <dgm:cxn modelId="{54B7AC7C-56B9-4C46-89FC-A30249063937}" srcId="{17C5EF91-D0A5-4373-9A94-6BB3A452B766}" destId="{6C20BAD3-EF34-4669-9926-69F051C8CABC}" srcOrd="0" destOrd="0" parTransId="{32ECF7A8-6268-4B88-A31E-F744EAEFDB85}" sibTransId="{12786B4B-1658-4AEF-822D-2DBE1BBE1E65}"/>
    <dgm:cxn modelId="{656267FA-628B-43B5-A8DD-281B495788AD}" type="presOf" srcId="{DC6EFA84-7760-42DC-9725-FE0B055C9ECA}" destId="{4F928199-98FB-4796-8CDE-EB091A9B4400}" srcOrd="0" destOrd="0" presId="urn:microsoft.com/office/officeart/2005/8/layout/process1"/>
    <dgm:cxn modelId="{63C8F23F-6F97-4ADF-9038-4F56E0AA5EDA}" srcId="{17C5EF91-D0A5-4373-9A94-6BB3A452B766}" destId="{DC6EFA84-7760-42DC-9725-FE0B055C9ECA}" srcOrd="1" destOrd="0" parTransId="{6880184E-7243-45EA-81CC-DD634B8227DE}" sibTransId="{1CFFC2DB-8AD8-49F1-9A2C-A85C3F5D3D02}"/>
    <dgm:cxn modelId="{127486E4-8A59-4082-8CEC-39DD374DF915}" type="presOf" srcId="{999430D5-0FC5-48C9-B44A-E7BA610E73C1}" destId="{B2A14C2C-4E68-45AE-9A0C-428DDB864CCE}" srcOrd="0" destOrd="0" presId="urn:microsoft.com/office/officeart/2005/8/layout/process1"/>
    <dgm:cxn modelId="{1E2E521E-FF44-4146-AB2E-8DD038C922C2}" type="presOf" srcId="{1CFFC2DB-8AD8-49F1-9A2C-A85C3F5D3D02}" destId="{641F2890-2365-4D5B-8591-683C24BDBC54}" srcOrd="0" destOrd="0" presId="urn:microsoft.com/office/officeart/2005/8/layout/process1"/>
    <dgm:cxn modelId="{ECA4446A-8DD7-4328-A00C-BD84CFAAABFF}" type="presOf" srcId="{1CFFC2DB-8AD8-49F1-9A2C-A85C3F5D3D02}" destId="{73942EB3-FEE5-4D43-9110-27FCCF5D2AA3}" srcOrd="1" destOrd="0" presId="urn:microsoft.com/office/officeart/2005/8/layout/process1"/>
    <dgm:cxn modelId="{8731D96A-FAA8-4D19-9385-F16F264B20D6}" srcId="{17C5EF91-D0A5-4373-9A94-6BB3A452B766}" destId="{999430D5-0FC5-48C9-B44A-E7BA610E73C1}" srcOrd="2" destOrd="0" parTransId="{01019C01-4321-4E96-BF2B-86402CBB5183}" sibTransId="{5F1816AC-FD9F-40A7-B92D-55361C80CCA1}"/>
    <dgm:cxn modelId="{75B9D3E3-2BB5-47FC-81D1-8670CCA77BBA}" type="presOf" srcId="{12786B4B-1658-4AEF-822D-2DBE1BBE1E65}" destId="{DF236F1F-DB22-43F0-8B40-8A16C4C33B25}" srcOrd="1" destOrd="0" presId="urn:microsoft.com/office/officeart/2005/8/layout/process1"/>
    <dgm:cxn modelId="{BAC90325-329B-4E15-BFFD-C89E4047D5AE}" type="presParOf" srcId="{D4B42C66-3B7E-4B12-8E19-6484BB3EA430}" destId="{3CC1533F-7F46-4FA8-8F16-81B363B7700D}" srcOrd="0" destOrd="0" presId="urn:microsoft.com/office/officeart/2005/8/layout/process1"/>
    <dgm:cxn modelId="{58ADE6F9-D343-407B-93FC-096A18F73364}" type="presParOf" srcId="{D4B42C66-3B7E-4B12-8E19-6484BB3EA430}" destId="{3F052238-E4C8-4CF4-AE16-B83CFBF28589}" srcOrd="1" destOrd="0" presId="urn:microsoft.com/office/officeart/2005/8/layout/process1"/>
    <dgm:cxn modelId="{DC1028B3-2AE7-414F-B758-60CB68FF45F9}" type="presParOf" srcId="{3F052238-E4C8-4CF4-AE16-B83CFBF28589}" destId="{DF236F1F-DB22-43F0-8B40-8A16C4C33B25}" srcOrd="0" destOrd="0" presId="urn:microsoft.com/office/officeart/2005/8/layout/process1"/>
    <dgm:cxn modelId="{5B553AC6-5CB9-4BA2-9C52-CA30B231A297}" type="presParOf" srcId="{D4B42C66-3B7E-4B12-8E19-6484BB3EA430}" destId="{4F928199-98FB-4796-8CDE-EB091A9B4400}" srcOrd="2" destOrd="0" presId="urn:microsoft.com/office/officeart/2005/8/layout/process1"/>
    <dgm:cxn modelId="{0DE9AAA8-4C18-433C-88F5-467E79D104B6}" type="presParOf" srcId="{D4B42C66-3B7E-4B12-8E19-6484BB3EA430}" destId="{641F2890-2365-4D5B-8591-683C24BDBC54}" srcOrd="3" destOrd="0" presId="urn:microsoft.com/office/officeart/2005/8/layout/process1"/>
    <dgm:cxn modelId="{5690863F-4A9A-4615-BBC3-F5EC8607AE9A}" type="presParOf" srcId="{641F2890-2365-4D5B-8591-683C24BDBC54}" destId="{73942EB3-FEE5-4D43-9110-27FCCF5D2AA3}" srcOrd="0" destOrd="0" presId="urn:microsoft.com/office/officeart/2005/8/layout/process1"/>
    <dgm:cxn modelId="{124B8523-E896-4030-85F5-2DFB4FB465FF}" type="presParOf" srcId="{D4B42C66-3B7E-4B12-8E19-6484BB3EA430}" destId="{B2A14C2C-4E68-45AE-9A0C-428DDB864CCE}" srcOrd="4"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EE819B-059F-45B8-9BD8-F8E59D086DAB}">
      <dsp:nvSpPr>
        <dsp:cNvPr id="0" name=""/>
        <dsp:cNvSpPr/>
      </dsp:nvSpPr>
      <dsp:spPr>
        <a:xfrm rot="5400000">
          <a:off x="484524" y="1622601"/>
          <a:ext cx="1157794" cy="1318107"/>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F404BC9-DB6B-4726-B36A-0DB9D2C4F5E3}">
      <dsp:nvSpPr>
        <dsp:cNvPr id="0" name=""/>
        <dsp:cNvSpPr/>
      </dsp:nvSpPr>
      <dsp:spPr>
        <a:xfrm>
          <a:off x="2211" y="82869"/>
          <a:ext cx="2478072" cy="1364267"/>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smtClean="0">
              <a:latin typeface="Arial Narrow" panose="020B0606020202030204" pitchFamily="34" charset="0"/>
            </a:rPr>
            <a:t>Стандарт на процессы выполнения работ, утверждение НОПРИЗ</a:t>
          </a:r>
          <a:endParaRPr lang="ru-RU" sz="2000" kern="1200" dirty="0"/>
        </a:p>
      </dsp:txBody>
      <dsp:txXfrm>
        <a:off x="68821" y="149479"/>
        <a:ext cx="2344852" cy="1231047"/>
      </dsp:txXfrm>
    </dsp:sp>
    <dsp:sp modelId="{FF1484B2-79B3-450C-A681-11AB088E6F18}">
      <dsp:nvSpPr>
        <dsp:cNvPr id="0" name=""/>
        <dsp:cNvSpPr/>
      </dsp:nvSpPr>
      <dsp:spPr>
        <a:xfrm>
          <a:off x="443620" y="2375798"/>
          <a:ext cx="1417548" cy="377275"/>
        </a:xfrm>
        <a:prstGeom prst="rect">
          <a:avLst/>
        </a:prstGeom>
        <a:noFill/>
        <a:ln>
          <a:noFill/>
        </a:ln>
        <a:effectLst/>
      </dsp:spPr>
      <dsp:style>
        <a:lnRef idx="0">
          <a:scrgbClr r="0" g="0" b="0"/>
        </a:lnRef>
        <a:fillRef idx="0">
          <a:scrgbClr r="0" g="0" b="0"/>
        </a:fillRef>
        <a:effectRef idx="0">
          <a:scrgbClr r="0" g="0" b="0"/>
        </a:effectRef>
        <a:fontRef idx="minor"/>
      </dsp:style>
    </dsp:sp>
    <dsp:sp modelId="{071B0FDA-8E24-4C12-A689-67AFB7F0E87F}">
      <dsp:nvSpPr>
        <dsp:cNvPr id="0" name=""/>
        <dsp:cNvSpPr/>
      </dsp:nvSpPr>
      <dsp:spPr>
        <a:xfrm rot="5400000">
          <a:off x="2086666" y="3496754"/>
          <a:ext cx="1157794" cy="1318107"/>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E28F896-BAA4-4EF2-902E-46343568DE5D}">
      <dsp:nvSpPr>
        <dsp:cNvPr id="0" name=""/>
        <dsp:cNvSpPr/>
      </dsp:nvSpPr>
      <dsp:spPr>
        <a:xfrm>
          <a:off x="1815112" y="1897099"/>
          <a:ext cx="2603103" cy="1364267"/>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smtClean="0">
              <a:latin typeface="Arial Narrow" panose="020B0606020202030204" pitchFamily="34" charset="0"/>
            </a:rPr>
            <a:t>Решение СРО о присоединении к стандарту</a:t>
          </a:r>
          <a:endParaRPr lang="ru-RU" sz="2000" kern="1200" dirty="0"/>
        </a:p>
      </dsp:txBody>
      <dsp:txXfrm>
        <a:off x="1881722" y="1963709"/>
        <a:ext cx="2469883" cy="1231047"/>
      </dsp:txXfrm>
    </dsp:sp>
    <dsp:sp modelId="{DD33AA2E-18E2-4BBD-B5EC-6E38CA775EFB}">
      <dsp:nvSpPr>
        <dsp:cNvPr id="0" name=""/>
        <dsp:cNvSpPr/>
      </dsp:nvSpPr>
      <dsp:spPr>
        <a:xfrm>
          <a:off x="2025732" y="4238678"/>
          <a:ext cx="1417548" cy="364683"/>
        </a:xfrm>
        <a:prstGeom prst="rect">
          <a:avLst/>
        </a:prstGeom>
        <a:noFill/>
        <a:ln>
          <a:noFill/>
        </a:ln>
        <a:effectLst/>
      </dsp:spPr>
      <dsp:style>
        <a:lnRef idx="0">
          <a:scrgbClr r="0" g="0" b="0"/>
        </a:lnRef>
        <a:fillRef idx="0">
          <a:scrgbClr r="0" g="0" b="0"/>
        </a:fillRef>
        <a:effectRef idx="0">
          <a:scrgbClr r="0" g="0" b="0"/>
        </a:effectRef>
        <a:fontRef idx="minor"/>
      </dsp:style>
    </dsp:sp>
    <dsp:sp modelId="{0F7D77BE-6495-4077-9D3F-764F7EF7D494}">
      <dsp:nvSpPr>
        <dsp:cNvPr id="0" name=""/>
        <dsp:cNvSpPr/>
      </dsp:nvSpPr>
      <dsp:spPr>
        <a:xfrm>
          <a:off x="3490275" y="3745845"/>
          <a:ext cx="2605715" cy="1364267"/>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smtClean="0">
              <a:latin typeface="Arial Narrow" panose="020B0606020202030204" pitchFamily="34" charset="0"/>
            </a:rPr>
            <a:t>Дорожная карта члена СРО по присоединению к стандарту НОПРИЗ</a:t>
          </a:r>
          <a:endParaRPr lang="ru-RU" sz="2000" kern="1200" dirty="0"/>
        </a:p>
      </dsp:txBody>
      <dsp:txXfrm>
        <a:off x="3556885" y="3812455"/>
        <a:ext cx="2472495" cy="12310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C1533F-7F46-4FA8-8F16-81B363B7700D}">
      <dsp:nvSpPr>
        <dsp:cNvPr id="0" name=""/>
        <dsp:cNvSpPr/>
      </dsp:nvSpPr>
      <dsp:spPr>
        <a:xfrm>
          <a:off x="7539" y="1029412"/>
          <a:ext cx="2253385" cy="13520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1" kern="1200" dirty="0" smtClean="0"/>
            <a:t>Стандарты на процессы выполнения работ</a:t>
          </a:r>
          <a:endParaRPr lang="ru-RU" sz="1800" b="1" kern="1200" dirty="0"/>
        </a:p>
      </dsp:txBody>
      <dsp:txXfrm>
        <a:off x="47139" y="1069012"/>
        <a:ext cx="2174185" cy="1272831"/>
      </dsp:txXfrm>
    </dsp:sp>
    <dsp:sp modelId="{3F052238-E4C8-4CF4-AE16-B83CFBF28589}">
      <dsp:nvSpPr>
        <dsp:cNvPr id="0" name=""/>
        <dsp:cNvSpPr/>
      </dsp:nvSpPr>
      <dsp:spPr>
        <a:xfrm>
          <a:off x="2486263" y="1426008"/>
          <a:ext cx="477717" cy="558839"/>
        </a:xfrm>
        <a:prstGeom prst="rightArrow">
          <a:avLst>
            <a:gd name="adj1" fmla="val 60000"/>
            <a:gd name="adj2" fmla="val 50000"/>
          </a:avLst>
        </a:prstGeom>
        <a:solidFill>
          <a:srgbClr val="0070C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ru-RU" sz="1400" kern="1200"/>
        </a:p>
      </dsp:txBody>
      <dsp:txXfrm>
        <a:off x="2486263" y="1537776"/>
        <a:ext cx="334402" cy="335303"/>
      </dsp:txXfrm>
    </dsp:sp>
    <dsp:sp modelId="{4F928199-98FB-4796-8CDE-EB091A9B4400}">
      <dsp:nvSpPr>
        <dsp:cNvPr id="0" name=""/>
        <dsp:cNvSpPr/>
      </dsp:nvSpPr>
      <dsp:spPr>
        <a:xfrm>
          <a:off x="3162278" y="1029412"/>
          <a:ext cx="2253385" cy="13520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1" kern="1200" dirty="0" smtClean="0"/>
            <a:t>Квалификационные требования</a:t>
          </a:r>
          <a:endParaRPr lang="ru-RU" sz="1800" b="1" kern="1200" dirty="0"/>
        </a:p>
      </dsp:txBody>
      <dsp:txXfrm>
        <a:off x="3201878" y="1069012"/>
        <a:ext cx="2174185" cy="1272831"/>
      </dsp:txXfrm>
    </dsp:sp>
    <dsp:sp modelId="{641F2890-2365-4D5B-8591-683C24BDBC54}">
      <dsp:nvSpPr>
        <dsp:cNvPr id="0" name=""/>
        <dsp:cNvSpPr/>
      </dsp:nvSpPr>
      <dsp:spPr>
        <a:xfrm>
          <a:off x="5641002" y="1426008"/>
          <a:ext cx="477717" cy="558839"/>
        </a:xfrm>
        <a:prstGeom prst="rightArrow">
          <a:avLst>
            <a:gd name="adj1" fmla="val 60000"/>
            <a:gd name="adj2" fmla="val 50000"/>
          </a:avLst>
        </a:prstGeom>
        <a:solidFill>
          <a:srgbClr val="0070C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ru-RU" sz="1400" kern="1200"/>
        </a:p>
      </dsp:txBody>
      <dsp:txXfrm>
        <a:off x="5641002" y="1537776"/>
        <a:ext cx="334402" cy="335303"/>
      </dsp:txXfrm>
    </dsp:sp>
    <dsp:sp modelId="{B2A14C2C-4E68-45AE-9A0C-428DDB864CCE}">
      <dsp:nvSpPr>
        <dsp:cNvPr id="0" name=""/>
        <dsp:cNvSpPr/>
      </dsp:nvSpPr>
      <dsp:spPr>
        <a:xfrm>
          <a:off x="6317018" y="1029412"/>
          <a:ext cx="2253385" cy="13520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1" kern="1200" dirty="0" smtClean="0"/>
            <a:t>Профессиональные стандарты</a:t>
          </a:r>
          <a:endParaRPr lang="ru-RU" sz="1800" b="1" kern="1200" dirty="0"/>
        </a:p>
      </dsp:txBody>
      <dsp:txXfrm>
        <a:off x="6356618" y="1069012"/>
        <a:ext cx="2174185" cy="1272831"/>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5" y="0"/>
            <a:ext cx="4303312" cy="340210"/>
          </a:xfrm>
          <a:prstGeom prst="rect">
            <a:avLst/>
          </a:prstGeom>
        </p:spPr>
        <p:txBody>
          <a:bodyPr vert="horz" lIns="91417" tIns="45707" rIns="91417" bIns="45707" rtlCol="0"/>
          <a:lstStyle>
            <a:lvl1pPr algn="l">
              <a:defRPr sz="1200"/>
            </a:lvl1pPr>
          </a:lstStyle>
          <a:p>
            <a:endParaRPr lang="ru-RU"/>
          </a:p>
        </p:txBody>
      </p:sp>
      <p:sp>
        <p:nvSpPr>
          <p:cNvPr id="3" name="Дата 2"/>
          <p:cNvSpPr>
            <a:spLocks noGrp="1"/>
          </p:cNvSpPr>
          <p:nvPr>
            <p:ph type="dt" sz="quarter" idx="1"/>
          </p:nvPr>
        </p:nvSpPr>
        <p:spPr>
          <a:xfrm>
            <a:off x="5622599" y="0"/>
            <a:ext cx="4303312" cy="340210"/>
          </a:xfrm>
          <a:prstGeom prst="rect">
            <a:avLst/>
          </a:prstGeom>
        </p:spPr>
        <p:txBody>
          <a:bodyPr vert="horz" lIns="91417" tIns="45707" rIns="91417" bIns="45707" rtlCol="0"/>
          <a:lstStyle>
            <a:lvl1pPr algn="r">
              <a:defRPr sz="1200"/>
            </a:lvl1pPr>
          </a:lstStyle>
          <a:p>
            <a:fld id="{72902E0B-1094-4B6E-9814-BADD0DF01309}" type="datetimeFigureOut">
              <a:rPr lang="ru-RU" smtClean="0"/>
              <a:pPr/>
              <a:t>27.03.2019</a:t>
            </a:fld>
            <a:endParaRPr lang="ru-RU"/>
          </a:p>
        </p:txBody>
      </p:sp>
      <p:sp>
        <p:nvSpPr>
          <p:cNvPr id="4" name="Нижний колонтитул 3"/>
          <p:cNvSpPr>
            <a:spLocks noGrp="1"/>
          </p:cNvSpPr>
          <p:nvPr>
            <p:ph type="ftr" sz="quarter" idx="2"/>
          </p:nvPr>
        </p:nvSpPr>
        <p:spPr>
          <a:xfrm>
            <a:off x="5" y="6456378"/>
            <a:ext cx="4303312" cy="340210"/>
          </a:xfrm>
          <a:prstGeom prst="rect">
            <a:avLst/>
          </a:prstGeom>
        </p:spPr>
        <p:txBody>
          <a:bodyPr vert="horz" lIns="91417" tIns="45707" rIns="91417" bIns="45707" rtlCol="0" anchor="b"/>
          <a:lstStyle>
            <a:lvl1pPr algn="l">
              <a:defRPr sz="1200"/>
            </a:lvl1pPr>
          </a:lstStyle>
          <a:p>
            <a:endParaRPr lang="ru-RU"/>
          </a:p>
        </p:txBody>
      </p:sp>
      <p:sp>
        <p:nvSpPr>
          <p:cNvPr id="5" name="Номер слайда 4"/>
          <p:cNvSpPr>
            <a:spLocks noGrp="1"/>
          </p:cNvSpPr>
          <p:nvPr>
            <p:ph type="sldNum" sz="quarter" idx="3"/>
          </p:nvPr>
        </p:nvSpPr>
        <p:spPr>
          <a:xfrm>
            <a:off x="5622599" y="6456378"/>
            <a:ext cx="4303312" cy="340210"/>
          </a:xfrm>
          <a:prstGeom prst="rect">
            <a:avLst/>
          </a:prstGeom>
        </p:spPr>
        <p:txBody>
          <a:bodyPr vert="horz" lIns="91417" tIns="45707" rIns="91417" bIns="45707" rtlCol="0" anchor="b"/>
          <a:lstStyle>
            <a:lvl1pPr algn="r">
              <a:defRPr sz="1200"/>
            </a:lvl1pPr>
          </a:lstStyle>
          <a:p>
            <a:fld id="{5F88A8AE-C46D-4688-8965-4FB0F8DC12A5}" type="slidenum">
              <a:rPr lang="ru-RU" smtClean="0"/>
              <a:pPr/>
              <a:t>‹#›</a:t>
            </a:fld>
            <a:endParaRPr lang="ru-RU"/>
          </a:p>
        </p:txBody>
      </p:sp>
    </p:spTree>
    <p:extLst>
      <p:ext uri="{BB962C8B-B14F-4D97-AF65-F5344CB8AC3E}">
        <p14:creationId xmlns:p14="http://schemas.microsoft.com/office/powerpoint/2010/main" val="7739750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8" y="1"/>
            <a:ext cx="4302230" cy="341064"/>
          </a:xfrm>
          <a:prstGeom prst="rect">
            <a:avLst/>
          </a:prstGeom>
        </p:spPr>
        <p:txBody>
          <a:bodyPr vert="horz" lIns="91417" tIns="45707" rIns="91417" bIns="45707" rtlCol="0"/>
          <a:lstStyle>
            <a:lvl1pPr algn="l">
              <a:defRPr sz="1200"/>
            </a:lvl1pPr>
          </a:lstStyle>
          <a:p>
            <a:endParaRPr lang="ru-RU"/>
          </a:p>
        </p:txBody>
      </p:sp>
      <p:sp>
        <p:nvSpPr>
          <p:cNvPr id="3" name="Дата 2"/>
          <p:cNvSpPr>
            <a:spLocks noGrp="1"/>
          </p:cNvSpPr>
          <p:nvPr>
            <p:ph type="dt" idx="1"/>
          </p:nvPr>
        </p:nvSpPr>
        <p:spPr>
          <a:xfrm>
            <a:off x="5623705" y="1"/>
            <a:ext cx="4302230" cy="341064"/>
          </a:xfrm>
          <a:prstGeom prst="rect">
            <a:avLst/>
          </a:prstGeom>
        </p:spPr>
        <p:txBody>
          <a:bodyPr vert="horz" lIns="91417" tIns="45707" rIns="91417" bIns="45707" rtlCol="0"/>
          <a:lstStyle>
            <a:lvl1pPr algn="r">
              <a:defRPr sz="1200"/>
            </a:lvl1pPr>
          </a:lstStyle>
          <a:p>
            <a:fld id="{05F1DE27-FE99-49AC-B1A2-554664076660}" type="datetimeFigureOut">
              <a:rPr lang="ru-RU" smtClean="0"/>
              <a:pPr/>
              <a:t>27.03.2019</a:t>
            </a:fld>
            <a:endParaRPr lang="ru-RU"/>
          </a:p>
        </p:txBody>
      </p:sp>
      <p:sp>
        <p:nvSpPr>
          <p:cNvPr id="4" name="Образ слайда 3"/>
          <p:cNvSpPr>
            <a:spLocks noGrp="1" noRot="1" noChangeAspect="1"/>
          </p:cNvSpPr>
          <p:nvPr>
            <p:ph type="sldImg" idx="2"/>
          </p:nvPr>
        </p:nvSpPr>
        <p:spPr>
          <a:xfrm>
            <a:off x="3435350" y="849313"/>
            <a:ext cx="3057525" cy="2293937"/>
          </a:xfrm>
          <a:prstGeom prst="rect">
            <a:avLst/>
          </a:prstGeom>
          <a:noFill/>
          <a:ln w="12700">
            <a:solidFill>
              <a:prstClr val="black"/>
            </a:solidFill>
          </a:ln>
        </p:spPr>
        <p:txBody>
          <a:bodyPr vert="horz" lIns="91417" tIns="45707" rIns="91417" bIns="45707" rtlCol="0" anchor="ctr"/>
          <a:lstStyle/>
          <a:p>
            <a:endParaRPr lang="ru-RU"/>
          </a:p>
        </p:txBody>
      </p:sp>
      <p:sp>
        <p:nvSpPr>
          <p:cNvPr id="5" name="Заметки 4"/>
          <p:cNvSpPr>
            <a:spLocks noGrp="1"/>
          </p:cNvSpPr>
          <p:nvPr>
            <p:ph type="body" sz="quarter" idx="3"/>
          </p:nvPr>
        </p:nvSpPr>
        <p:spPr>
          <a:xfrm>
            <a:off x="992823" y="3271386"/>
            <a:ext cx="7942580" cy="2676585"/>
          </a:xfrm>
          <a:prstGeom prst="rect">
            <a:avLst/>
          </a:prstGeom>
        </p:spPr>
        <p:txBody>
          <a:bodyPr vert="horz" lIns="91417" tIns="45707" rIns="91417" bIns="45707"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8" y="6456617"/>
            <a:ext cx="4302230" cy="341063"/>
          </a:xfrm>
          <a:prstGeom prst="rect">
            <a:avLst/>
          </a:prstGeom>
        </p:spPr>
        <p:txBody>
          <a:bodyPr vert="horz" lIns="91417" tIns="45707" rIns="91417" bIns="45707" rtlCol="0" anchor="b"/>
          <a:lstStyle>
            <a:lvl1pPr algn="l">
              <a:defRPr sz="1200"/>
            </a:lvl1pPr>
          </a:lstStyle>
          <a:p>
            <a:endParaRPr lang="ru-RU"/>
          </a:p>
        </p:txBody>
      </p:sp>
      <p:sp>
        <p:nvSpPr>
          <p:cNvPr id="7" name="Номер слайда 6"/>
          <p:cNvSpPr>
            <a:spLocks noGrp="1"/>
          </p:cNvSpPr>
          <p:nvPr>
            <p:ph type="sldNum" sz="quarter" idx="5"/>
          </p:nvPr>
        </p:nvSpPr>
        <p:spPr>
          <a:xfrm>
            <a:off x="5623705" y="6456617"/>
            <a:ext cx="4302230" cy="341063"/>
          </a:xfrm>
          <a:prstGeom prst="rect">
            <a:avLst/>
          </a:prstGeom>
        </p:spPr>
        <p:txBody>
          <a:bodyPr vert="horz" lIns="91417" tIns="45707" rIns="91417" bIns="45707" rtlCol="0" anchor="b"/>
          <a:lstStyle>
            <a:lvl1pPr algn="r">
              <a:defRPr sz="1200"/>
            </a:lvl1pPr>
          </a:lstStyle>
          <a:p>
            <a:fld id="{44C152FA-731B-4E17-87A8-3EF1F7B1AE95}" type="slidenum">
              <a:rPr lang="ru-RU" smtClean="0"/>
              <a:pPr/>
              <a:t>‹#›</a:t>
            </a:fld>
            <a:endParaRPr lang="ru-RU"/>
          </a:p>
        </p:txBody>
      </p:sp>
    </p:spTree>
    <p:extLst>
      <p:ext uri="{BB962C8B-B14F-4D97-AF65-F5344CB8AC3E}">
        <p14:creationId xmlns:p14="http://schemas.microsoft.com/office/powerpoint/2010/main" val="2396979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435350" y="849313"/>
            <a:ext cx="3057525" cy="2293937"/>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4C152FA-731B-4E17-87A8-3EF1F7B1AE95}" type="slidenum">
              <a:rPr lang="ru-RU" smtClean="0"/>
              <a:pPr/>
              <a:t>2</a:t>
            </a:fld>
            <a:endParaRPr lang="ru-RU"/>
          </a:p>
        </p:txBody>
      </p:sp>
    </p:spTree>
    <p:extLst>
      <p:ext uri="{BB962C8B-B14F-4D97-AF65-F5344CB8AC3E}">
        <p14:creationId xmlns:p14="http://schemas.microsoft.com/office/powerpoint/2010/main" val="15443762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435350" y="849313"/>
            <a:ext cx="3057525" cy="2293937"/>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4C152FA-731B-4E17-87A8-3EF1F7B1AE95}" type="slidenum">
              <a:rPr lang="ru-RU" smtClean="0"/>
              <a:pPr/>
              <a:t>11</a:t>
            </a:fld>
            <a:endParaRPr lang="ru-RU"/>
          </a:p>
        </p:txBody>
      </p:sp>
    </p:spTree>
    <p:extLst>
      <p:ext uri="{BB962C8B-B14F-4D97-AF65-F5344CB8AC3E}">
        <p14:creationId xmlns:p14="http://schemas.microsoft.com/office/powerpoint/2010/main" val="15443762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435350" y="849313"/>
            <a:ext cx="3057525" cy="2293937"/>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4C152FA-731B-4E17-87A8-3EF1F7B1AE95}" type="slidenum">
              <a:rPr lang="ru-RU" smtClean="0"/>
              <a:pPr/>
              <a:t>12</a:t>
            </a:fld>
            <a:endParaRPr lang="ru-RU"/>
          </a:p>
        </p:txBody>
      </p:sp>
    </p:spTree>
    <p:extLst>
      <p:ext uri="{BB962C8B-B14F-4D97-AF65-F5344CB8AC3E}">
        <p14:creationId xmlns:p14="http://schemas.microsoft.com/office/powerpoint/2010/main" val="15443762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435350" y="849313"/>
            <a:ext cx="3057525" cy="2293937"/>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4C152FA-731B-4E17-87A8-3EF1F7B1AE95}" type="slidenum">
              <a:rPr lang="ru-RU" smtClean="0"/>
              <a:pPr/>
              <a:t>13</a:t>
            </a:fld>
            <a:endParaRPr lang="ru-RU"/>
          </a:p>
        </p:txBody>
      </p:sp>
    </p:spTree>
    <p:extLst>
      <p:ext uri="{BB962C8B-B14F-4D97-AF65-F5344CB8AC3E}">
        <p14:creationId xmlns:p14="http://schemas.microsoft.com/office/powerpoint/2010/main" val="15443762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435350" y="849313"/>
            <a:ext cx="3057525" cy="2293937"/>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4C152FA-731B-4E17-87A8-3EF1F7B1AE95}" type="slidenum">
              <a:rPr lang="ru-RU" smtClean="0"/>
              <a:pPr/>
              <a:t>14</a:t>
            </a:fld>
            <a:endParaRPr lang="ru-RU"/>
          </a:p>
        </p:txBody>
      </p:sp>
    </p:spTree>
    <p:extLst>
      <p:ext uri="{BB962C8B-B14F-4D97-AF65-F5344CB8AC3E}">
        <p14:creationId xmlns:p14="http://schemas.microsoft.com/office/powerpoint/2010/main" val="15443762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435350" y="849313"/>
            <a:ext cx="3057525" cy="2293937"/>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4C152FA-731B-4E17-87A8-3EF1F7B1AE95}" type="slidenum">
              <a:rPr lang="ru-RU" smtClean="0"/>
              <a:pPr/>
              <a:t>15</a:t>
            </a:fld>
            <a:endParaRPr lang="ru-RU"/>
          </a:p>
        </p:txBody>
      </p:sp>
    </p:spTree>
    <p:extLst>
      <p:ext uri="{BB962C8B-B14F-4D97-AF65-F5344CB8AC3E}">
        <p14:creationId xmlns:p14="http://schemas.microsoft.com/office/powerpoint/2010/main" val="1544376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435350" y="849313"/>
            <a:ext cx="3057525" cy="2293937"/>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4C152FA-731B-4E17-87A8-3EF1F7B1AE95}" type="slidenum">
              <a:rPr lang="ru-RU" smtClean="0"/>
              <a:pPr/>
              <a:t>3</a:t>
            </a:fld>
            <a:endParaRPr lang="ru-RU"/>
          </a:p>
        </p:txBody>
      </p:sp>
    </p:spTree>
    <p:extLst>
      <p:ext uri="{BB962C8B-B14F-4D97-AF65-F5344CB8AC3E}">
        <p14:creationId xmlns:p14="http://schemas.microsoft.com/office/powerpoint/2010/main" val="1544376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435350" y="849313"/>
            <a:ext cx="3057525" cy="2293937"/>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4C152FA-731B-4E17-87A8-3EF1F7B1AE95}" type="slidenum">
              <a:rPr lang="ru-RU" smtClean="0"/>
              <a:pPr/>
              <a:t>4</a:t>
            </a:fld>
            <a:endParaRPr lang="ru-RU"/>
          </a:p>
        </p:txBody>
      </p:sp>
    </p:spTree>
    <p:extLst>
      <p:ext uri="{BB962C8B-B14F-4D97-AF65-F5344CB8AC3E}">
        <p14:creationId xmlns:p14="http://schemas.microsoft.com/office/powerpoint/2010/main" val="1544376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435350" y="849313"/>
            <a:ext cx="3057525" cy="2293937"/>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4C152FA-731B-4E17-87A8-3EF1F7B1AE95}" type="slidenum">
              <a:rPr lang="ru-RU" smtClean="0"/>
              <a:pPr/>
              <a:t>5</a:t>
            </a:fld>
            <a:endParaRPr lang="ru-RU"/>
          </a:p>
        </p:txBody>
      </p:sp>
    </p:spTree>
    <p:extLst>
      <p:ext uri="{BB962C8B-B14F-4D97-AF65-F5344CB8AC3E}">
        <p14:creationId xmlns:p14="http://schemas.microsoft.com/office/powerpoint/2010/main" val="1544376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435350" y="849313"/>
            <a:ext cx="3057525" cy="2293937"/>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4C152FA-731B-4E17-87A8-3EF1F7B1AE95}" type="slidenum">
              <a:rPr lang="ru-RU" smtClean="0"/>
              <a:pPr/>
              <a:t>6</a:t>
            </a:fld>
            <a:endParaRPr lang="ru-RU"/>
          </a:p>
        </p:txBody>
      </p:sp>
    </p:spTree>
    <p:extLst>
      <p:ext uri="{BB962C8B-B14F-4D97-AF65-F5344CB8AC3E}">
        <p14:creationId xmlns:p14="http://schemas.microsoft.com/office/powerpoint/2010/main" val="15443762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435350" y="849313"/>
            <a:ext cx="3057525" cy="2293937"/>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4C152FA-731B-4E17-87A8-3EF1F7B1AE95}" type="slidenum">
              <a:rPr lang="ru-RU" smtClean="0"/>
              <a:pPr/>
              <a:t>7</a:t>
            </a:fld>
            <a:endParaRPr lang="ru-RU"/>
          </a:p>
        </p:txBody>
      </p:sp>
    </p:spTree>
    <p:extLst>
      <p:ext uri="{BB962C8B-B14F-4D97-AF65-F5344CB8AC3E}">
        <p14:creationId xmlns:p14="http://schemas.microsoft.com/office/powerpoint/2010/main" val="1544376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435350" y="849313"/>
            <a:ext cx="3057525" cy="2293937"/>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4C152FA-731B-4E17-87A8-3EF1F7B1AE95}" type="slidenum">
              <a:rPr lang="ru-RU" smtClean="0"/>
              <a:pPr/>
              <a:t>8</a:t>
            </a:fld>
            <a:endParaRPr lang="ru-RU"/>
          </a:p>
        </p:txBody>
      </p:sp>
    </p:spTree>
    <p:extLst>
      <p:ext uri="{BB962C8B-B14F-4D97-AF65-F5344CB8AC3E}">
        <p14:creationId xmlns:p14="http://schemas.microsoft.com/office/powerpoint/2010/main" val="15443762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435350" y="849313"/>
            <a:ext cx="3057525" cy="2293937"/>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4C152FA-731B-4E17-87A8-3EF1F7B1AE95}" type="slidenum">
              <a:rPr lang="ru-RU" smtClean="0"/>
              <a:pPr/>
              <a:t>9</a:t>
            </a:fld>
            <a:endParaRPr lang="ru-RU"/>
          </a:p>
        </p:txBody>
      </p:sp>
    </p:spTree>
    <p:extLst>
      <p:ext uri="{BB962C8B-B14F-4D97-AF65-F5344CB8AC3E}">
        <p14:creationId xmlns:p14="http://schemas.microsoft.com/office/powerpoint/2010/main" val="15443762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435350" y="849313"/>
            <a:ext cx="3057525" cy="2293937"/>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4C152FA-731B-4E17-87A8-3EF1F7B1AE95}" type="slidenum">
              <a:rPr lang="ru-RU" smtClean="0"/>
              <a:pPr/>
              <a:t>10</a:t>
            </a:fld>
            <a:endParaRPr lang="ru-RU"/>
          </a:p>
        </p:txBody>
      </p:sp>
    </p:spTree>
    <p:extLst>
      <p:ext uri="{BB962C8B-B14F-4D97-AF65-F5344CB8AC3E}">
        <p14:creationId xmlns:p14="http://schemas.microsoft.com/office/powerpoint/2010/main" val="15443762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D41E1B0-443B-484F-86A2-47E732555109}" type="datetime1">
              <a:rPr lang="ru-RU" smtClean="0"/>
              <a:t>27.03.2019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F94D634-FA72-451C-A7A4-8978EF3764A0}" type="slidenum">
              <a:rPr lang="ru-RU" smtClean="0"/>
              <a:pPr/>
              <a:t>‹#›</a:t>
            </a:fld>
            <a:endParaRPr lang="ru-RU"/>
          </a:p>
        </p:txBody>
      </p:sp>
      <p:pic>
        <p:nvPicPr>
          <p:cNvPr id="5" name="Рисунок 4" descr="311364-1600x900.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758160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CCB28BB-C5CD-4D83-9A09-00E1407F7C62}" type="datetime1">
              <a:rPr lang="ru-RU" smtClean="0"/>
              <a:t>27.03.2019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F94D634-FA72-451C-A7A4-8978EF3764A0}" type="slidenum">
              <a:rPr lang="ru-RU" smtClean="0"/>
              <a:pPr/>
              <a:t>‹#›</a:t>
            </a:fld>
            <a:endParaRPr lang="ru-RU"/>
          </a:p>
        </p:txBody>
      </p:sp>
    </p:spTree>
    <p:extLst>
      <p:ext uri="{BB962C8B-B14F-4D97-AF65-F5344CB8AC3E}">
        <p14:creationId xmlns:p14="http://schemas.microsoft.com/office/powerpoint/2010/main" val="982835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DF022AD-A4B1-4A05-85EB-DC70AEC37EEC}" type="datetime1">
              <a:rPr lang="ru-RU" smtClean="0"/>
              <a:t>27.03.2019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F94D634-FA72-451C-A7A4-8978EF3764A0}" type="slidenum">
              <a:rPr lang="ru-RU" smtClean="0"/>
              <a:pPr/>
              <a:t>‹#›</a:t>
            </a:fld>
            <a:endParaRPr lang="ru-RU"/>
          </a:p>
        </p:txBody>
      </p:sp>
      <p:pic>
        <p:nvPicPr>
          <p:cNvPr id="5" name="Рисунок 4" descr="311364-1600x900.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21162759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C6D776-4160-4688-880D-10F2D7DFF007}" type="datetime1">
              <a:rPr lang="ru-RU" smtClean="0"/>
              <a:t>27.03.2019</a:t>
            </a:fld>
            <a:endParaRPr lang="ru-RU"/>
          </a:p>
        </p:txBody>
      </p:sp>
      <p:sp>
        <p:nvSpPr>
          <p:cNvPr id="5" name="Нижний колонтитул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94D634-FA72-451C-A7A4-8978EF3764A0}" type="slidenum">
              <a:rPr lang="ru-RU" smtClean="0"/>
              <a:pPr/>
              <a:t>‹#›</a:t>
            </a:fld>
            <a:endParaRPr lang="ru-RU"/>
          </a:p>
        </p:txBody>
      </p:sp>
      <p:pic>
        <p:nvPicPr>
          <p:cNvPr id="7" name="Рисунок 6" descr="311364-1600x900.jpg"/>
          <p:cNvPicPr>
            <a:picLocks noChangeAspect="1"/>
          </p:cNvPicPr>
          <p:nvPr/>
        </p:nvPicPr>
        <p:blipFill>
          <a:blip r:embed="rId4"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3456617971"/>
      </p:ext>
    </p:extLst>
  </p:cSld>
  <p:clrMap bg1="lt1" tx1="dk1" bg2="lt2" tx2="dk2" accent1="accent1" accent2="accent2" accent3="accent3" accent4="accent4" accent5="accent5" accent6="accent6" hlink="hlink" folHlink="folHlink"/>
  <p:sldLayoutIdLst>
    <p:sldLayoutId id="2147483821" r:id="rId1"/>
    <p:sldLayoutId id="2147483826"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7C7F98-6B5A-45CD-8F17-89429DAB62BC}" type="datetime1">
              <a:rPr lang="ru-RU" smtClean="0"/>
              <a:t>27.03.2019</a:t>
            </a:fld>
            <a:endParaRPr lang="ru-RU"/>
          </a:p>
        </p:txBody>
      </p:sp>
      <p:sp>
        <p:nvSpPr>
          <p:cNvPr id="5" name="Нижний колонтитул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94D634-FA72-451C-A7A4-8978EF3764A0}" type="slidenum">
              <a:rPr lang="ru-RU" smtClean="0"/>
              <a:pPr/>
              <a:t>‹#›</a:t>
            </a:fld>
            <a:endParaRPr lang="ru-RU"/>
          </a:p>
        </p:txBody>
      </p:sp>
      <p:pic>
        <p:nvPicPr>
          <p:cNvPr id="7" name="Рисунок 6" descr="311364-1600x900.jpg"/>
          <p:cNvPicPr>
            <a:picLocks noChangeAspect="1"/>
          </p:cNvPicPr>
          <p:nvPr/>
        </p:nvPicPr>
        <p:blipFill>
          <a:blip r:embed="rId3"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1804746655"/>
      </p:ext>
    </p:extLst>
  </p:cSld>
  <p:clrMap bg1="lt1" tx1="dk1" bg2="lt2" tx2="dk2" accent1="accent1" accent2="accent2" accent3="accent3" accent4="accent4" accent5="accent5" accent6="accent6" hlink="hlink" folHlink="folHlink"/>
  <p:sldLayoutIdLst>
    <p:sldLayoutId id="2147483824" r:id="rId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www.nytimes.com/2019/03/23/sunday-review/human-contact-luxury-screens.html"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1143000" y="2132102"/>
            <a:ext cx="6858000" cy="1569660"/>
          </a:xfrm>
          <a:prstGeom prst="rect">
            <a:avLst/>
          </a:prstGeom>
          <a:noFill/>
        </p:spPr>
        <p:txBody>
          <a:bodyPr wrap="square" rtlCol="0">
            <a:spAutoFit/>
          </a:bodyPr>
          <a:lstStyle/>
          <a:p>
            <a:pPr algn="ctr"/>
            <a:endParaRPr lang="en-US" sz="4800" b="1" dirty="0" smtClean="0">
              <a:ln>
                <a:solidFill>
                  <a:schemeClr val="tx1"/>
                </a:solidFill>
              </a:ln>
              <a:solidFill>
                <a:schemeClr val="bg1">
                  <a:lumMod val="50000"/>
                </a:schemeClr>
              </a:solidFill>
              <a:latin typeface="Times New Roman" panose="02020603050405020304" pitchFamily="18" charset="0"/>
              <a:cs typeface="Times New Roman" panose="02020603050405020304" pitchFamily="18" charset="0"/>
            </a:endParaRPr>
          </a:p>
          <a:p>
            <a:pPr algn="ctr"/>
            <a:endParaRPr lang="ru-RU" sz="4800" b="1" dirty="0" smtClean="0">
              <a:ln>
                <a:solidFill>
                  <a:schemeClr val="tx1"/>
                </a:solidFill>
              </a:ln>
              <a:solidFill>
                <a:schemeClr val="bg1">
                  <a:lumMod val="50000"/>
                </a:schemeClr>
              </a:solidFill>
              <a:latin typeface="Times New Roman" panose="02020603050405020304" pitchFamily="18" charset="0"/>
              <a:cs typeface="Times New Roman" panose="02020603050405020304" pitchFamily="18" charset="0"/>
            </a:endParaRPr>
          </a:p>
        </p:txBody>
      </p:sp>
      <p:sp>
        <p:nvSpPr>
          <p:cNvPr id="17" name="Rectangle 4"/>
          <p:cNvSpPr txBox="1">
            <a:spLocks/>
          </p:cNvSpPr>
          <p:nvPr/>
        </p:nvSpPr>
        <p:spPr>
          <a:xfrm>
            <a:off x="1493658" y="4005064"/>
            <a:ext cx="6507342" cy="1584176"/>
          </a:xfrm>
          <a:prstGeom prst="rect">
            <a:avLst/>
          </a:prstGeom>
        </p:spPr>
        <p:txBody>
          <a:bodyPr/>
          <a:lstStyle/>
          <a:p>
            <a:pPr marL="342900" indent="-342900">
              <a:spcBef>
                <a:spcPct val="20000"/>
              </a:spcBef>
              <a:buFont typeface="Arial" pitchFamily="34" charset="0"/>
              <a:buChar char="•"/>
              <a:defRPr/>
            </a:pPr>
            <a:endParaRPr lang="ru-RU" sz="1600" b="1" dirty="0">
              <a:latin typeface="Times New Roman" panose="02020603050405020304" pitchFamily="18" charset="0"/>
              <a:cs typeface="Times New Roman" panose="02020603050405020304" pitchFamily="18" charset="0"/>
            </a:endParaRPr>
          </a:p>
          <a:p>
            <a:pPr marL="342900" indent="-342900">
              <a:spcBef>
                <a:spcPct val="20000"/>
              </a:spcBef>
              <a:buFont typeface="Arial" pitchFamily="34" charset="0"/>
              <a:buChar char="•"/>
              <a:defRPr/>
            </a:pPr>
            <a:endParaRPr lang="ru-RU" sz="1600" b="1" dirty="0">
              <a:latin typeface="Times New Roman" panose="02020603050405020304" pitchFamily="18" charset="0"/>
              <a:cs typeface="Times New Roman" panose="02020603050405020304" pitchFamily="18" charset="0"/>
            </a:endParaRPr>
          </a:p>
          <a:p>
            <a:pPr marL="342900" indent="-342900">
              <a:spcBef>
                <a:spcPct val="20000"/>
              </a:spcBef>
              <a:buFont typeface="Arial" pitchFamily="34" charset="0"/>
              <a:buChar char="•"/>
              <a:defRPr/>
            </a:pPr>
            <a:endParaRPr lang="ru-RU" sz="1600" b="1" dirty="0">
              <a:latin typeface="Times New Roman" panose="02020603050405020304" pitchFamily="18" charset="0"/>
              <a:cs typeface="Times New Roman" panose="02020603050405020304" pitchFamily="18" charset="0"/>
            </a:endParaRPr>
          </a:p>
          <a:p>
            <a:pPr marL="342900" indent="-342900">
              <a:spcBef>
                <a:spcPct val="20000"/>
              </a:spcBef>
              <a:buFont typeface="Arial" pitchFamily="34" charset="0"/>
              <a:buChar char="•"/>
              <a:defRPr/>
            </a:pPr>
            <a:endParaRPr lang="ru-RU" sz="1600" b="1" dirty="0">
              <a:latin typeface="Times New Roman" panose="02020603050405020304" pitchFamily="18" charset="0"/>
              <a:cs typeface="Times New Roman" panose="02020603050405020304" pitchFamily="18" charset="0"/>
            </a:endParaRPr>
          </a:p>
          <a:p>
            <a:pPr marL="342900" indent="-342900">
              <a:spcBef>
                <a:spcPct val="20000"/>
              </a:spcBef>
              <a:buFont typeface="Arial" pitchFamily="34" charset="0"/>
              <a:buChar char="•"/>
              <a:defRPr/>
            </a:pPr>
            <a:endParaRPr lang="ru-RU" sz="1600" b="1" dirty="0">
              <a:latin typeface="Times New Roman" panose="02020603050405020304" pitchFamily="18" charset="0"/>
              <a:cs typeface="Times New Roman" panose="02020603050405020304" pitchFamily="18" charset="0"/>
            </a:endParaRPr>
          </a:p>
        </p:txBody>
      </p:sp>
      <p:sp>
        <p:nvSpPr>
          <p:cNvPr id="18" name="TextBox 17"/>
          <p:cNvSpPr txBox="1"/>
          <p:nvPr/>
        </p:nvSpPr>
        <p:spPr>
          <a:xfrm>
            <a:off x="0" y="6119336"/>
            <a:ext cx="9144000" cy="738664"/>
          </a:xfrm>
          <a:prstGeom prst="rect">
            <a:avLst/>
          </a:prstGeom>
          <a:noFill/>
        </p:spPr>
        <p:txBody>
          <a:bodyPr wrap="square" rtlCol="0">
            <a:spAutoFit/>
          </a:bodyPr>
          <a:lstStyle/>
          <a:p>
            <a:pPr algn="ctr"/>
            <a:r>
              <a:rPr lang="ru-RU" sz="1400" b="1" dirty="0" smtClean="0">
                <a:latin typeface="Times New Roman" panose="02020603050405020304" pitchFamily="18" charset="0"/>
                <a:cs typeface="Times New Roman" panose="02020603050405020304" pitchFamily="18" charset="0"/>
              </a:rPr>
              <a:t>Первая всероссийская научно-практическая конференция</a:t>
            </a:r>
          </a:p>
          <a:p>
            <a:pPr algn="ctr"/>
            <a:r>
              <a:rPr lang="ru-RU" sz="1400" b="1" dirty="0" smtClean="0">
                <a:latin typeface="Times New Roman" panose="02020603050405020304" pitchFamily="18" charset="0"/>
                <a:cs typeface="Times New Roman" panose="02020603050405020304" pitchFamily="18" charset="0"/>
              </a:rPr>
              <a:t>АКТУАЛЬНЫЕ </a:t>
            </a:r>
            <a:r>
              <a:rPr lang="ru-RU" sz="1400" b="1" dirty="0">
                <a:latin typeface="Times New Roman" panose="02020603050405020304" pitchFamily="18" charset="0"/>
                <a:cs typeface="Times New Roman" panose="02020603050405020304" pitchFamily="18" charset="0"/>
              </a:rPr>
              <a:t>ПРОБЛЕМЫ ИНЖЕНЕРНО-ГЕОДЕЗИЧЕСКИХ ИЗЫСКАНИЙ В РОССИЙСКОЙ </a:t>
            </a:r>
            <a:endParaRPr lang="ru-RU" sz="1400" b="1" dirty="0" smtClean="0">
              <a:latin typeface="Times New Roman" panose="02020603050405020304" pitchFamily="18" charset="0"/>
              <a:cs typeface="Times New Roman" panose="02020603050405020304" pitchFamily="18" charset="0"/>
            </a:endParaRPr>
          </a:p>
          <a:p>
            <a:pPr algn="ctr"/>
            <a:r>
              <a:rPr lang="ru-RU" sz="1400" b="1" dirty="0" smtClean="0">
                <a:latin typeface="Times New Roman" panose="02020603050405020304" pitchFamily="18" charset="0"/>
                <a:cs typeface="Times New Roman" panose="02020603050405020304" pitchFamily="18" charset="0"/>
              </a:rPr>
              <a:t>Санкт-Петербург, 29 марта 2019</a:t>
            </a:r>
            <a:endParaRPr lang="ru-RU" sz="1400" b="1" dirty="0">
              <a:latin typeface="Times New Roman" panose="02020603050405020304" pitchFamily="18" charset="0"/>
              <a:cs typeface="Times New Roman" panose="02020603050405020304" pitchFamily="18" charset="0"/>
            </a:endParaRPr>
          </a:p>
        </p:txBody>
      </p:sp>
      <p:sp>
        <p:nvSpPr>
          <p:cNvPr id="34817" name="Rectangle 1"/>
          <p:cNvSpPr>
            <a:spLocks noChangeArrowheads="1"/>
          </p:cNvSpPr>
          <p:nvPr/>
        </p:nvSpPr>
        <p:spPr bwMode="auto">
          <a:xfrm>
            <a:off x="-1748" y="1670565"/>
            <a:ext cx="914400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sz="3200" b="1" cap="all" dirty="0">
                <a:ln w="9000" cmpd="sng">
                  <a:solidFill>
                    <a:schemeClr val="tx1"/>
                  </a:solidFill>
                  <a:prstDash val="solid"/>
                </a:ln>
                <a:solidFill>
                  <a:schemeClr val="bg1">
                    <a:lumMod val="50000"/>
                  </a:schemeClr>
                </a:soli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Методология стандартизации работ в инженерных изысканиях. Стандарты на процессы выполнения </a:t>
            </a:r>
            <a:r>
              <a:rPr lang="ru-RU" sz="3200" b="1" cap="all" dirty="0" smtClean="0">
                <a:ln w="9000" cmpd="sng">
                  <a:solidFill>
                    <a:schemeClr val="tx1"/>
                  </a:solidFill>
                  <a:prstDash val="solid"/>
                </a:ln>
                <a:solidFill>
                  <a:schemeClr val="bg1">
                    <a:lumMod val="50000"/>
                  </a:schemeClr>
                </a:soli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работ.</a:t>
            </a:r>
            <a:endParaRPr lang="ru-RU" sz="3200" b="1" cap="all" dirty="0">
              <a:ln w="9000" cmpd="sng">
                <a:solidFill>
                  <a:schemeClr val="tx1"/>
                </a:solidFill>
                <a:prstDash val="solid"/>
              </a:ln>
              <a:solidFill>
                <a:schemeClr val="bg1">
                  <a:lumMod val="50000"/>
                </a:schemeClr>
              </a:soli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32789" y="-268793"/>
            <a:ext cx="3158814" cy="1919794"/>
          </a:xfrm>
          <a:prstGeom prst="rect">
            <a:avLst/>
          </a:prstGeom>
        </p:spPr>
      </p:pic>
      <p:sp>
        <p:nvSpPr>
          <p:cNvPr id="9" name="Rectangle 4"/>
          <p:cNvSpPr txBox="1">
            <a:spLocks/>
          </p:cNvSpPr>
          <p:nvPr/>
        </p:nvSpPr>
        <p:spPr>
          <a:xfrm>
            <a:off x="240644" y="4147245"/>
            <a:ext cx="8662712" cy="1441995"/>
          </a:xfrm>
          <a:prstGeom prst="rect">
            <a:avLst/>
          </a:prstGeom>
        </p:spPr>
        <p:txBody>
          <a:bodyPr/>
          <a:lstStyle/>
          <a:p>
            <a:pPr marL="342900" lvl="0" indent="-342900">
              <a:spcBef>
                <a:spcPct val="20000"/>
              </a:spcBef>
              <a:defRPr/>
            </a:pPr>
            <a:r>
              <a:rPr lang="ru-RU" b="1" u="sng" dirty="0" smtClean="0">
                <a:latin typeface="Times New Roman" panose="02020603050405020304" pitchFamily="18" charset="0"/>
                <a:cs typeface="Times New Roman" panose="02020603050405020304" pitchFamily="18" charset="0"/>
              </a:rPr>
              <a:t>Докладчик</a:t>
            </a:r>
            <a:r>
              <a:rPr lang="ru-RU" b="1" dirty="0" smtClean="0">
                <a:latin typeface="Times New Roman" panose="02020603050405020304" pitchFamily="18" charset="0"/>
                <a:cs typeface="Times New Roman" panose="02020603050405020304" pitchFamily="18" charset="0"/>
              </a:rPr>
              <a:t>:</a:t>
            </a:r>
          </a:p>
          <a:p>
            <a:pPr marL="342900" lvl="0" indent="-342900">
              <a:spcBef>
                <a:spcPct val="20000"/>
              </a:spcBef>
              <a:defRPr/>
            </a:pPr>
            <a:r>
              <a:rPr lang="ru-RU" sz="2000" b="1" dirty="0" smtClean="0">
                <a:latin typeface="Times New Roman" panose="02020603050405020304" pitchFamily="18" charset="0"/>
                <a:cs typeface="Times New Roman" panose="02020603050405020304" pitchFamily="18" charset="0"/>
              </a:rPr>
              <a:t>Петров Алексей Петрович – Директор </a:t>
            </a:r>
          </a:p>
          <a:p>
            <a:pPr marL="342900" lvl="0" indent="-342900">
              <a:spcBef>
                <a:spcPct val="20000"/>
              </a:spcBef>
              <a:defRPr/>
            </a:pPr>
            <a:r>
              <a:rPr lang="ru-RU" sz="2000" b="1" dirty="0" smtClean="0">
                <a:latin typeface="Times New Roman" panose="02020603050405020304" pitchFamily="18" charset="0"/>
                <a:cs typeface="Times New Roman" panose="02020603050405020304" pitchFamily="18" charset="0"/>
              </a:rPr>
              <a:t>Ассоциации «Инженер-Проектировщик» (СРО)</a:t>
            </a:r>
          </a:p>
          <a:p>
            <a:pPr marL="342900" lvl="0" indent="-342900">
              <a:spcBef>
                <a:spcPct val="20000"/>
              </a:spcBef>
              <a:defRPr/>
            </a:pPr>
            <a:r>
              <a:rPr lang="ru-RU" sz="2000" b="1" dirty="0" smtClean="0">
                <a:latin typeface="Times New Roman" panose="02020603050405020304" pitchFamily="18" charset="0"/>
                <a:cs typeface="Times New Roman" panose="02020603050405020304" pitchFamily="18" charset="0"/>
              </a:rPr>
              <a:t>Ассоциации «Инженер-Изыскатель» (СРО)</a:t>
            </a:r>
          </a:p>
        </p:txBody>
      </p:sp>
    </p:spTree>
    <p:extLst>
      <p:ext uri="{BB962C8B-B14F-4D97-AF65-F5344CB8AC3E}">
        <p14:creationId xmlns:p14="http://schemas.microsoft.com/office/powerpoint/2010/main" val="26063056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a:off x="0" y="74964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28" name="Рисунок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437" y="-216542"/>
            <a:ext cx="1808778" cy="1287697"/>
          </a:xfrm>
          <a:prstGeom prst="rect">
            <a:avLst/>
          </a:prstGeom>
        </p:spPr>
      </p:pic>
      <p:cxnSp>
        <p:nvCxnSpPr>
          <p:cNvPr id="3" name="Прямая соединительная линия 2"/>
          <p:cNvCxnSpPr/>
          <p:nvPr/>
        </p:nvCxnSpPr>
        <p:spPr>
          <a:xfrm>
            <a:off x="1465998" y="0"/>
            <a:ext cx="0" cy="749640"/>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9"/>
          <p:cNvSpPr txBox="1"/>
          <p:nvPr/>
        </p:nvSpPr>
        <p:spPr>
          <a:xfrm>
            <a:off x="1465996" y="205655"/>
            <a:ext cx="7667449" cy="369332"/>
          </a:xfrm>
          <a:prstGeom prst="rect">
            <a:avLst/>
          </a:prstGeom>
          <a:noFill/>
        </p:spPr>
        <p:txBody>
          <a:bodyPr wrap="square" rtlCol="0" anchor="ctr">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b="1" dirty="0" smtClean="0">
                <a:latin typeface="Times New Roman" panose="02020603050405020304" pitchFamily="18" charset="0"/>
                <a:cs typeface="Times New Roman" panose="02020603050405020304" pitchFamily="18" charset="0"/>
              </a:rPr>
              <a:t>Процедура присоединения к стандартам НОПРИЗ</a:t>
            </a:r>
            <a:endParaRPr lang="ru-RU" b="1" dirty="0">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4F94D634-FA72-451C-A7A4-8978EF3764A0}" type="slidenum">
              <a:rPr lang="ru-RU" smtClean="0">
                <a:latin typeface="Times New Roman" panose="02020603050405020304" pitchFamily="18" charset="0"/>
                <a:cs typeface="Times New Roman" panose="02020603050405020304" pitchFamily="18" charset="0"/>
              </a:rPr>
              <a:pPr/>
              <a:t>10</a:t>
            </a:fld>
            <a:endParaRPr lang="ru-RU">
              <a:latin typeface="Times New Roman" panose="02020603050405020304" pitchFamily="18" charset="0"/>
              <a:cs typeface="Times New Roman" panose="02020603050405020304" pitchFamily="18" charset="0"/>
            </a:endParaRPr>
          </a:p>
        </p:txBody>
      </p:sp>
      <p:sp>
        <p:nvSpPr>
          <p:cNvPr id="11" name="Объект 2"/>
          <p:cNvSpPr>
            <a:spLocks noGrp="1"/>
          </p:cNvSpPr>
          <p:nvPr>
            <p:ph idx="1"/>
          </p:nvPr>
        </p:nvSpPr>
        <p:spPr>
          <a:xfrm>
            <a:off x="390278" y="6077120"/>
            <a:ext cx="7984465" cy="1561760"/>
          </a:xfrm>
        </p:spPr>
        <p:txBody>
          <a:bodyPr>
            <a:normAutofit/>
          </a:bodyPr>
          <a:lstStyle/>
          <a:p>
            <a:pPr marL="0" indent="0" algn="just">
              <a:spcBef>
                <a:spcPts val="0"/>
              </a:spcBef>
              <a:buNone/>
              <a:tabLst>
                <a:tab pos="2057400" algn="l"/>
              </a:tabLst>
            </a:pPr>
            <a:r>
              <a:rPr lang="ru-RU" sz="1600" dirty="0" smtClean="0">
                <a:latin typeface="Arial Narrow" panose="020B0606020202030204" pitchFamily="34" charset="0"/>
              </a:rPr>
              <a:t>Дорожная карта должна включать в себя: сроки внедрения, этапы внедрения, технико-технологическое обеспечение, бучение и аттестацию персонала, включение в состав базы знаний</a:t>
            </a:r>
            <a:endParaRPr lang="en-US" sz="1600" dirty="0" smtClean="0">
              <a:latin typeface="Arial Narrow" panose="020B0606020202030204" pitchFamily="34" charset="0"/>
            </a:endParaRPr>
          </a:p>
          <a:p>
            <a:pPr marL="0" indent="0" algn="just">
              <a:spcBef>
                <a:spcPts val="600"/>
              </a:spcBef>
              <a:buNone/>
            </a:pPr>
            <a:endParaRPr lang="en-US" sz="1600" dirty="0">
              <a:latin typeface="Arial Narrow" panose="020B0606020202030204" pitchFamily="34" charset="0"/>
            </a:endParaRPr>
          </a:p>
          <a:p>
            <a:pPr marL="0" indent="0" algn="just">
              <a:spcBef>
                <a:spcPts val="600"/>
              </a:spcBef>
              <a:buNone/>
            </a:pPr>
            <a:endParaRPr lang="ru-RU" sz="1600" dirty="0">
              <a:latin typeface="Arial Narrow" panose="020B0606020202030204" pitchFamily="34" charset="0"/>
            </a:endParaRPr>
          </a:p>
        </p:txBody>
      </p:sp>
      <p:graphicFrame>
        <p:nvGraphicFramePr>
          <p:cNvPr id="5" name="Схема 4"/>
          <p:cNvGraphicFramePr/>
          <p:nvPr>
            <p:extLst>
              <p:ext uri="{D42A27DB-BD31-4B8C-83A1-F6EECF244321}">
                <p14:modId xmlns:p14="http://schemas.microsoft.com/office/powerpoint/2010/main" val="1389025238"/>
              </p:ext>
            </p:extLst>
          </p:nvPr>
        </p:nvGraphicFramePr>
        <p:xfrm>
          <a:off x="1320363" y="863940"/>
          <a:ext cx="6096000" cy="52828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Стрелка вниз 6"/>
          <p:cNvSpPr/>
          <p:nvPr/>
        </p:nvSpPr>
        <p:spPr>
          <a:xfrm>
            <a:off x="3053422" y="2349500"/>
            <a:ext cx="533400" cy="342900"/>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14" name="Стрелка вниз 13"/>
          <p:cNvSpPr/>
          <p:nvPr/>
        </p:nvSpPr>
        <p:spPr>
          <a:xfrm>
            <a:off x="4856822" y="4191000"/>
            <a:ext cx="533400" cy="342900"/>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12" name="TextBox 11"/>
          <p:cNvSpPr txBox="1"/>
          <p:nvPr/>
        </p:nvSpPr>
        <p:spPr>
          <a:xfrm>
            <a:off x="2205051" y="2360711"/>
            <a:ext cx="2689871" cy="338554"/>
          </a:xfrm>
          <a:prstGeom prst="rect">
            <a:avLst/>
          </a:prstGeom>
          <a:noFill/>
        </p:spPr>
        <p:txBody>
          <a:bodyPr wrap="square" rtlCol="0">
            <a:spAutoFit/>
          </a:bodyPr>
          <a:lstStyle/>
          <a:p>
            <a:r>
              <a:rPr lang="ru-RU" sz="1600" dirty="0" smtClean="0"/>
              <a:t>Методическое обеспечение</a:t>
            </a:r>
            <a:endParaRPr lang="ru-RU" sz="1600" dirty="0"/>
          </a:p>
        </p:txBody>
      </p:sp>
      <p:sp>
        <p:nvSpPr>
          <p:cNvPr id="16" name="TextBox 15"/>
          <p:cNvSpPr txBox="1"/>
          <p:nvPr/>
        </p:nvSpPr>
        <p:spPr>
          <a:xfrm>
            <a:off x="4651092" y="4184362"/>
            <a:ext cx="1511300" cy="338554"/>
          </a:xfrm>
          <a:prstGeom prst="rect">
            <a:avLst/>
          </a:prstGeom>
          <a:noFill/>
        </p:spPr>
        <p:txBody>
          <a:bodyPr wrap="square" rtlCol="0">
            <a:spAutoFit/>
          </a:bodyPr>
          <a:lstStyle/>
          <a:p>
            <a:r>
              <a:rPr lang="ru-RU" sz="1600" dirty="0" smtClean="0"/>
              <a:t>Контроль</a:t>
            </a:r>
            <a:endParaRPr lang="ru-RU" sz="1600" dirty="0"/>
          </a:p>
        </p:txBody>
      </p:sp>
      <p:sp>
        <p:nvSpPr>
          <p:cNvPr id="17" name="Стрелка углом вверх 16"/>
          <p:cNvSpPr/>
          <p:nvPr/>
        </p:nvSpPr>
        <p:spPr>
          <a:xfrm rot="16200000">
            <a:off x="6008945" y="3124499"/>
            <a:ext cx="1157794" cy="1318107"/>
          </a:xfrm>
          <a:prstGeom prst="bentUpArrow">
            <a:avLst>
              <a:gd name="adj1" fmla="val 32840"/>
              <a:gd name="adj2" fmla="val 25000"/>
              <a:gd name="adj3" fmla="val 35780"/>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8" name="Стрелка углом вверх 17"/>
          <p:cNvSpPr/>
          <p:nvPr/>
        </p:nvSpPr>
        <p:spPr>
          <a:xfrm rot="16200000">
            <a:off x="4393571" y="1219499"/>
            <a:ext cx="1157794" cy="1318107"/>
          </a:xfrm>
          <a:prstGeom prst="bentUpArrow">
            <a:avLst>
              <a:gd name="adj1" fmla="val 32840"/>
              <a:gd name="adj2" fmla="val 25000"/>
              <a:gd name="adj3" fmla="val 35780"/>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9" name="TextBox 18"/>
          <p:cNvSpPr txBox="1"/>
          <p:nvPr/>
        </p:nvSpPr>
        <p:spPr>
          <a:xfrm>
            <a:off x="3744059" y="1463053"/>
            <a:ext cx="1618618" cy="830997"/>
          </a:xfrm>
          <a:prstGeom prst="rect">
            <a:avLst/>
          </a:prstGeom>
          <a:noFill/>
        </p:spPr>
        <p:txBody>
          <a:bodyPr wrap="square" rtlCol="0">
            <a:spAutoFit/>
          </a:bodyPr>
          <a:lstStyle/>
          <a:p>
            <a:r>
              <a:rPr lang="ru-RU" sz="1600" dirty="0" smtClean="0"/>
              <a:t>Отчет по </a:t>
            </a:r>
          </a:p>
          <a:p>
            <a:r>
              <a:rPr lang="ru-RU" sz="1600" dirty="0" smtClean="0"/>
              <a:t>Контролю соблюдения</a:t>
            </a:r>
            <a:endParaRPr lang="ru-RU" sz="1600" dirty="0"/>
          </a:p>
        </p:txBody>
      </p:sp>
      <p:sp>
        <p:nvSpPr>
          <p:cNvPr id="20" name="TextBox 19"/>
          <p:cNvSpPr txBox="1"/>
          <p:nvPr/>
        </p:nvSpPr>
        <p:spPr>
          <a:xfrm>
            <a:off x="5676933" y="3765658"/>
            <a:ext cx="1199518" cy="584775"/>
          </a:xfrm>
          <a:prstGeom prst="rect">
            <a:avLst/>
          </a:prstGeom>
          <a:noFill/>
        </p:spPr>
        <p:txBody>
          <a:bodyPr wrap="square" rtlCol="0">
            <a:spAutoFit/>
          </a:bodyPr>
          <a:lstStyle/>
          <a:p>
            <a:r>
              <a:rPr lang="ru-RU" sz="1600" dirty="0" smtClean="0"/>
              <a:t>Отчет по </a:t>
            </a:r>
          </a:p>
          <a:p>
            <a:r>
              <a:rPr lang="ru-RU" sz="1600" dirty="0" smtClean="0"/>
              <a:t>внедрению</a:t>
            </a:r>
            <a:endParaRPr lang="ru-RU" sz="1600" dirty="0"/>
          </a:p>
        </p:txBody>
      </p:sp>
      <p:sp>
        <p:nvSpPr>
          <p:cNvPr id="21" name="TextBox 20"/>
          <p:cNvSpPr txBox="1"/>
          <p:nvPr/>
        </p:nvSpPr>
        <p:spPr>
          <a:xfrm>
            <a:off x="1666592" y="3247994"/>
            <a:ext cx="1511300" cy="338554"/>
          </a:xfrm>
          <a:prstGeom prst="rect">
            <a:avLst/>
          </a:prstGeom>
          <a:noFill/>
        </p:spPr>
        <p:txBody>
          <a:bodyPr wrap="square" rtlCol="0">
            <a:spAutoFit/>
          </a:bodyPr>
          <a:lstStyle/>
          <a:p>
            <a:r>
              <a:rPr lang="ru-RU" sz="1600" dirty="0" smtClean="0"/>
              <a:t>Уведомление</a:t>
            </a:r>
            <a:endParaRPr lang="ru-RU" sz="1600" dirty="0"/>
          </a:p>
        </p:txBody>
      </p:sp>
      <p:sp>
        <p:nvSpPr>
          <p:cNvPr id="22" name="TextBox 21"/>
          <p:cNvSpPr txBox="1"/>
          <p:nvPr/>
        </p:nvSpPr>
        <p:spPr>
          <a:xfrm>
            <a:off x="3269322" y="5127594"/>
            <a:ext cx="1511300" cy="338554"/>
          </a:xfrm>
          <a:prstGeom prst="rect">
            <a:avLst/>
          </a:prstGeom>
          <a:noFill/>
        </p:spPr>
        <p:txBody>
          <a:bodyPr wrap="square" rtlCol="0">
            <a:spAutoFit/>
          </a:bodyPr>
          <a:lstStyle/>
          <a:p>
            <a:r>
              <a:rPr lang="ru-RU" sz="1600" dirty="0" smtClean="0"/>
              <a:t>Уведомление</a:t>
            </a:r>
            <a:endParaRPr lang="ru-RU" sz="1600" dirty="0"/>
          </a:p>
        </p:txBody>
      </p:sp>
    </p:spTree>
    <p:extLst>
      <p:ext uri="{BB962C8B-B14F-4D97-AF65-F5344CB8AC3E}">
        <p14:creationId xmlns:p14="http://schemas.microsoft.com/office/powerpoint/2010/main" val="30363858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a:off x="0" y="74964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28" name="Рисунок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437" y="-216542"/>
            <a:ext cx="1808778" cy="1287697"/>
          </a:xfrm>
          <a:prstGeom prst="rect">
            <a:avLst/>
          </a:prstGeom>
        </p:spPr>
      </p:pic>
      <p:cxnSp>
        <p:nvCxnSpPr>
          <p:cNvPr id="3" name="Прямая соединительная линия 2"/>
          <p:cNvCxnSpPr/>
          <p:nvPr/>
        </p:nvCxnSpPr>
        <p:spPr>
          <a:xfrm>
            <a:off x="1465998" y="0"/>
            <a:ext cx="0" cy="749640"/>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9"/>
          <p:cNvSpPr txBox="1"/>
          <p:nvPr/>
        </p:nvSpPr>
        <p:spPr>
          <a:xfrm>
            <a:off x="1465996" y="205655"/>
            <a:ext cx="7667449" cy="369332"/>
          </a:xfrm>
          <a:prstGeom prst="rect">
            <a:avLst/>
          </a:prstGeom>
          <a:noFill/>
        </p:spPr>
        <p:txBody>
          <a:bodyPr wrap="square" rtlCol="0" anchor="ctr">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b="1" dirty="0" smtClean="0">
                <a:latin typeface="Arial Narrow" panose="020B0606020202030204" pitchFamily="34" charset="0"/>
                <a:cs typeface="Times New Roman" panose="02020603050405020304" pitchFamily="18" charset="0"/>
              </a:rPr>
              <a:t>Комплексная стандартизация</a:t>
            </a:r>
            <a:endParaRPr lang="ru-RU" b="1" dirty="0">
              <a:latin typeface="Arial Narrow" panose="020B0606020202030204" pitchFamily="34"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4F94D634-FA72-451C-A7A4-8978EF3764A0}" type="slidenum">
              <a:rPr lang="ru-RU" smtClean="0">
                <a:latin typeface="Times New Roman" panose="02020603050405020304" pitchFamily="18" charset="0"/>
                <a:cs typeface="Times New Roman" panose="02020603050405020304" pitchFamily="18" charset="0"/>
              </a:rPr>
              <a:pPr/>
              <a:t>11</a:t>
            </a:fld>
            <a:endParaRPr lang="ru-RU">
              <a:latin typeface="Times New Roman" panose="02020603050405020304" pitchFamily="18" charset="0"/>
              <a:cs typeface="Times New Roman" panose="02020603050405020304" pitchFamily="18" charset="0"/>
            </a:endParaRPr>
          </a:p>
        </p:txBody>
      </p:sp>
      <p:sp>
        <p:nvSpPr>
          <p:cNvPr id="9" name="Объект 2"/>
          <p:cNvSpPr>
            <a:spLocks noGrp="1"/>
          </p:cNvSpPr>
          <p:nvPr>
            <p:ph idx="1"/>
          </p:nvPr>
        </p:nvSpPr>
        <p:spPr>
          <a:xfrm>
            <a:off x="177800" y="889000"/>
            <a:ext cx="8737600" cy="5854700"/>
          </a:xfrm>
        </p:spPr>
        <p:txBody>
          <a:bodyPr>
            <a:normAutofit lnSpcReduction="10000"/>
          </a:bodyPr>
          <a:lstStyle/>
          <a:p>
            <a:pPr marL="0" indent="0" algn="just">
              <a:spcBef>
                <a:spcPts val="600"/>
              </a:spcBef>
              <a:buNone/>
            </a:pPr>
            <a:r>
              <a:rPr lang="ru-RU" sz="2400" b="1" dirty="0" smtClean="0">
                <a:latin typeface="Arial Narrow" panose="020B0606020202030204" pitchFamily="34" charset="0"/>
              </a:rPr>
              <a:t>Комплексная </a:t>
            </a:r>
            <a:r>
              <a:rPr lang="ru-RU" sz="2400" b="1" dirty="0">
                <a:latin typeface="Arial Narrow" panose="020B0606020202030204" pitchFamily="34" charset="0"/>
              </a:rPr>
              <a:t>стандартизация </a:t>
            </a:r>
            <a:r>
              <a:rPr lang="ru-RU" sz="2400" b="1" dirty="0">
                <a:latin typeface="Arial Narrow" panose="020B0606020202030204" pitchFamily="34" charset="0"/>
                <a:cs typeface="Times New Roman" panose="02020603050405020304" pitchFamily="18" charset="0"/>
              </a:rPr>
              <a:t>- </a:t>
            </a:r>
            <a:r>
              <a:rPr lang="ru-RU" sz="2400" dirty="0">
                <a:latin typeface="Arial Narrow" panose="020B0606020202030204" pitchFamily="34" charset="0"/>
              </a:rPr>
              <a:t>стандартизация, </a:t>
            </a:r>
            <a:r>
              <a:rPr lang="ru-RU" sz="2400" dirty="0" smtClean="0">
                <a:latin typeface="Arial Narrow" panose="020B0606020202030204" pitchFamily="34" charset="0"/>
              </a:rPr>
              <a:t>осуществление которой </a:t>
            </a:r>
            <a:r>
              <a:rPr lang="ru-RU" sz="2400" dirty="0">
                <a:latin typeface="Arial Narrow" panose="020B0606020202030204" pitchFamily="34" charset="0"/>
              </a:rPr>
              <a:t>обеспечивает наиболее полное и оптимальное </a:t>
            </a:r>
            <a:r>
              <a:rPr lang="ru-RU" sz="2400" dirty="0" smtClean="0">
                <a:latin typeface="Arial Narrow" panose="020B0606020202030204" pitchFamily="34" charset="0"/>
              </a:rPr>
              <a:t>удовлетворение требований </a:t>
            </a:r>
            <a:r>
              <a:rPr lang="ru-RU" sz="2400" dirty="0">
                <a:latin typeface="Arial Narrow" panose="020B0606020202030204" pitchFamily="34" charset="0"/>
              </a:rPr>
              <a:t>заинтересованных организаций и предприятий </a:t>
            </a:r>
            <a:r>
              <a:rPr lang="ru-RU" sz="2400" dirty="0" smtClean="0">
                <a:latin typeface="Arial Narrow" panose="020B0606020202030204" pitchFamily="34" charset="0"/>
              </a:rPr>
              <a:t>согласованием показателей </a:t>
            </a:r>
            <a:r>
              <a:rPr lang="ru-RU" sz="2400" dirty="0">
                <a:latin typeface="Arial Narrow" panose="020B0606020202030204" pitchFamily="34" charset="0"/>
              </a:rPr>
              <a:t>взаимосвязанных компонентов, входящих в </a:t>
            </a:r>
            <a:r>
              <a:rPr lang="ru-RU" sz="2400" dirty="0" smtClean="0">
                <a:latin typeface="Arial Narrow" panose="020B0606020202030204" pitchFamily="34" charset="0"/>
              </a:rPr>
              <a:t>объекты стандартизации</a:t>
            </a:r>
            <a:r>
              <a:rPr lang="ru-RU" sz="2400" dirty="0">
                <a:latin typeface="Arial Narrow" panose="020B0606020202030204" pitchFamily="34" charset="0"/>
              </a:rPr>
              <a:t>, и увязкой сроков введения в действие стандартов.</a:t>
            </a:r>
          </a:p>
          <a:p>
            <a:pPr marL="0" indent="0" algn="just">
              <a:spcBef>
                <a:spcPts val="600"/>
              </a:spcBef>
              <a:buNone/>
            </a:pPr>
            <a:r>
              <a:rPr lang="ru-RU" sz="2400" dirty="0">
                <a:latin typeface="Arial Narrow" panose="020B0606020202030204" pitchFamily="34" charset="0"/>
              </a:rPr>
              <a:t>Комплексность стандартизации обеспечивается разработкой </a:t>
            </a:r>
            <a:r>
              <a:rPr lang="ru-RU" sz="2400" dirty="0" smtClean="0">
                <a:latin typeface="Arial Narrow" panose="020B0606020202030204" pitchFamily="34" charset="0"/>
              </a:rPr>
              <a:t>программ стандартизации</a:t>
            </a:r>
            <a:r>
              <a:rPr lang="ru-RU" sz="2400" dirty="0">
                <a:latin typeface="Arial Narrow" panose="020B0606020202030204" pitchFamily="34" charset="0"/>
              </a:rPr>
              <a:t>, охватывающих изделия, сборочные единицы, </a:t>
            </a:r>
            <a:r>
              <a:rPr lang="ru-RU" sz="2400" dirty="0" smtClean="0">
                <a:latin typeface="Arial Narrow" panose="020B0606020202030204" pitchFamily="34" charset="0"/>
              </a:rPr>
              <a:t>детали, полуфабрикаты</a:t>
            </a:r>
            <a:r>
              <a:rPr lang="ru-RU" sz="2400" dirty="0">
                <a:latin typeface="Arial Narrow" panose="020B0606020202030204" pitchFamily="34" charset="0"/>
              </a:rPr>
              <a:t>, материалы, сырье, технические средства, </a:t>
            </a:r>
            <a:r>
              <a:rPr lang="ru-RU" sz="2400" dirty="0" smtClean="0">
                <a:latin typeface="Arial Narrow" panose="020B0606020202030204" pitchFamily="34" charset="0"/>
              </a:rPr>
              <a:t>методы подготовки </a:t>
            </a:r>
            <a:r>
              <a:rPr lang="ru-RU" sz="2400" dirty="0">
                <a:latin typeface="Arial Narrow" panose="020B0606020202030204" pitchFamily="34" charset="0"/>
              </a:rPr>
              <a:t>и организации производства.</a:t>
            </a:r>
            <a:r>
              <a:rPr lang="en-US" sz="2400" dirty="0">
                <a:latin typeface="Arial Narrow" panose="020B0606020202030204" pitchFamily="34" charset="0"/>
              </a:rPr>
              <a:t> (</a:t>
            </a:r>
            <a:r>
              <a:rPr lang="ru-RU" sz="2400" dirty="0">
                <a:latin typeface="Arial Narrow" panose="020B0606020202030204" pitchFamily="34" charset="0"/>
              </a:rPr>
              <a:t>ГОСТ 1.0-68</a:t>
            </a:r>
            <a:r>
              <a:rPr lang="en-US" sz="2400" dirty="0" smtClean="0">
                <a:latin typeface="Arial Narrow" panose="020B0606020202030204" pitchFamily="34" charset="0"/>
              </a:rPr>
              <a:t>)</a:t>
            </a:r>
            <a:endParaRPr lang="ru-RU" sz="2400" dirty="0" smtClean="0">
              <a:latin typeface="Arial Narrow" panose="020B0606020202030204" pitchFamily="34" charset="0"/>
            </a:endParaRPr>
          </a:p>
          <a:p>
            <a:pPr marL="0" indent="0" algn="just">
              <a:spcBef>
                <a:spcPts val="600"/>
              </a:spcBef>
              <a:buNone/>
            </a:pPr>
            <a:r>
              <a:rPr lang="ru-RU" sz="2400" b="1" dirty="0">
                <a:latin typeface="Arial Narrow" panose="020B0606020202030204" pitchFamily="34" charset="0"/>
              </a:rPr>
              <a:t>Стандарт </a:t>
            </a:r>
            <a:r>
              <a:rPr lang="ru-RU" sz="2400" dirty="0" smtClean="0">
                <a:latin typeface="Arial Narrow" panose="020B0606020202030204" pitchFamily="34" charset="0"/>
              </a:rPr>
              <a:t>– норма, формирующая кооперацию,</a:t>
            </a:r>
          </a:p>
          <a:p>
            <a:pPr marL="0" indent="0" algn="just">
              <a:spcBef>
                <a:spcPts val="600"/>
              </a:spcBef>
              <a:buNone/>
            </a:pPr>
            <a:r>
              <a:rPr lang="ru-RU" sz="2400" dirty="0" smtClean="0">
                <a:latin typeface="Arial Narrow" panose="020B0606020202030204" pitchFamily="34" charset="0"/>
              </a:rPr>
              <a:t>	государственный стандарт – государственная кооперация, 	отраслевой стандарт – отраслевая кооперация, </a:t>
            </a:r>
          </a:p>
          <a:p>
            <a:pPr marL="0" indent="0" algn="just">
              <a:spcBef>
                <a:spcPts val="600"/>
              </a:spcBef>
              <a:buNone/>
            </a:pPr>
            <a:r>
              <a:rPr lang="ru-RU" sz="2400" dirty="0">
                <a:latin typeface="Arial Narrow" panose="020B0606020202030204" pitchFamily="34" charset="0"/>
              </a:rPr>
              <a:t>	</a:t>
            </a:r>
            <a:r>
              <a:rPr lang="ru-RU" sz="2400" dirty="0" smtClean="0">
                <a:latin typeface="Arial Narrow" panose="020B0606020202030204" pitchFamily="34" charset="0"/>
              </a:rPr>
              <a:t>СТО – кооперация в рамках организации. </a:t>
            </a:r>
          </a:p>
          <a:p>
            <a:pPr marL="0" indent="0" algn="just">
              <a:spcBef>
                <a:spcPts val="600"/>
              </a:spcBef>
              <a:buNone/>
            </a:pPr>
            <a:r>
              <a:rPr lang="ru-RU" sz="2400" dirty="0" smtClean="0">
                <a:latin typeface="Arial Narrow" panose="020B0606020202030204" pitchFamily="34" charset="0"/>
              </a:rPr>
              <a:t>Добровольность выбора кооперации – основа рыночных экономик.</a:t>
            </a:r>
            <a:endParaRPr lang="en-US" sz="2400" dirty="0">
              <a:latin typeface="Arial Narrow" panose="020B0606020202030204" pitchFamily="34" charset="0"/>
            </a:endParaRPr>
          </a:p>
          <a:p>
            <a:pPr marL="0" indent="0" algn="just">
              <a:spcBef>
                <a:spcPts val="600"/>
              </a:spcBef>
              <a:buNone/>
            </a:pPr>
            <a:endParaRPr lang="en-US" sz="2400" dirty="0" smtClean="0">
              <a:latin typeface="Arial Narrow" panose="020B0606020202030204" pitchFamily="34" charset="0"/>
            </a:endParaRPr>
          </a:p>
          <a:p>
            <a:pPr marL="0" indent="0" algn="just">
              <a:spcBef>
                <a:spcPts val="600"/>
              </a:spcBef>
              <a:buNone/>
            </a:pPr>
            <a:endParaRPr lang="en-US" sz="2400" dirty="0">
              <a:latin typeface="Arial Narrow" panose="020B0606020202030204" pitchFamily="34" charset="0"/>
            </a:endParaRPr>
          </a:p>
          <a:p>
            <a:pPr marL="0" indent="0" algn="just">
              <a:spcBef>
                <a:spcPts val="600"/>
              </a:spcBef>
              <a:buNone/>
            </a:pPr>
            <a:endParaRPr lang="ru-RU" sz="2400" dirty="0">
              <a:latin typeface="Arial Narrow" panose="020B0606020202030204" pitchFamily="34" charset="0"/>
            </a:endParaRPr>
          </a:p>
        </p:txBody>
      </p:sp>
    </p:spTree>
    <p:extLst>
      <p:ext uri="{BB962C8B-B14F-4D97-AF65-F5344CB8AC3E}">
        <p14:creationId xmlns:p14="http://schemas.microsoft.com/office/powerpoint/2010/main" val="15339892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a:off x="0" y="74964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28" name="Рисунок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437" y="-216542"/>
            <a:ext cx="1808778" cy="1287697"/>
          </a:xfrm>
          <a:prstGeom prst="rect">
            <a:avLst/>
          </a:prstGeom>
        </p:spPr>
      </p:pic>
      <p:cxnSp>
        <p:nvCxnSpPr>
          <p:cNvPr id="3" name="Прямая соединительная линия 2"/>
          <p:cNvCxnSpPr/>
          <p:nvPr/>
        </p:nvCxnSpPr>
        <p:spPr>
          <a:xfrm>
            <a:off x="1465998" y="0"/>
            <a:ext cx="0" cy="749640"/>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9"/>
          <p:cNvSpPr txBox="1"/>
          <p:nvPr/>
        </p:nvSpPr>
        <p:spPr>
          <a:xfrm>
            <a:off x="1465996" y="67156"/>
            <a:ext cx="7667449" cy="646331"/>
          </a:xfrm>
          <a:prstGeom prst="rect">
            <a:avLst/>
          </a:prstGeom>
          <a:noFill/>
        </p:spPr>
        <p:txBody>
          <a:bodyPr wrap="square" rtlCol="0" anchor="ctr">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b="1" dirty="0" smtClean="0">
                <a:latin typeface="Arial Narrow" panose="020B0606020202030204" pitchFamily="34" charset="0"/>
                <a:cs typeface="Times New Roman" panose="02020603050405020304" pitchFamily="18" charset="0"/>
              </a:rPr>
              <a:t>Схема взаимодействия НОПРИЗ – СРО по разработке и исполнению стандартов</a:t>
            </a:r>
            <a:endParaRPr lang="ru-RU" b="1" dirty="0">
              <a:latin typeface="Arial Narrow" panose="020B0606020202030204" pitchFamily="34"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4F94D634-FA72-451C-A7A4-8978EF3764A0}" type="slidenum">
              <a:rPr lang="ru-RU" smtClean="0">
                <a:latin typeface="Times New Roman" panose="02020603050405020304" pitchFamily="18" charset="0"/>
                <a:cs typeface="Times New Roman" panose="02020603050405020304" pitchFamily="18" charset="0"/>
              </a:rPr>
              <a:pPr/>
              <a:t>12</a:t>
            </a:fld>
            <a:endParaRPr lang="ru-RU">
              <a:latin typeface="Times New Roman" panose="02020603050405020304" pitchFamily="18" charset="0"/>
              <a:cs typeface="Times New Roman" panose="02020603050405020304" pitchFamily="18" charset="0"/>
            </a:endParaRPr>
          </a:p>
        </p:txBody>
      </p:sp>
      <p:graphicFrame>
        <p:nvGraphicFramePr>
          <p:cNvPr id="4" name="Схема 3"/>
          <p:cNvGraphicFramePr/>
          <p:nvPr>
            <p:extLst>
              <p:ext uri="{D42A27DB-BD31-4B8C-83A1-F6EECF244321}">
                <p14:modId xmlns:p14="http://schemas.microsoft.com/office/powerpoint/2010/main" val="1445082707"/>
              </p:ext>
            </p:extLst>
          </p:nvPr>
        </p:nvGraphicFramePr>
        <p:xfrm>
          <a:off x="261259" y="1625606"/>
          <a:ext cx="8577943" cy="341085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TextBox 9"/>
          <p:cNvSpPr txBox="1"/>
          <p:nvPr/>
        </p:nvSpPr>
        <p:spPr>
          <a:xfrm>
            <a:off x="290289" y="2069136"/>
            <a:ext cx="2177143" cy="461665"/>
          </a:xfrm>
          <a:prstGeom prst="rect">
            <a:avLst/>
          </a:prstGeom>
          <a:noFill/>
        </p:spPr>
        <p:txBody>
          <a:bodyPr wrap="square" rtlCol="0">
            <a:spAutoFit/>
          </a:bodyPr>
          <a:lstStyle/>
          <a:p>
            <a:pPr algn="ctr"/>
            <a:r>
              <a:rPr lang="ru-RU" sz="2400" b="1" dirty="0" smtClean="0"/>
              <a:t>НОПРИЗ</a:t>
            </a:r>
            <a:endParaRPr lang="ru-RU" sz="2400" b="1" dirty="0"/>
          </a:p>
        </p:txBody>
      </p:sp>
      <p:sp>
        <p:nvSpPr>
          <p:cNvPr id="11" name="TextBox 10"/>
          <p:cNvSpPr txBox="1"/>
          <p:nvPr/>
        </p:nvSpPr>
        <p:spPr>
          <a:xfrm>
            <a:off x="3447146" y="2084496"/>
            <a:ext cx="2177143" cy="461665"/>
          </a:xfrm>
          <a:prstGeom prst="rect">
            <a:avLst/>
          </a:prstGeom>
          <a:noFill/>
        </p:spPr>
        <p:txBody>
          <a:bodyPr wrap="square" rtlCol="0">
            <a:spAutoFit/>
          </a:bodyPr>
          <a:lstStyle/>
          <a:p>
            <a:pPr algn="ctr"/>
            <a:r>
              <a:rPr lang="ru-RU" sz="2400" b="1" dirty="0" smtClean="0"/>
              <a:t>СРО</a:t>
            </a:r>
            <a:endParaRPr lang="ru-RU" sz="2400" b="1" dirty="0"/>
          </a:p>
        </p:txBody>
      </p:sp>
      <p:sp>
        <p:nvSpPr>
          <p:cNvPr id="12" name="TextBox 11"/>
          <p:cNvSpPr txBox="1"/>
          <p:nvPr/>
        </p:nvSpPr>
        <p:spPr>
          <a:xfrm>
            <a:off x="6625775" y="2069135"/>
            <a:ext cx="2177143" cy="461665"/>
          </a:xfrm>
          <a:prstGeom prst="rect">
            <a:avLst/>
          </a:prstGeom>
          <a:noFill/>
        </p:spPr>
        <p:txBody>
          <a:bodyPr wrap="square" rtlCol="0">
            <a:spAutoFit/>
          </a:bodyPr>
          <a:lstStyle/>
          <a:p>
            <a:pPr algn="ctr"/>
            <a:r>
              <a:rPr lang="ru-RU" sz="2400" b="1" dirty="0" smtClean="0"/>
              <a:t>НОПРИЗ</a:t>
            </a:r>
            <a:endParaRPr lang="ru-RU" sz="2400" b="1" dirty="0"/>
          </a:p>
        </p:txBody>
      </p:sp>
      <p:sp>
        <p:nvSpPr>
          <p:cNvPr id="13" name="TextBox 12"/>
          <p:cNvSpPr txBox="1"/>
          <p:nvPr/>
        </p:nvSpPr>
        <p:spPr>
          <a:xfrm>
            <a:off x="145146" y="4151936"/>
            <a:ext cx="2322285" cy="769441"/>
          </a:xfrm>
          <a:prstGeom prst="rect">
            <a:avLst/>
          </a:prstGeom>
          <a:noFill/>
        </p:spPr>
        <p:txBody>
          <a:bodyPr wrap="square" rtlCol="0">
            <a:spAutoFit/>
          </a:bodyPr>
          <a:lstStyle/>
          <a:p>
            <a:pPr algn="ctr"/>
            <a:r>
              <a:rPr lang="ru-RU" sz="2200" b="1" i="1" dirty="0" smtClean="0"/>
              <a:t>Строительные нормали</a:t>
            </a:r>
            <a:endParaRPr lang="ru-RU" sz="2200" b="1" i="1" dirty="0"/>
          </a:p>
        </p:txBody>
      </p:sp>
      <p:sp>
        <p:nvSpPr>
          <p:cNvPr id="14" name="TextBox 13"/>
          <p:cNvSpPr txBox="1"/>
          <p:nvPr/>
        </p:nvSpPr>
        <p:spPr>
          <a:xfrm>
            <a:off x="3447145" y="4167296"/>
            <a:ext cx="2177143" cy="769441"/>
          </a:xfrm>
          <a:prstGeom prst="rect">
            <a:avLst/>
          </a:prstGeom>
          <a:noFill/>
        </p:spPr>
        <p:txBody>
          <a:bodyPr wrap="square" rtlCol="0">
            <a:spAutoFit/>
          </a:bodyPr>
          <a:lstStyle/>
          <a:p>
            <a:pPr algn="ctr"/>
            <a:r>
              <a:rPr lang="ru-RU" sz="2200" b="1" i="1" dirty="0" smtClean="0"/>
              <a:t>Контроль качества</a:t>
            </a:r>
            <a:endParaRPr lang="ru-RU" sz="2200" b="1" i="1" dirty="0"/>
          </a:p>
        </p:txBody>
      </p:sp>
      <p:sp>
        <p:nvSpPr>
          <p:cNvPr id="15" name="TextBox 14"/>
          <p:cNvSpPr txBox="1"/>
          <p:nvPr/>
        </p:nvSpPr>
        <p:spPr>
          <a:xfrm>
            <a:off x="6625774" y="4151935"/>
            <a:ext cx="2177143" cy="769441"/>
          </a:xfrm>
          <a:prstGeom prst="rect">
            <a:avLst/>
          </a:prstGeom>
          <a:noFill/>
        </p:spPr>
        <p:txBody>
          <a:bodyPr wrap="square" rtlCol="0">
            <a:spAutoFit/>
          </a:bodyPr>
          <a:lstStyle/>
          <a:p>
            <a:pPr algn="ctr"/>
            <a:r>
              <a:rPr lang="ru-RU" sz="2200" b="1" i="1" dirty="0" smtClean="0"/>
              <a:t>Обеспечение качества</a:t>
            </a:r>
            <a:endParaRPr lang="ru-RU" sz="2200" b="1" i="1" dirty="0"/>
          </a:p>
        </p:txBody>
      </p:sp>
      <p:sp>
        <p:nvSpPr>
          <p:cNvPr id="16" name="Полилиния 15"/>
          <p:cNvSpPr/>
          <p:nvPr/>
        </p:nvSpPr>
        <p:spPr>
          <a:xfrm>
            <a:off x="2747522" y="3051614"/>
            <a:ext cx="477717" cy="558839"/>
          </a:xfrm>
          <a:custGeom>
            <a:avLst/>
            <a:gdLst>
              <a:gd name="connsiteX0" fmla="*/ 0 w 477717"/>
              <a:gd name="connsiteY0" fmla="*/ 111768 h 558839"/>
              <a:gd name="connsiteX1" fmla="*/ 238859 w 477717"/>
              <a:gd name="connsiteY1" fmla="*/ 111768 h 558839"/>
              <a:gd name="connsiteX2" fmla="*/ 238859 w 477717"/>
              <a:gd name="connsiteY2" fmla="*/ 0 h 558839"/>
              <a:gd name="connsiteX3" fmla="*/ 477717 w 477717"/>
              <a:gd name="connsiteY3" fmla="*/ 279420 h 558839"/>
              <a:gd name="connsiteX4" fmla="*/ 238859 w 477717"/>
              <a:gd name="connsiteY4" fmla="*/ 558839 h 558839"/>
              <a:gd name="connsiteX5" fmla="*/ 238859 w 477717"/>
              <a:gd name="connsiteY5" fmla="*/ 447071 h 558839"/>
              <a:gd name="connsiteX6" fmla="*/ 0 w 477717"/>
              <a:gd name="connsiteY6" fmla="*/ 447071 h 558839"/>
              <a:gd name="connsiteX7" fmla="*/ 0 w 477717"/>
              <a:gd name="connsiteY7" fmla="*/ 111768 h 558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717" h="558839">
                <a:moveTo>
                  <a:pt x="0" y="111768"/>
                </a:moveTo>
                <a:lnTo>
                  <a:pt x="238859" y="111768"/>
                </a:lnTo>
                <a:lnTo>
                  <a:pt x="238859" y="0"/>
                </a:lnTo>
                <a:lnTo>
                  <a:pt x="477717" y="279420"/>
                </a:lnTo>
                <a:lnTo>
                  <a:pt x="238859" y="558839"/>
                </a:lnTo>
                <a:lnTo>
                  <a:pt x="238859" y="447071"/>
                </a:lnTo>
                <a:lnTo>
                  <a:pt x="0" y="447071"/>
                </a:lnTo>
                <a:lnTo>
                  <a:pt x="0" y="111768"/>
                </a:lnTo>
                <a:close/>
              </a:path>
            </a:pathLst>
          </a:custGeom>
          <a:solidFill>
            <a:srgbClr val="0070C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txBody>
          <a:bodyPr spcFirstLastPara="0" vert="horz" wrap="square" lIns="0" tIns="111768" rIns="143315" bIns="111768" numCol="1" spcCol="1270" anchor="ctr" anchorCtr="0">
            <a:noAutofit/>
          </a:bodyPr>
          <a:lstStyle/>
          <a:p>
            <a:pPr lvl="0" algn="ctr" defTabSz="622300">
              <a:lnSpc>
                <a:spcPct val="90000"/>
              </a:lnSpc>
              <a:spcBef>
                <a:spcPct val="0"/>
              </a:spcBef>
              <a:spcAft>
                <a:spcPct val="35000"/>
              </a:spcAft>
            </a:pPr>
            <a:endParaRPr lang="ru-RU" sz="1400" kern="1200"/>
          </a:p>
        </p:txBody>
      </p:sp>
      <p:sp>
        <p:nvSpPr>
          <p:cNvPr id="17" name="Полилиния 16"/>
          <p:cNvSpPr/>
          <p:nvPr/>
        </p:nvSpPr>
        <p:spPr>
          <a:xfrm>
            <a:off x="2722310" y="4269774"/>
            <a:ext cx="477717" cy="558839"/>
          </a:xfrm>
          <a:custGeom>
            <a:avLst/>
            <a:gdLst>
              <a:gd name="connsiteX0" fmla="*/ 0 w 477717"/>
              <a:gd name="connsiteY0" fmla="*/ 111768 h 558839"/>
              <a:gd name="connsiteX1" fmla="*/ 238859 w 477717"/>
              <a:gd name="connsiteY1" fmla="*/ 111768 h 558839"/>
              <a:gd name="connsiteX2" fmla="*/ 238859 w 477717"/>
              <a:gd name="connsiteY2" fmla="*/ 0 h 558839"/>
              <a:gd name="connsiteX3" fmla="*/ 477717 w 477717"/>
              <a:gd name="connsiteY3" fmla="*/ 279420 h 558839"/>
              <a:gd name="connsiteX4" fmla="*/ 238859 w 477717"/>
              <a:gd name="connsiteY4" fmla="*/ 558839 h 558839"/>
              <a:gd name="connsiteX5" fmla="*/ 238859 w 477717"/>
              <a:gd name="connsiteY5" fmla="*/ 447071 h 558839"/>
              <a:gd name="connsiteX6" fmla="*/ 0 w 477717"/>
              <a:gd name="connsiteY6" fmla="*/ 447071 h 558839"/>
              <a:gd name="connsiteX7" fmla="*/ 0 w 477717"/>
              <a:gd name="connsiteY7" fmla="*/ 111768 h 558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717" h="558839">
                <a:moveTo>
                  <a:pt x="0" y="111768"/>
                </a:moveTo>
                <a:lnTo>
                  <a:pt x="238859" y="111768"/>
                </a:lnTo>
                <a:lnTo>
                  <a:pt x="238859" y="0"/>
                </a:lnTo>
                <a:lnTo>
                  <a:pt x="477717" y="279420"/>
                </a:lnTo>
                <a:lnTo>
                  <a:pt x="238859" y="558839"/>
                </a:lnTo>
                <a:lnTo>
                  <a:pt x="238859" y="447071"/>
                </a:lnTo>
                <a:lnTo>
                  <a:pt x="0" y="447071"/>
                </a:lnTo>
                <a:lnTo>
                  <a:pt x="0" y="111768"/>
                </a:lnTo>
                <a:close/>
              </a:path>
            </a:pathLst>
          </a:custGeom>
          <a:solidFill>
            <a:srgbClr val="92D05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txBody>
          <a:bodyPr spcFirstLastPara="0" vert="horz" wrap="square" lIns="0" tIns="111768" rIns="143315" bIns="111768" numCol="1" spcCol="1270" anchor="ctr" anchorCtr="0">
            <a:noAutofit/>
          </a:bodyPr>
          <a:lstStyle/>
          <a:p>
            <a:pPr lvl="0" algn="ctr" defTabSz="622300">
              <a:lnSpc>
                <a:spcPct val="90000"/>
              </a:lnSpc>
              <a:spcBef>
                <a:spcPct val="0"/>
              </a:spcBef>
              <a:spcAft>
                <a:spcPct val="35000"/>
              </a:spcAft>
            </a:pPr>
            <a:endParaRPr lang="ru-RU" sz="1400" kern="1200"/>
          </a:p>
        </p:txBody>
      </p:sp>
      <p:sp>
        <p:nvSpPr>
          <p:cNvPr id="18" name="Полилиния 17"/>
          <p:cNvSpPr/>
          <p:nvPr/>
        </p:nvSpPr>
        <p:spPr>
          <a:xfrm>
            <a:off x="5875351" y="4288013"/>
            <a:ext cx="477717" cy="558839"/>
          </a:xfrm>
          <a:custGeom>
            <a:avLst/>
            <a:gdLst>
              <a:gd name="connsiteX0" fmla="*/ 0 w 477717"/>
              <a:gd name="connsiteY0" fmla="*/ 111768 h 558839"/>
              <a:gd name="connsiteX1" fmla="*/ 238859 w 477717"/>
              <a:gd name="connsiteY1" fmla="*/ 111768 h 558839"/>
              <a:gd name="connsiteX2" fmla="*/ 238859 w 477717"/>
              <a:gd name="connsiteY2" fmla="*/ 0 h 558839"/>
              <a:gd name="connsiteX3" fmla="*/ 477717 w 477717"/>
              <a:gd name="connsiteY3" fmla="*/ 279420 h 558839"/>
              <a:gd name="connsiteX4" fmla="*/ 238859 w 477717"/>
              <a:gd name="connsiteY4" fmla="*/ 558839 h 558839"/>
              <a:gd name="connsiteX5" fmla="*/ 238859 w 477717"/>
              <a:gd name="connsiteY5" fmla="*/ 447071 h 558839"/>
              <a:gd name="connsiteX6" fmla="*/ 0 w 477717"/>
              <a:gd name="connsiteY6" fmla="*/ 447071 h 558839"/>
              <a:gd name="connsiteX7" fmla="*/ 0 w 477717"/>
              <a:gd name="connsiteY7" fmla="*/ 111768 h 558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717" h="558839">
                <a:moveTo>
                  <a:pt x="0" y="111768"/>
                </a:moveTo>
                <a:lnTo>
                  <a:pt x="238859" y="111768"/>
                </a:lnTo>
                <a:lnTo>
                  <a:pt x="238859" y="0"/>
                </a:lnTo>
                <a:lnTo>
                  <a:pt x="477717" y="279420"/>
                </a:lnTo>
                <a:lnTo>
                  <a:pt x="238859" y="558839"/>
                </a:lnTo>
                <a:lnTo>
                  <a:pt x="238859" y="447071"/>
                </a:lnTo>
                <a:lnTo>
                  <a:pt x="0" y="447071"/>
                </a:lnTo>
                <a:lnTo>
                  <a:pt x="0" y="111768"/>
                </a:lnTo>
                <a:close/>
              </a:path>
            </a:pathLst>
          </a:custGeom>
          <a:solidFill>
            <a:srgbClr val="92D05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txBody>
          <a:bodyPr spcFirstLastPara="0" vert="horz" wrap="square" lIns="0" tIns="111768" rIns="143315" bIns="111768" numCol="1" spcCol="1270" anchor="ctr" anchorCtr="0">
            <a:noAutofit/>
          </a:bodyPr>
          <a:lstStyle/>
          <a:p>
            <a:pPr lvl="0" algn="ctr" defTabSz="622300">
              <a:lnSpc>
                <a:spcPct val="90000"/>
              </a:lnSpc>
              <a:spcBef>
                <a:spcPct val="0"/>
              </a:spcBef>
              <a:spcAft>
                <a:spcPct val="35000"/>
              </a:spcAft>
            </a:pPr>
            <a:endParaRPr lang="ru-RU" sz="1400" kern="1200"/>
          </a:p>
        </p:txBody>
      </p:sp>
    </p:spTree>
    <p:extLst>
      <p:ext uri="{BB962C8B-B14F-4D97-AF65-F5344CB8AC3E}">
        <p14:creationId xmlns:p14="http://schemas.microsoft.com/office/powerpoint/2010/main" val="34659266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a:off x="0" y="74964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28" name="Рисунок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437" y="-216542"/>
            <a:ext cx="1808778" cy="1287697"/>
          </a:xfrm>
          <a:prstGeom prst="rect">
            <a:avLst/>
          </a:prstGeom>
        </p:spPr>
      </p:pic>
      <p:cxnSp>
        <p:nvCxnSpPr>
          <p:cNvPr id="3" name="Прямая соединительная линия 2"/>
          <p:cNvCxnSpPr/>
          <p:nvPr/>
        </p:nvCxnSpPr>
        <p:spPr>
          <a:xfrm>
            <a:off x="1465998" y="0"/>
            <a:ext cx="0" cy="749640"/>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9"/>
          <p:cNvSpPr txBox="1"/>
          <p:nvPr/>
        </p:nvSpPr>
        <p:spPr>
          <a:xfrm>
            <a:off x="1465996" y="205655"/>
            <a:ext cx="7667449" cy="369332"/>
          </a:xfrm>
          <a:prstGeom prst="rect">
            <a:avLst/>
          </a:prstGeom>
          <a:noFill/>
        </p:spPr>
        <p:txBody>
          <a:bodyPr wrap="square" rtlCol="0" anchor="ctr">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b="1" dirty="0" smtClean="0">
                <a:latin typeface="Arial Narrow" panose="020B0606020202030204" pitchFamily="34" charset="0"/>
                <a:cs typeface="Times New Roman" panose="02020603050405020304" pitchFamily="18" charset="0"/>
              </a:rPr>
              <a:t>Содержание проф. </a:t>
            </a:r>
            <a:r>
              <a:rPr lang="ru-RU" b="1" dirty="0">
                <a:latin typeface="Arial Narrow" panose="020B0606020202030204" pitchFamily="34" charset="0"/>
                <a:cs typeface="Times New Roman" panose="02020603050405020304" pitchFamily="18" charset="0"/>
              </a:rPr>
              <a:t>с</a:t>
            </a:r>
            <a:r>
              <a:rPr lang="ru-RU" b="1" dirty="0" smtClean="0">
                <a:latin typeface="Arial Narrow" panose="020B0606020202030204" pitchFamily="34" charset="0"/>
                <a:cs typeface="Times New Roman" panose="02020603050405020304" pitchFamily="18" charset="0"/>
              </a:rPr>
              <a:t>тандартов, </a:t>
            </a:r>
            <a:r>
              <a:rPr lang="ru-RU" b="1" dirty="0" err="1" smtClean="0">
                <a:latin typeface="Arial Narrow" panose="020B0606020202030204" pitchFamily="34" charset="0"/>
                <a:cs typeface="Times New Roman" panose="02020603050405020304" pitchFamily="18" charset="0"/>
              </a:rPr>
              <a:t>ФГОСов</a:t>
            </a:r>
            <a:r>
              <a:rPr lang="ru-RU" b="1" dirty="0" smtClean="0">
                <a:latin typeface="Arial Narrow" panose="020B0606020202030204" pitchFamily="34" charset="0"/>
                <a:cs typeface="Times New Roman" panose="02020603050405020304" pitchFamily="18" charset="0"/>
              </a:rPr>
              <a:t>, стандартов производства работ</a:t>
            </a:r>
            <a:endParaRPr lang="ru-RU" b="1" dirty="0">
              <a:latin typeface="Arial Narrow" panose="020B0606020202030204" pitchFamily="34"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4F94D634-FA72-451C-A7A4-8978EF3764A0}" type="slidenum">
              <a:rPr lang="ru-RU" smtClean="0">
                <a:latin typeface="Times New Roman" panose="02020603050405020304" pitchFamily="18" charset="0"/>
                <a:cs typeface="Times New Roman" panose="02020603050405020304" pitchFamily="18" charset="0"/>
              </a:rPr>
              <a:pPr/>
              <a:t>13</a:t>
            </a:fld>
            <a:endParaRPr lang="ru-RU">
              <a:latin typeface="Times New Roman" panose="02020603050405020304" pitchFamily="18" charset="0"/>
              <a:cs typeface="Times New Roman" panose="02020603050405020304"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2580635843"/>
              </p:ext>
            </p:extLst>
          </p:nvPr>
        </p:nvGraphicFramePr>
        <p:xfrm>
          <a:off x="159658" y="870857"/>
          <a:ext cx="8810171" cy="5780712"/>
        </p:xfrm>
        <a:graphic>
          <a:graphicData uri="http://schemas.openxmlformats.org/drawingml/2006/table">
            <a:tbl>
              <a:tblPr>
                <a:tableStyleId>{5C22544A-7EE6-4342-B048-85BDC9FD1C3A}</a:tableStyleId>
              </a:tblPr>
              <a:tblGrid>
                <a:gridCol w="932933"/>
                <a:gridCol w="1738647"/>
                <a:gridCol w="3395391"/>
                <a:gridCol w="2743200"/>
              </a:tblGrid>
              <a:tr h="391886">
                <a:tc>
                  <a:txBody>
                    <a:bodyPr/>
                    <a:lstStyle/>
                    <a:p>
                      <a:pPr algn="ctr" fontAlgn="t"/>
                      <a:r>
                        <a:rPr lang="ru-RU" sz="1400" b="1" i="0" u="none" strike="noStrike" dirty="0" err="1" smtClean="0">
                          <a:solidFill>
                            <a:srgbClr val="000000"/>
                          </a:solidFill>
                          <a:effectLst/>
                          <a:latin typeface="Times New Roman" panose="02020603050405020304" pitchFamily="18" charset="0"/>
                          <a:cs typeface="Times New Roman" panose="02020603050405020304" pitchFamily="18" charset="0"/>
                        </a:rPr>
                        <a:t>Классиф</a:t>
                      </a:r>
                      <a:r>
                        <a:rPr lang="ru-RU" sz="1400" b="1" i="0" u="none" strike="noStrike" dirty="0" smtClean="0">
                          <a:solidFill>
                            <a:srgbClr val="000000"/>
                          </a:solidFill>
                          <a:effectLst/>
                          <a:latin typeface="Times New Roman" panose="02020603050405020304" pitchFamily="18" charset="0"/>
                          <a:cs typeface="Times New Roman" panose="02020603050405020304" pitchFamily="18" charset="0"/>
                        </a:rPr>
                        <a:t>.</a:t>
                      </a:r>
                    </a:p>
                    <a:p>
                      <a:pPr algn="ctr" fontAlgn="t"/>
                      <a:r>
                        <a:rPr lang="ru-RU" sz="1400" b="1"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sz="1400" b="1" i="0" u="none" strike="noStrike" dirty="0" smtClean="0">
                          <a:solidFill>
                            <a:srgbClr val="000000"/>
                          </a:solidFill>
                          <a:effectLst/>
                          <a:latin typeface="Times New Roman" panose="02020603050405020304" pitchFamily="18" charset="0"/>
                          <a:cs typeface="Times New Roman" panose="02020603050405020304" pitchFamily="18" charset="0"/>
                        </a:rPr>
                        <a:t>и код.</a:t>
                      </a:r>
                      <a:endParaRPr lang="ru-RU"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664" marR="6664" marT="6664" marB="0">
                    <a:solidFill>
                      <a:schemeClr val="bg1">
                        <a:lumMod val="85000"/>
                      </a:schemeClr>
                    </a:solidFill>
                  </a:tcPr>
                </a:tc>
                <a:tc>
                  <a:txBody>
                    <a:bodyPr/>
                    <a:lstStyle/>
                    <a:p>
                      <a:pPr algn="ctr" fontAlgn="t"/>
                      <a:r>
                        <a:rPr lang="ru-RU" sz="1400" b="1" u="none" strike="noStrike" dirty="0">
                          <a:effectLst/>
                          <a:latin typeface="Times New Roman" panose="02020603050405020304" pitchFamily="18" charset="0"/>
                          <a:cs typeface="Times New Roman" panose="02020603050405020304" pitchFamily="18" charset="0"/>
                        </a:rPr>
                        <a:t>Приказ </a:t>
                      </a:r>
                      <a:r>
                        <a:rPr lang="ru-RU" sz="1400" b="1" u="none" strike="noStrike" dirty="0" err="1">
                          <a:effectLst/>
                          <a:latin typeface="Times New Roman" panose="02020603050405020304" pitchFamily="18" charset="0"/>
                          <a:cs typeface="Times New Roman" panose="02020603050405020304" pitchFamily="18" charset="0"/>
                        </a:rPr>
                        <a:t>Минрегиона</a:t>
                      </a:r>
                      <a:r>
                        <a:rPr lang="ru-RU" sz="1400" b="1" u="none" strike="noStrike" dirty="0">
                          <a:effectLst/>
                          <a:latin typeface="Times New Roman" panose="02020603050405020304" pitchFamily="18" charset="0"/>
                          <a:cs typeface="Times New Roman" panose="02020603050405020304" pitchFamily="18" charset="0"/>
                        </a:rPr>
                        <a:t> №624</a:t>
                      </a:r>
                      <a:endParaRPr lang="ru-RU"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664" marR="6664" marT="6664" marB="0">
                    <a:solidFill>
                      <a:schemeClr val="bg1">
                        <a:lumMod val="85000"/>
                      </a:schemeClr>
                    </a:solidFill>
                  </a:tcPr>
                </a:tc>
                <a:tc>
                  <a:txBody>
                    <a:bodyPr/>
                    <a:lstStyle/>
                    <a:p>
                      <a:pPr algn="ctr" fontAlgn="t"/>
                      <a:r>
                        <a:rPr lang="ru-RU" sz="1400" b="1" u="none" strike="noStrike" dirty="0">
                          <a:effectLst/>
                          <a:latin typeface="Times New Roman" panose="02020603050405020304" pitchFamily="18" charset="0"/>
                          <a:cs typeface="Times New Roman" panose="02020603050405020304" pitchFamily="18" charset="0"/>
                        </a:rPr>
                        <a:t>ОКВЕД  3</a:t>
                      </a:r>
                      <a:endParaRPr lang="ru-RU"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664" marR="6664" marT="6664" marB="0">
                    <a:solidFill>
                      <a:schemeClr val="bg1">
                        <a:lumMod val="85000"/>
                      </a:schemeClr>
                    </a:solidFill>
                  </a:tcPr>
                </a:tc>
                <a:tc>
                  <a:txBody>
                    <a:bodyPr/>
                    <a:lstStyle/>
                    <a:p>
                      <a:pPr algn="ctr" fontAlgn="t"/>
                      <a:r>
                        <a:rPr lang="ru-RU" sz="1400" b="1" u="none" strike="noStrike" dirty="0">
                          <a:effectLst/>
                          <a:latin typeface="Times New Roman" panose="02020603050405020304" pitchFamily="18" charset="0"/>
                          <a:cs typeface="Times New Roman" panose="02020603050405020304" pitchFamily="18" charset="0"/>
                        </a:rPr>
                        <a:t>ОКСО</a:t>
                      </a:r>
                      <a:endParaRPr lang="ru-RU"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664" marR="6664" marT="6664" marB="0">
                    <a:solidFill>
                      <a:schemeClr val="bg1">
                        <a:lumMod val="85000"/>
                      </a:schemeClr>
                    </a:solidFill>
                  </a:tcPr>
                </a:tc>
              </a:tr>
              <a:tr h="414144">
                <a:tc>
                  <a:txBody>
                    <a:bodyPr/>
                    <a:lstStyle/>
                    <a:p>
                      <a:pPr algn="ctr" fontAlgn="ctr"/>
                      <a:r>
                        <a:rPr lang="ru-RU" sz="1400" b="1" i="0" u="none" strike="noStrike" dirty="0" smtClean="0">
                          <a:solidFill>
                            <a:srgbClr val="000000"/>
                          </a:solidFill>
                          <a:effectLst/>
                          <a:latin typeface="Times New Roman" panose="02020603050405020304" pitchFamily="18" charset="0"/>
                          <a:cs typeface="Times New Roman" panose="02020603050405020304" pitchFamily="18" charset="0"/>
                        </a:rPr>
                        <a:t>Вид стандарта</a:t>
                      </a:r>
                      <a:endParaRPr lang="ru-RU"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664" marR="6664" marT="6664" marB="0" anchor="ctr">
                    <a:solidFill>
                      <a:schemeClr val="bg1">
                        <a:lumMod val="75000"/>
                      </a:schemeClr>
                    </a:solidFill>
                  </a:tcPr>
                </a:tc>
                <a:tc>
                  <a:txBody>
                    <a:bodyPr/>
                    <a:lstStyle/>
                    <a:p>
                      <a:pPr algn="ctr" fontAlgn="ctr"/>
                      <a:r>
                        <a:rPr lang="ru-RU" sz="1400" b="1" u="none" strike="noStrike" dirty="0">
                          <a:effectLst/>
                          <a:latin typeface="Times New Roman" panose="02020603050405020304" pitchFamily="18" charset="0"/>
                          <a:cs typeface="Times New Roman" panose="02020603050405020304" pitchFamily="18" charset="0"/>
                        </a:rPr>
                        <a:t>Стандарт производства работ</a:t>
                      </a:r>
                      <a:endParaRPr lang="ru-RU"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664" marR="6664" marT="6664" marB="0" anchor="ctr">
                    <a:solidFill>
                      <a:schemeClr val="bg1">
                        <a:lumMod val="75000"/>
                      </a:schemeClr>
                    </a:solidFill>
                  </a:tcPr>
                </a:tc>
                <a:tc>
                  <a:txBody>
                    <a:bodyPr/>
                    <a:lstStyle/>
                    <a:p>
                      <a:pPr algn="ctr" fontAlgn="ctr"/>
                      <a:r>
                        <a:rPr lang="ru-RU" sz="1400" b="1" u="none" strike="noStrike" dirty="0" err="1">
                          <a:effectLst/>
                          <a:latin typeface="Times New Roman" panose="02020603050405020304" pitchFamily="18" charset="0"/>
                          <a:cs typeface="Times New Roman" panose="02020603050405020304" pitchFamily="18" charset="0"/>
                        </a:rPr>
                        <a:t>Професиональный</a:t>
                      </a:r>
                      <a:r>
                        <a:rPr lang="ru-RU" sz="1400" b="1" u="none" strike="noStrike" dirty="0">
                          <a:effectLst/>
                          <a:latin typeface="Times New Roman" panose="02020603050405020304" pitchFamily="18" charset="0"/>
                          <a:cs typeface="Times New Roman" panose="02020603050405020304" pitchFamily="18" charset="0"/>
                        </a:rPr>
                        <a:t> стандарт</a:t>
                      </a:r>
                      <a:endParaRPr lang="ru-RU"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664" marR="6664" marT="6664" marB="0" anchor="ctr">
                    <a:solidFill>
                      <a:schemeClr val="bg1">
                        <a:lumMod val="75000"/>
                      </a:schemeClr>
                    </a:solidFill>
                  </a:tcPr>
                </a:tc>
                <a:tc>
                  <a:txBody>
                    <a:bodyPr/>
                    <a:lstStyle/>
                    <a:p>
                      <a:pPr algn="ctr" fontAlgn="ctr"/>
                      <a:r>
                        <a:rPr lang="ru-RU" sz="1400" b="1" u="none" strike="noStrike" dirty="0">
                          <a:effectLst/>
                          <a:latin typeface="Times New Roman" panose="02020603050405020304" pitchFamily="18" charset="0"/>
                          <a:cs typeface="Times New Roman" panose="02020603050405020304" pitchFamily="18" charset="0"/>
                        </a:rPr>
                        <a:t>Федеральные государственные образовательные стандарты (ФГОС) </a:t>
                      </a:r>
                      <a:endParaRPr lang="ru-RU"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664" marR="6664" marT="6664" marB="0" anchor="ctr">
                    <a:solidFill>
                      <a:schemeClr val="bg1">
                        <a:lumMod val="75000"/>
                      </a:schemeClr>
                    </a:solidFill>
                  </a:tcPr>
                </a:tc>
              </a:tr>
              <a:tr h="1412964">
                <a:tc>
                  <a:txBody>
                    <a:bodyPr/>
                    <a:lstStyle/>
                    <a:p>
                      <a:pPr marL="0" algn="ctr" defTabSz="914400" rtl="0" eaLnBrk="1" fontAlgn="ctr" latinLnBrk="0" hangingPunct="1"/>
                      <a:r>
                        <a:rPr lang="ru-RU" sz="1400" b="1"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Основные положения</a:t>
                      </a:r>
                      <a:endParaRPr lang="ru-RU"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6664" marR="6664" marT="6664" marB="0"/>
                </a:tc>
                <a:tc>
                  <a:txBody>
                    <a:bodyPr/>
                    <a:lstStyle/>
                    <a:p>
                      <a:pPr algn="l" fontAlgn="t"/>
                      <a:r>
                        <a:rPr lang="ru-RU" sz="1400" u="none" strike="noStrike" dirty="0">
                          <a:effectLst/>
                          <a:latin typeface="Times New Roman" panose="02020603050405020304" pitchFamily="18" charset="0"/>
                          <a:cs typeface="Times New Roman" panose="02020603050405020304" pitchFamily="18" charset="0"/>
                        </a:rPr>
                        <a:t>1.Описание технологии или требование к </a:t>
                      </a:r>
                      <a:r>
                        <a:rPr lang="ru-RU" sz="1400" u="none" strike="noStrike" dirty="0" smtClean="0">
                          <a:effectLst/>
                          <a:latin typeface="Times New Roman" panose="02020603050405020304" pitchFamily="18" charset="0"/>
                          <a:cs typeface="Times New Roman" panose="02020603050405020304" pitchFamily="18" charset="0"/>
                        </a:rPr>
                        <a:t>технологии</a:t>
                      </a:r>
                    </a:p>
                    <a:p>
                      <a:pPr marL="0" marR="0" indent="0" algn="l" defTabSz="914400" rtl="0" eaLnBrk="1" fontAlgn="t" latinLnBrk="0" hangingPunct="1">
                        <a:lnSpc>
                          <a:spcPct val="100000"/>
                        </a:lnSpc>
                        <a:spcBef>
                          <a:spcPts val="0"/>
                        </a:spcBef>
                        <a:spcAft>
                          <a:spcPts val="0"/>
                        </a:spcAft>
                        <a:buClrTx/>
                        <a:buSzTx/>
                        <a:buFontTx/>
                        <a:buNone/>
                        <a:tabLst/>
                        <a:defRPr/>
                      </a:pPr>
                      <a:r>
                        <a:rPr lang="ru-RU" sz="1400" u="none" strike="noStrike" dirty="0" smtClean="0">
                          <a:effectLst/>
                          <a:latin typeface="Times New Roman" panose="02020603050405020304" pitchFamily="18" charset="0"/>
                          <a:cs typeface="Times New Roman" panose="02020603050405020304" pitchFamily="18" charset="0"/>
                        </a:rPr>
                        <a:t>2 .Технологическая карта процесса</a:t>
                      </a:r>
                      <a:endParaRPr lang="ru-RU" sz="1400" b="0" i="0" u="none" strike="noStrike" dirty="0" smtClean="0">
                        <a:solidFill>
                          <a:srgbClr val="000000"/>
                        </a:solidFill>
                        <a:effectLst/>
                        <a:latin typeface="Times New Roman" panose="02020603050405020304" pitchFamily="18" charset="0"/>
                        <a:cs typeface="Times New Roman" panose="02020603050405020304" pitchFamily="18" charset="0"/>
                      </a:endParaRPr>
                    </a:p>
                    <a:p>
                      <a:pPr marL="0" marR="0" indent="0" algn="l" defTabSz="914400" rtl="0" eaLnBrk="1" fontAlgn="t" latinLnBrk="0" hangingPunct="1">
                        <a:lnSpc>
                          <a:spcPct val="100000"/>
                        </a:lnSpc>
                        <a:spcBef>
                          <a:spcPts val="0"/>
                        </a:spcBef>
                        <a:spcAft>
                          <a:spcPts val="0"/>
                        </a:spcAft>
                        <a:buClrTx/>
                        <a:buSzTx/>
                        <a:buFontTx/>
                        <a:buNone/>
                        <a:tabLst/>
                        <a:defRPr/>
                      </a:pPr>
                      <a:r>
                        <a:rPr lang="ru-RU" sz="1400" u="none" strike="noStrike" dirty="0" smtClean="0">
                          <a:effectLst/>
                          <a:latin typeface="Times New Roman" panose="02020603050405020304" pitchFamily="18" charset="0"/>
                          <a:cs typeface="Times New Roman" panose="02020603050405020304" pitchFamily="18" charset="0"/>
                        </a:rPr>
                        <a:t>3. Нормаль технологического процесса</a:t>
                      </a:r>
                    </a:p>
                    <a:p>
                      <a:pPr marL="0" marR="0" indent="0" algn="l" defTabSz="914400" rtl="0" eaLnBrk="1" fontAlgn="t" latinLnBrk="0" hangingPunct="1">
                        <a:lnSpc>
                          <a:spcPct val="100000"/>
                        </a:lnSpc>
                        <a:spcBef>
                          <a:spcPts val="0"/>
                        </a:spcBef>
                        <a:spcAft>
                          <a:spcPts val="0"/>
                        </a:spcAft>
                        <a:buClrTx/>
                        <a:buSzTx/>
                        <a:buFontTx/>
                        <a:buNone/>
                        <a:tabLst/>
                        <a:defRPr/>
                      </a:pPr>
                      <a:r>
                        <a:rPr lang="ru-RU" sz="1400" u="none" strike="noStrike" dirty="0" smtClean="0">
                          <a:effectLst/>
                          <a:latin typeface="Times New Roman" panose="02020603050405020304" pitchFamily="18" charset="0"/>
                          <a:cs typeface="Times New Roman" panose="02020603050405020304" pitchFamily="18" charset="0"/>
                        </a:rPr>
                        <a:t>4. Показатели</a:t>
                      </a:r>
                      <a:r>
                        <a:rPr lang="ru-RU" sz="1400" u="none" strike="noStrike" baseline="0" dirty="0" smtClean="0">
                          <a:effectLst/>
                          <a:latin typeface="Times New Roman" panose="02020603050405020304" pitchFamily="18" charset="0"/>
                          <a:cs typeface="Times New Roman" panose="02020603050405020304" pitchFamily="18" charset="0"/>
                        </a:rPr>
                        <a:t> </a:t>
                      </a:r>
                      <a:r>
                        <a:rPr lang="ru-RU" sz="1400" u="none" strike="noStrike" dirty="0" smtClean="0">
                          <a:effectLst/>
                          <a:latin typeface="Times New Roman" panose="02020603050405020304" pitchFamily="18" charset="0"/>
                          <a:cs typeface="Times New Roman" panose="02020603050405020304" pitchFamily="18" charset="0"/>
                        </a:rPr>
                        <a:t>оценки соответствия техническим</a:t>
                      </a:r>
                      <a:r>
                        <a:rPr lang="ru-RU" sz="1400" u="none" strike="noStrike" baseline="0" dirty="0" smtClean="0">
                          <a:effectLst/>
                          <a:latin typeface="Times New Roman" panose="02020603050405020304" pitchFamily="18" charset="0"/>
                          <a:cs typeface="Times New Roman" panose="02020603050405020304" pitchFamily="18" charset="0"/>
                        </a:rPr>
                        <a:t> </a:t>
                      </a:r>
                      <a:r>
                        <a:rPr lang="ru-RU" sz="1400" u="none" strike="noStrike" dirty="0" smtClean="0">
                          <a:effectLst/>
                          <a:latin typeface="Times New Roman" panose="02020603050405020304" pitchFamily="18" charset="0"/>
                          <a:cs typeface="Times New Roman" panose="02020603050405020304" pitchFamily="18" charset="0"/>
                        </a:rPr>
                        <a:t>регламентам</a:t>
                      </a:r>
                      <a:endParaRPr lang="ru-RU" sz="1400" b="0" i="0" u="none" strike="noStrike" dirty="0" smtClean="0">
                        <a:solidFill>
                          <a:srgbClr val="000000"/>
                        </a:solidFill>
                        <a:effectLst/>
                        <a:latin typeface="Times New Roman" panose="02020603050405020304" pitchFamily="18" charset="0"/>
                        <a:cs typeface="Times New Roman" panose="02020603050405020304" pitchFamily="18" charset="0"/>
                      </a:endParaRPr>
                    </a:p>
                    <a:p>
                      <a:pPr marL="0" marR="0" indent="0" algn="l" defTabSz="914400" rtl="0" eaLnBrk="1" fontAlgn="t" latinLnBrk="0" hangingPunct="1">
                        <a:lnSpc>
                          <a:spcPct val="100000"/>
                        </a:lnSpc>
                        <a:spcBef>
                          <a:spcPts val="0"/>
                        </a:spcBef>
                        <a:spcAft>
                          <a:spcPts val="0"/>
                        </a:spcAft>
                        <a:buClrTx/>
                        <a:buSzTx/>
                        <a:buFontTx/>
                        <a:buNone/>
                        <a:tabLst/>
                        <a:defRPr/>
                      </a:pPr>
                      <a:r>
                        <a:rPr lang="ru-RU" sz="1400" u="none" strike="noStrike" dirty="0" smtClean="0">
                          <a:effectLst/>
                          <a:latin typeface="Times New Roman" panose="02020603050405020304" pitchFamily="18" charset="0"/>
                          <a:cs typeface="Times New Roman" panose="02020603050405020304" pitchFamily="18" charset="0"/>
                        </a:rPr>
                        <a:t>5. Показатель оценки качества</a:t>
                      </a:r>
                      <a:endParaRPr lang="ru-RU" sz="1400" b="0"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l" fontAlgn="t"/>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664" marR="6664" marT="6664" marB="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ru-RU" sz="1400" u="none" strike="noStrike" dirty="0">
                          <a:effectLst/>
                          <a:latin typeface="Times New Roman" panose="02020603050405020304" pitchFamily="18" charset="0"/>
                          <a:cs typeface="Times New Roman" panose="02020603050405020304" pitchFamily="18" charset="0"/>
                        </a:rPr>
                        <a:t>1. Общие сведения: Наименование вида профессиональной деятельности; Основная цель вида профессиональной деятельности</a:t>
                      </a:r>
                      <a:r>
                        <a:rPr lang="ru-RU" sz="1400" u="none" strike="noStrike" dirty="0" smtClean="0">
                          <a:effectLst/>
                          <a:latin typeface="Times New Roman" panose="02020603050405020304" pitchFamily="18" charset="0"/>
                          <a:cs typeface="Times New Roman" panose="02020603050405020304" pitchFamily="18" charset="0"/>
                        </a:rPr>
                        <a:t>; Группа </a:t>
                      </a:r>
                      <a:r>
                        <a:rPr lang="ru-RU" sz="1400" u="none" strike="noStrike" dirty="0">
                          <a:effectLst/>
                          <a:latin typeface="Times New Roman" panose="02020603050405020304" pitchFamily="18" charset="0"/>
                          <a:cs typeface="Times New Roman" panose="02020603050405020304" pitchFamily="18" charset="0"/>
                        </a:rPr>
                        <a:t>занятий:(код ОКЗ);</a:t>
                      </a:r>
                      <a:br>
                        <a:rPr lang="ru-RU" sz="1400" u="none" strike="noStrike" dirty="0">
                          <a:effectLst/>
                          <a:latin typeface="Times New Roman" panose="02020603050405020304" pitchFamily="18" charset="0"/>
                          <a:cs typeface="Times New Roman" panose="02020603050405020304" pitchFamily="18" charset="0"/>
                        </a:rPr>
                      </a:br>
                      <a:r>
                        <a:rPr lang="ru-RU" sz="1400" u="none" strike="noStrike" dirty="0">
                          <a:effectLst/>
                          <a:latin typeface="Times New Roman" panose="02020603050405020304" pitchFamily="18" charset="0"/>
                          <a:cs typeface="Times New Roman" panose="02020603050405020304" pitchFamily="18" charset="0"/>
                        </a:rPr>
                        <a:t>Отнесение к видам экономической деятельности:(код ОКВЭД)</a:t>
                      </a:r>
                      <a:br>
                        <a:rPr lang="ru-RU" sz="1400" u="none" strike="noStrike" dirty="0">
                          <a:effectLst/>
                          <a:latin typeface="Times New Roman" panose="02020603050405020304" pitchFamily="18" charset="0"/>
                          <a:cs typeface="Times New Roman" panose="02020603050405020304" pitchFamily="18" charset="0"/>
                        </a:rPr>
                      </a:br>
                      <a:r>
                        <a:rPr lang="ru-RU" sz="1400" u="none" strike="noStrike" dirty="0" smtClean="0">
                          <a:effectLst/>
                          <a:latin typeface="Times New Roman" panose="02020603050405020304" pitchFamily="18" charset="0"/>
                          <a:cs typeface="Times New Roman" panose="02020603050405020304" pitchFamily="18" charset="0"/>
                        </a:rPr>
                        <a:t>2. Описание трудовых функций, входящих в профессиональный стандарт (функциональная карта вида профессиональной деятельности)</a:t>
                      </a:r>
                      <a:endParaRPr lang="ru-RU" sz="1400" b="0" i="0" u="none" strike="noStrike" dirty="0" smtClean="0">
                        <a:solidFill>
                          <a:srgbClr val="000000"/>
                        </a:solidFill>
                        <a:effectLst/>
                        <a:latin typeface="Times New Roman" panose="02020603050405020304" pitchFamily="18" charset="0"/>
                        <a:cs typeface="Times New Roman" panose="02020603050405020304" pitchFamily="18" charset="0"/>
                      </a:endParaRPr>
                    </a:p>
                    <a:p>
                      <a:pPr marL="0" marR="0" indent="0" algn="l" defTabSz="914400" rtl="0" eaLnBrk="1" fontAlgn="t" latinLnBrk="0" hangingPunct="1">
                        <a:lnSpc>
                          <a:spcPct val="100000"/>
                        </a:lnSpc>
                        <a:spcBef>
                          <a:spcPts val="0"/>
                        </a:spcBef>
                        <a:spcAft>
                          <a:spcPts val="0"/>
                        </a:spcAft>
                        <a:buClrTx/>
                        <a:buSzTx/>
                        <a:buFontTx/>
                        <a:buNone/>
                        <a:tabLst/>
                        <a:defRPr/>
                      </a:pPr>
                      <a:r>
                        <a:rPr lang="ru-RU" sz="1400" u="none" strike="noStrike" dirty="0" smtClean="0">
                          <a:effectLst/>
                          <a:latin typeface="Times New Roman" panose="02020603050405020304" pitchFamily="18" charset="0"/>
                          <a:cs typeface="Times New Roman" panose="02020603050405020304" pitchFamily="18" charset="0"/>
                        </a:rPr>
                        <a:t>3. Характеристика обобщенных трудовых функций. Обобщенная трудовая функция: Возможные наименования должностей, профессий.</a:t>
                      </a:r>
                      <a:br>
                        <a:rPr lang="ru-RU" sz="1400" u="none" strike="noStrike" dirty="0" smtClean="0">
                          <a:effectLst/>
                          <a:latin typeface="Times New Roman" panose="02020603050405020304" pitchFamily="18" charset="0"/>
                          <a:cs typeface="Times New Roman" panose="02020603050405020304" pitchFamily="18" charset="0"/>
                        </a:rPr>
                      </a:br>
                      <a:r>
                        <a:rPr lang="ru-RU" sz="1400" u="none" strike="noStrike" dirty="0" smtClean="0">
                          <a:effectLst/>
                          <a:latin typeface="Times New Roman" panose="02020603050405020304" pitchFamily="18" charset="0"/>
                          <a:cs typeface="Times New Roman" panose="02020603050405020304" pitchFamily="18" charset="0"/>
                        </a:rPr>
                        <a:t>Требования к образованию и обучению.</a:t>
                      </a:r>
                      <a:br>
                        <a:rPr lang="ru-RU" sz="1400" u="none" strike="noStrike" dirty="0" smtClean="0">
                          <a:effectLst/>
                          <a:latin typeface="Times New Roman" panose="02020603050405020304" pitchFamily="18" charset="0"/>
                          <a:cs typeface="Times New Roman" panose="02020603050405020304" pitchFamily="18" charset="0"/>
                        </a:rPr>
                      </a:br>
                      <a:r>
                        <a:rPr lang="ru-RU" sz="1400" u="none" strike="noStrike" dirty="0" smtClean="0">
                          <a:effectLst/>
                          <a:latin typeface="Times New Roman" panose="02020603050405020304" pitchFamily="18" charset="0"/>
                          <a:cs typeface="Times New Roman" panose="02020603050405020304" pitchFamily="18" charset="0"/>
                        </a:rPr>
                        <a:t>Требования к опыту практической работы.</a:t>
                      </a:r>
                      <a:br>
                        <a:rPr lang="ru-RU" sz="1400" u="none" strike="noStrike" dirty="0" smtClean="0">
                          <a:effectLst/>
                          <a:latin typeface="Times New Roman" panose="02020603050405020304" pitchFamily="18" charset="0"/>
                          <a:cs typeface="Times New Roman" panose="02020603050405020304" pitchFamily="18" charset="0"/>
                        </a:rPr>
                      </a:br>
                      <a:r>
                        <a:rPr lang="ru-RU" sz="1400" u="none" strike="noStrike" dirty="0" smtClean="0">
                          <a:effectLst/>
                          <a:latin typeface="Times New Roman" panose="02020603050405020304" pitchFamily="18" charset="0"/>
                          <a:cs typeface="Times New Roman" panose="02020603050405020304" pitchFamily="18" charset="0"/>
                        </a:rPr>
                        <a:t>Особые условия допуска к работе.</a:t>
                      </a:r>
                      <a:br>
                        <a:rPr lang="ru-RU" sz="1400" u="none" strike="noStrike" dirty="0" smtClean="0">
                          <a:effectLst/>
                          <a:latin typeface="Times New Roman" panose="02020603050405020304" pitchFamily="18" charset="0"/>
                          <a:cs typeface="Times New Roman" panose="02020603050405020304" pitchFamily="18" charset="0"/>
                        </a:rPr>
                      </a:br>
                      <a:r>
                        <a:rPr lang="ru-RU" sz="1400" u="none" strike="noStrike" dirty="0" smtClean="0">
                          <a:effectLst/>
                          <a:latin typeface="Times New Roman" panose="02020603050405020304" pitchFamily="18" charset="0"/>
                          <a:cs typeface="Times New Roman" panose="02020603050405020304" pitchFamily="18" charset="0"/>
                        </a:rPr>
                        <a:t>Другие характеристики(ОКЗ,ЕТКС или ЕКС,ОКПДТР,ОКСО, ОКСВНК</a:t>
                      </a:r>
                      <a:endParaRPr lang="ru-RU" sz="1400" b="0" i="0" u="none" strike="noStrike" dirty="0" smtClean="0">
                        <a:solidFill>
                          <a:srgbClr val="000000"/>
                        </a:solidFill>
                        <a:effectLst/>
                        <a:latin typeface="Times New Roman" panose="02020603050405020304" pitchFamily="18" charset="0"/>
                        <a:cs typeface="Times New Roman" panose="02020603050405020304" pitchFamily="18" charset="0"/>
                      </a:endParaRPr>
                    </a:p>
                    <a:p>
                      <a:pPr marL="0" marR="0" indent="0" algn="l" defTabSz="914400" rtl="0" eaLnBrk="1" fontAlgn="t" latinLnBrk="0" hangingPunct="1">
                        <a:lnSpc>
                          <a:spcPct val="100000"/>
                        </a:lnSpc>
                        <a:spcBef>
                          <a:spcPts val="0"/>
                        </a:spcBef>
                        <a:spcAft>
                          <a:spcPts val="0"/>
                        </a:spcAft>
                        <a:buClrTx/>
                        <a:buSzTx/>
                        <a:buFontTx/>
                        <a:buNone/>
                        <a:tabLst/>
                        <a:defRPr/>
                      </a:pPr>
                      <a:r>
                        <a:rPr lang="ru-RU" sz="1400" u="none" strike="noStrike" dirty="0" smtClean="0">
                          <a:effectLst/>
                          <a:latin typeface="Times New Roman" panose="02020603050405020304" pitchFamily="18" charset="0"/>
                          <a:cs typeface="Times New Roman" panose="02020603050405020304" pitchFamily="18" charset="0"/>
                        </a:rPr>
                        <a:t>3.1. Трудовая функция:</a:t>
                      </a:r>
                      <a:r>
                        <a:rPr lang="ru-RU" sz="1400" u="none" strike="noStrike" baseline="0" dirty="0" smtClean="0">
                          <a:effectLst/>
                          <a:latin typeface="Times New Roman" panose="02020603050405020304" pitchFamily="18" charset="0"/>
                          <a:cs typeface="Times New Roman" panose="02020603050405020304" pitchFamily="18" charset="0"/>
                        </a:rPr>
                        <a:t> </a:t>
                      </a:r>
                      <a:r>
                        <a:rPr lang="ru-RU" sz="1400" u="none" strike="noStrike" dirty="0" smtClean="0">
                          <a:effectLst/>
                          <a:latin typeface="Times New Roman" panose="02020603050405020304" pitchFamily="18" charset="0"/>
                          <a:cs typeface="Times New Roman" panose="02020603050405020304" pitchFamily="18" charset="0"/>
                        </a:rPr>
                        <a:t>Трудовые действия, необходимые умения, необходимые знания, другие </a:t>
                      </a:r>
                      <a:r>
                        <a:rPr lang="ru-RU" sz="1400" u="none" strike="noStrike" dirty="0" smtClean="0">
                          <a:effectLst/>
                          <a:latin typeface="Times New Roman" panose="02020603050405020304" pitchFamily="18" charset="0"/>
                          <a:cs typeface="Times New Roman" panose="02020603050405020304" pitchFamily="18" charset="0"/>
                        </a:rPr>
                        <a:t>характеристики</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664" marR="6664" marT="6664" marB="0"/>
                </a:tc>
                <a:tc>
                  <a:txBody>
                    <a:bodyPr/>
                    <a:lstStyle/>
                    <a:p>
                      <a:pPr algn="l" fontAlgn="t"/>
                      <a:r>
                        <a:rPr lang="ru-RU" sz="1400" u="none" strike="noStrike" dirty="0" smtClean="0">
                          <a:effectLst/>
                          <a:latin typeface="Times New Roman" panose="02020603050405020304" pitchFamily="18" charset="0"/>
                          <a:cs typeface="Times New Roman" panose="02020603050405020304" pitchFamily="18" charset="0"/>
                        </a:rPr>
                        <a:t>1. Требования </a:t>
                      </a:r>
                      <a:r>
                        <a:rPr lang="ru-RU" sz="1400" u="none" strike="noStrike" dirty="0">
                          <a:effectLst/>
                          <a:latin typeface="Times New Roman" panose="02020603050405020304" pitchFamily="18" charset="0"/>
                          <a:cs typeface="Times New Roman" panose="02020603050405020304" pitchFamily="18" charset="0"/>
                        </a:rPr>
                        <a:t>к структуре основных образовательных программ, в том числе требования к соотношению частей основной образовательной программы и их объёму, а также к соотношению обязательной части основной образовательной программы и части, формируемой участниками образовательного </a:t>
                      </a:r>
                      <a:r>
                        <a:rPr lang="ru-RU" sz="1400" u="none" strike="noStrike" dirty="0" smtClean="0">
                          <a:effectLst/>
                          <a:latin typeface="Times New Roman" panose="02020603050405020304" pitchFamily="18" charset="0"/>
                          <a:cs typeface="Times New Roman" panose="02020603050405020304" pitchFamily="18" charset="0"/>
                        </a:rPr>
                        <a:t>процесса.</a:t>
                      </a:r>
                    </a:p>
                    <a:p>
                      <a:pPr marL="0" marR="0" indent="0" algn="l" defTabSz="914400" rtl="0" eaLnBrk="1" fontAlgn="t" latinLnBrk="0" hangingPunct="1">
                        <a:lnSpc>
                          <a:spcPct val="100000"/>
                        </a:lnSpc>
                        <a:spcBef>
                          <a:spcPts val="0"/>
                        </a:spcBef>
                        <a:spcAft>
                          <a:spcPts val="0"/>
                        </a:spcAft>
                        <a:buClrTx/>
                        <a:buSzTx/>
                        <a:buFontTx/>
                        <a:buNone/>
                        <a:tabLst/>
                        <a:defRPr/>
                      </a:pPr>
                      <a:r>
                        <a:rPr lang="ru-RU" sz="1400" u="none" strike="noStrike" dirty="0" smtClean="0">
                          <a:effectLst/>
                          <a:latin typeface="Times New Roman" panose="02020603050405020304" pitchFamily="18" charset="0"/>
                          <a:cs typeface="Times New Roman" panose="02020603050405020304" pitchFamily="18" charset="0"/>
                        </a:rPr>
                        <a:t>2. Требования к условиям реализации основных образовательных программ, в том числе кадровым, финансовым, материально-техническим и иным условиям</a:t>
                      </a:r>
                      <a:endParaRPr lang="ru-RU" sz="1400" b="0" i="0" u="none" strike="noStrike" dirty="0" smtClean="0">
                        <a:solidFill>
                          <a:srgbClr val="000000"/>
                        </a:solidFill>
                        <a:effectLst/>
                        <a:latin typeface="Times New Roman" panose="02020603050405020304" pitchFamily="18" charset="0"/>
                        <a:cs typeface="Times New Roman" panose="02020603050405020304" pitchFamily="18" charset="0"/>
                      </a:endParaRPr>
                    </a:p>
                    <a:p>
                      <a:pPr marL="0" marR="0" indent="0" algn="l" defTabSz="914400" rtl="0" eaLnBrk="1" fontAlgn="t" latinLnBrk="0" hangingPunct="1">
                        <a:lnSpc>
                          <a:spcPct val="100000"/>
                        </a:lnSpc>
                        <a:spcBef>
                          <a:spcPts val="0"/>
                        </a:spcBef>
                        <a:spcAft>
                          <a:spcPts val="0"/>
                        </a:spcAft>
                        <a:buClrTx/>
                        <a:buSzTx/>
                        <a:buFontTx/>
                        <a:buNone/>
                        <a:tabLst/>
                        <a:defRPr/>
                      </a:pPr>
                      <a:r>
                        <a:rPr lang="ru-RU" sz="1400" u="none" strike="noStrike" dirty="0" smtClean="0">
                          <a:effectLst/>
                          <a:latin typeface="Times New Roman" panose="02020603050405020304" pitchFamily="18" charset="0"/>
                          <a:cs typeface="Times New Roman" panose="02020603050405020304" pitchFamily="18" charset="0"/>
                        </a:rPr>
                        <a:t>3. Требования к результатам освоения основных образовательных программ.</a:t>
                      </a:r>
                      <a:endParaRPr lang="ru-RU" sz="1400" b="0"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l" fontAlgn="t"/>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664" marR="6664" marT="6664" marB="0"/>
                </a:tc>
              </a:tr>
            </a:tbl>
          </a:graphicData>
        </a:graphic>
      </p:graphicFrame>
    </p:spTree>
    <p:extLst>
      <p:ext uri="{BB962C8B-B14F-4D97-AF65-F5344CB8AC3E}">
        <p14:creationId xmlns:p14="http://schemas.microsoft.com/office/powerpoint/2010/main" val="14778267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a:off x="0" y="74964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28" name="Рисунок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437" y="-216542"/>
            <a:ext cx="1808778" cy="1287697"/>
          </a:xfrm>
          <a:prstGeom prst="rect">
            <a:avLst/>
          </a:prstGeom>
        </p:spPr>
      </p:pic>
      <p:cxnSp>
        <p:nvCxnSpPr>
          <p:cNvPr id="3" name="Прямая соединительная линия 2"/>
          <p:cNvCxnSpPr/>
          <p:nvPr/>
        </p:nvCxnSpPr>
        <p:spPr>
          <a:xfrm>
            <a:off x="1465998" y="0"/>
            <a:ext cx="0" cy="749640"/>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9"/>
          <p:cNvSpPr txBox="1"/>
          <p:nvPr/>
        </p:nvSpPr>
        <p:spPr>
          <a:xfrm>
            <a:off x="1465996" y="205655"/>
            <a:ext cx="7667449" cy="369332"/>
          </a:xfrm>
          <a:prstGeom prst="rect">
            <a:avLst/>
          </a:prstGeom>
          <a:noFill/>
        </p:spPr>
        <p:txBody>
          <a:bodyPr wrap="square" rtlCol="0" anchor="ctr">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b="1" dirty="0" smtClean="0">
                <a:latin typeface="Arial Narrow" panose="020B0606020202030204" pitchFamily="34" charset="0"/>
                <a:cs typeface="Times New Roman" panose="02020603050405020304" pitchFamily="18" charset="0"/>
              </a:rPr>
              <a:t>Квалификационные требования к специалистам</a:t>
            </a:r>
            <a:endParaRPr lang="ru-RU" b="1" dirty="0">
              <a:latin typeface="Arial Narrow" panose="020B0606020202030204" pitchFamily="34"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4F94D634-FA72-451C-A7A4-8978EF3764A0}" type="slidenum">
              <a:rPr lang="ru-RU" smtClean="0">
                <a:latin typeface="Times New Roman" panose="02020603050405020304" pitchFamily="18" charset="0"/>
                <a:cs typeface="Times New Roman" panose="02020603050405020304" pitchFamily="18" charset="0"/>
              </a:rPr>
              <a:pPr/>
              <a:t>14</a:t>
            </a:fld>
            <a:endParaRPr lang="ru-RU">
              <a:latin typeface="Times New Roman" panose="02020603050405020304" pitchFamily="18" charset="0"/>
              <a:cs typeface="Times New Roman" panose="02020603050405020304" pitchFamily="18" charset="0"/>
            </a:endParaRPr>
          </a:p>
        </p:txBody>
      </p:sp>
      <p:sp>
        <p:nvSpPr>
          <p:cNvPr id="30" name="Полилиния 29"/>
          <p:cNvSpPr/>
          <p:nvPr/>
        </p:nvSpPr>
        <p:spPr>
          <a:xfrm>
            <a:off x="10555" y="1116748"/>
            <a:ext cx="2345413" cy="706314"/>
          </a:xfrm>
          <a:custGeom>
            <a:avLst/>
            <a:gdLst>
              <a:gd name="connsiteX0" fmla="*/ 0 w 2345413"/>
              <a:gd name="connsiteY0" fmla="*/ 117743 h 706314"/>
              <a:gd name="connsiteX1" fmla="*/ 117743 w 2345413"/>
              <a:gd name="connsiteY1" fmla="*/ 0 h 706314"/>
              <a:gd name="connsiteX2" fmla="*/ 2227670 w 2345413"/>
              <a:gd name="connsiteY2" fmla="*/ 0 h 706314"/>
              <a:gd name="connsiteX3" fmla="*/ 2345413 w 2345413"/>
              <a:gd name="connsiteY3" fmla="*/ 117743 h 706314"/>
              <a:gd name="connsiteX4" fmla="*/ 2345413 w 2345413"/>
              <a:gd name="connsiteY4" fmla="*/ 588571 h 706314"/>
              <a:gd name="connsiteX5" fmla="*/ 2227670 w 2345413"/>
              <a:gd name="connsiteY5" fmla="*/ 706314 h 706314"/>
              <a:gd name="connsiteX6" fmla="*/ 117743 w 2345413"/>
              <a:gd name="connsiteY6" fmla="*/ 706314 h 706314"/>
              <a:gd name="connsiteX7" fmla="*/ 0 w 2345413"/>
              <a:gd name="connsiteY7" fmla="*/ 588571 h 706314"/>
              <a:gd name="connsiteX8" fmla="*/ 0 w 2345413"/>
              <a:gd name="connsiteY8" fmla="*/ 117743 h 706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45413" h="706314">
                <a:moveTo>
                  <a:pt x="0" y="117743"/>
                </a:moveTo>
                <a:cubicBezTo>
                  <a:pt x="0" y="52715"/>
                  <a:pt x="52715" y="0"/>
                  <a:pt x="117743" y="0"/>
                </a:cubicBezTo>
                <a:lnTo>
                  <a:pt x="2227670" y="0"/>
                </a:lnTo>
                <a:cubicBezTo>
                  <a:pt x="2292698" y="0"/>
                  <a:pt x="2345413" y="52715"/>
                  <a:pt x="2345413" y="117743"/>
                </a:cubicBezTo>
                <a:lnTo>
                  <a:pt x="2345413" y="588571"/>
                </a:lnTo>
                <a:cubicBezTo>
                  <a:pt x="2345413" y="653599"/>
                  <a:pt x="2292698" y="706314"/>
                  <a:pt x="2227670" y="706314"/>
                </a:cubicBezTo>
                <a:lnTo>
                  <a:pt x="117743" y="706314"/>
                </a:lnTo>
                <a:cubicBezTo>
                  <a:pt x="52715" y="706314"/>
                  <a:pt x="0" y="653599"/>
                  <a:pt x="0" y="588571"/>
                </a:cubicBezTo>
                <a:lnTo>
                  <a:pt x="0" y="11774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876" tIns="106876" rIns="106876" bIns="106876" numCol="1" spcCol="1270" anchor="ctr" anchorCtr="0">
            <a:noAutofit/>
          </a:bodyPr>
          <a:lstStyle/>
          <a:p>
            <a:pPr lvl="0" algn="ctr" defTabSz="844550">
              <a:lnSpc>
                <a:spcPct val="90000"/>
              </a:lnSpc>
              <a:spcBef>
                <a:spcPct val="0"/>
              </a:spcBef>
              <a:spcAft>
                <a:spcPct val="35000"/>
              </a:spcAft>
            </a:pPr>
            <a:r>
              <a:rPr lang="ru-RU" sz="1900" b="1" kern="1200" dirty="0" smtClean="0"/>
              <a:t>ЗНАНИЯ</a:t>
            </a:r>
            <a:endParaRPr lang="ru-RU" sz="1900" b="1" kern="1200" dirty="0"/>
          </a:p>
        </p:txBody>
      </p:sp>
      <p:sp>
        <p:nvSpPr>
          <p:cNvPr id="31" name="Полилиния 30"/>
          <p:cNvSpPr/>
          <p:nvPr/>
        </p:nvSpPr>
        <p:spPr>
          <a:xfrm>
            <a:off x="5083427" y="2407127"/>
            <a:ext cx="1705830" cy="624043"/>
          </a:xfrm>
          <a:custGeom>
            <a:avLst/>
            <a:gdLst>
              <a:gd name="connsiteX0" fmla="*/ 0 w 1705830"/>
              <a:gd name="connsiteY0" fmla="*/ 0 h 624043"/>
              <a:gd name="connsiteX1" fmla="*/ 1705830 w 1705830"/>
              <a:gd name="connsiteY1" fmla="*/ 0 h 624043"/>
              <a:gd name="connsiteX2" fmla="*/ 1705830 w 1705830"/>
              <a:gd name="connsiteY2" fmla="*/ 624043 h 624043"/>
              <a:gd name="connsiteX3" fmla="*/ 0 w 1705830"/>
              <a:gd name="connsiteY3" fmla="*/ 624043 h 624043"/>
              <a:gd name="connsiteX4" fmla="*/ 0 w 1705830"/>
              <a:gd name="connsiteY4" fmla="*/ 0 h 6240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5830" h="624043">
                <a:moveTo>
                  <a:pt x="0" y="0"/>
                </a:moveTo>
                <a:lnTo>
                  <a:pt x="1705830" y="0"/>
                </a:lnTo>
                <a:lnTo>
                  <a:pt x="1705830" y="624043"/>
                </a:lnTo>
                <a:lnTo>
                  <a:pt x="0" y="624043"/>
                </a:lnTo>
                <a:lnTo>
                  <a:pt x="0" y="0"/>
                </a:lnTo>
                <a:close/>
              </a:path>
            </a:pathLst>
          </a:custGeom>
        </p:spPr>
        <p:style>
          <a:lnRef idx="1">
            <a:schemeClr val="accent1"/>
          </a:lnRef>
          <a:fillRef idx="2">
            <a:schemeClr val="accent1"/>
          </a:fillRef>
          <a:effectRef idx="1">
            <a:schemeClr val="accent1"/>
          </a:effectRef>
          <a:fontRef idx="minor">
            <a:schemeClr val="dk1"/>
          </a:fontRef>
        </p:style>
        <p:txBody>
          <a:bodyPr spcFirstLastPara="0" vert="horz" wrap="square" lIns="72390" tIns="72390" rIns="72390" bIns="72390" numCol="1" spcCol="1270" anchor="ctr" anchorCtr="0">
            <a:noAutofit/>
          </a:bodyPr>
          <a:lstStyle/>
          <a:p>
            <a:pPr marL="0" lvl="1" algn="ctr" defTabSz="666750">
              <a:lnSpc>
                <a:spcPct val="90000"/>
              </a:lnSpc>
              <a:spcBef>
                <a:spcPct val="0"/>
              </a:spcBef>
              <a:spcAft>
                <a:spcPct val="15000"/>
              </a:spcAft>
            </a:pPr>
            <a:r>
              <a:rPr lang="ru-RU" sz="2000" i="1" kern="1200" dirty="0" smtClean="0"/>
              <a:t>ПРАКТИКА</a:t>
            </a:r>
            <a:endParaRPr lang="ru-RU" sz="2000" i="1" kern="1200" dirty="0"/>
          </a:p>
        </p:txBody>
      </p:sp>
      <p:sp>
        <p:nvSpPr>
          <p:cNvPr id="32" name="Полилиния 31"/>
          <p:cNvSpPr/>
          <p:nvPr/>
        </p:nvSpPr>
        <p:spPr>
          <a:xfrm>
            <a:off x="2465723" y="834103"/>
            <a:ext cx="6634002" cy="1212412"/>
          </a:xfrm>
          <a:custGeom>
            <a:avLst/>
            <a:gdLst>
              <a:gd name="connsiteX0" fmla="*/ 0 w 6634002"/>
              <a:gd name="connsiteY0" fmla="*/ 273674 h 1641713"/>
              <a:gd name="connsiteX1" fmla="*/ 273674 w 6634002"/>
              <a:gd name="connsiteY1" fmla="*/ 0 h 1641713"/>
              <a:gd name="connsiteX2" fmla="*/ 6360328 w 6634002"/>
              <a:gd name="connsiteY2" fmla="*/ 0 h 1641713"/>
              <a:gd name="connsiteX3" fmla="*/ 6634002 w 6634002"/>
              <a:gd name="connsiteY3" fmla="*/ 273674 h 1641713"/>
              <a:gd name="connsiteX4" fmla="*/ 6634002 w 6634002"/>
              <a:gd name="connsiteY4" fmla="*/ 1368039 h 1641713"/>
              <a:gd name="connsiteX5" fmla="*/ 6360328 w 6634002"/>
              <a:gd name="connsiteY5" fmla="*/ 1641713 h 1641713"/>
              <a:gd name="connsiteX6" fmla="*/ 273674 w 6634002"/>
              <a:gd name="connsiteY6" fmla="*/ 1641713 h 1641713"/>
              <a:gd name="connsiteX7" fmla="*/ 0 w 6634002"/>
              <a:gd name="connsiteY7" fmla="*/ 1368039 h 1641713"/>
              <a:gd name="connsiteX8" fmla="*/ 0 w 6634002"/>
              <a:gd name="connsiteY8" fmla="*/ 273674 h 164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34002" h="1641713">
                <a:moveTo>
                  <a:pt x="0" y="273674"/>
                </a:moveTo>
                <a:cubicBezTo>
                  <a:pt x="0" y="122528"/>
                  <a:pt x="122528" y="0"/>
                  <a:pt x="273674" y="0"/>
                </a:cubicBezTo>
                <a:lnTo>
                  <a:pt x="6360328" y="0"/>
                </a:lnTo>
                <a:cubicBezTo>
                  <a:pt x="6511474" y="0"/>
                  <a:pt x="6634002" y="122528"/>
                  <a:pt x="6634002" y="273674"/>
                </a:cubicBezTo>
                <a:lnTo>
                  <a:pt x="6634002" y="1368039"/>
                </a:lnTo>
                <a:cubicBezTo>
                  <a:pt x="6634002" y="1519185"/>
                  <a:pt x="6511474" y="1641713"/>
                  <a:pt x="6360328" y="1641713"/>
                </a:cubicBezTo>
                <a:lnTo>
                  <a:pt x="273674" y="1641713"/>
                </a:lnTo>
                <a:cubicBezTo>
                  <a:pt x="122528" y="1641713"/>
                  <a:pt x="0" y="1519185"/>
                  <a:pt x="0" y="1368039"/>
                </a:cubicBezTo>
                <a:lnTo>
                  <a:pt x="0" y="273674"/>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2546" tIns="152546" rIns="152546" bIns="152546" numCol="1" spcCol="1270" anchor="ctr" anchorCtr="0">
            <a:noAutofit/>
          </a:bodyPr>
          <a:lstStyle/>
          <a:p>
            <a:pPr lvl="0" algn="l" defTabSz="844550">
              <a:lnSpc>
                <a:spcPct val="90000"/>
              </a:lnSpc>
              <a:spcBef>
                <a:spcPct val="0"/>
              </a:spcBef>
              <a:spcAft>
                <a:spcPct val="35000"/>
              </a:spcAft>
            </a:pPr>
            <a:r>
              <a:rPr lang="ru-RU" sz="1900" kern="1200" dirty="0" smtClean="0"/>
              <a:t>1. БАГАЖ ЗНАНИЙ О ПРЕДМЕТЕ.</a:t>
            </a:r>
          </a:p>
          <a:p>
            <a:pPr lvl="0" algn="l" defTabSz="844550">
              <a:lnSpc>
                <a:spcPct val="90000"/>
              </a:lnSpc>
              <a:spcBef>
                <a:spcPct val="0"/>
              </a:spcBef>
              <a:spcAft>
                <a:spcPct val="35000"/>
              </a:spcAft>
            </a:pPr>
            <a:r>
              <a:rPr lang="ru-RU" sz="1900" kern="1200" dirty="0" smtClean="0"/>
              <a:t>2. ЛОГИКА ИСПОЛЬЗОВАНИЯ ЗНАНИЙ.</a:t>
            </a:r>
          </a:p>
          <a:p>
            <a:pPr lvl="0" algn="l" defTabSz="844550">
              <a:lnSpc>
                <a:spcPct val="90000"/>
              </a:lnSpc>
              <a:spcBef>
                <a:spcPct val="0"/>
              </a:spcBef>
              <a:spcAft>
                <a:spcPct val="35000"/>
              </a:spcAft>
            </a:pPr>
            <a:r>
              <a:rPr lang="ru-RU" sz="1900" kern="1200" dirty="0" smtClean="0"/>
              <a:t>3. ОПЫТ ПРАКТИЧЕСКОГО ИСПОЛЬЗОВАНИЯ ЭТИХ ЗНАНИЙ</a:t>
            </a:r>
            <a:endParaRPr lang="ru-RU" sz="1900" kern="1200" dirty="0"/>
          </a:p>
        </p:txBody>
      </p:sp>
      <p:sp>
        <p:nvSpPr>
          <p:cNvPr id="33" name="Полилиния 32"/>
          <p:cNvSpPr/>
          <p:nvPr/>
        </p:nvSpPr>
        <p:spPr>
          <a:xfrm>
            <a:off x="40564" y="3475328"/>
            <a:ext cx="2345413" cy="706314"/>
          </a:xfrm>
          <a:custGeom>
            <a:avLst/>
            <a:gdLst>
              <a:gd name="connsiteX0" fmla="*/ 0 w 2345413"/>
              <a:gd name="connsiteY0" fmla="*/ 117743 h 706314"/>
              <a:gd name="connsiteX1" fmla="*/ 117743 w 2345413"/>
              <a:gd name="connsiteY1" fmla="*/ 0 h 706314"/>
              <a:gd name="connsiteX2" fmla="*/ 2227670 w 2345413"/>
              <a:gd name="connsiteY2" fmla="*/ 0 h 706314"/>
              <a:gd name="connsiteX3" fmla="*/ 2345413 w 2345413"/>
              <a:gd name="connsiteY3" fmla="*/ 117743 h 706314"/>
              <a:gd name="connsiteX4" fmla="*/ 2345413 w 2345413"/>
              <a:gd name="connsiteY4" fmla="*/ 588571 h 706314"/>
              <a:gd name="connsiteX5" fmla="*/ 2227670 w 2345413"/>
              <a:gd name="connsiteY5" fmla="*/ 706314 h 706314"/>
              <a:gd name="connsiteX6" fmla="*/ 117743 w 2345413"/>
              <a:gd name="connsiteY6" fmla="*/ 706314 h 706314"/>
              <a:gd name="connsiteX7" fmla="*/ 0 w 2345413"/>
              <a:gd name="connsiteY7" fmla="*/ 588571 h 706314"/>
              <a:gd name="connsiteX8" fmla="*/ 0 w 2345413"/>
              <a:gd name="connsiteY8" fmla="*/ 117743 h 706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45413" h="706314">
                <a:moveTo>
                  <a:pt x="0" y="117743"/>
                </a:moveTo>
                <a:cubicBezTo>
                  <a:pt x="0" y="52715"/>
                  <a:pt x="52715" y="0"/>
                  <a:pt x="117743" y="0"/>
                </a:cubicBezTo>
                <a:lnTo>
                  <a:pt x="2227670" y="0"/>
                </a:lnTo>
                <a:cubicBezTo>
                  <a:pt x="2292698" y="0"/>
                  <a:pt x="2345413" y="52715"/>
                  <a:pt x="2345413" y="117743"/>
                </a:cubicBezTo>
                <a:lnTo>
                  <a:pt x="2345413" y="588571"/>
                </a:lnTo>
                <a:cubicBezTo>
                  <a:pt x="2345413" y="653599"/>
                  <a:pt x="2292698" y="706314"/>
                  <a:pt x="2227670" y="706314"/>
                </a:cubicBezTo>
                <a:lnTo>
                  <a:pt x="117743" y="706314"/>
                </a:lnTo>
                <a:cubicBezTo>
                  <a:pt x="52715" y="706314"/>
                  <a:pt x="0" y="653599"/>
                  <a:pt x="0" y="588571"/>
                </a:cubicBezTo>
                <a:lnTo>
                  <a:pt x="0" y="11774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876" tIns="106876" rIns="106876" bIns="106876" numCol="1" spcCol="1270" anchor="ctr" anchorCtr="0">
            <a:noAutofit/>
          </a:bodyPr>
          <a:lstStyle/>
          <a:p>
            <a:pPr lvl="0" algn="ctr" defTabSz="844550">
              <a:lnSpc>
                <a:spcPct val="90000"/>
              </a:lnSpc>
              <a:spcBef>
                <a:spcPct val="0"/>
              </a:spcBef>
              <a:spcAft>
                <a:spcPct val="35000"/>
              </a:spcAft>
            </a:pPr>
            <a:r>
              <a:rPr lang="ru-RU" sz="1900" kern="1200" dirty="0" smtClean="0"/>
              <a:t>УМЕНИЯ</a:t>
            </a:r>
            <a:endParaRPr lang="ru-RU" sz="1900" kern="1200" dirty="0"/>
          </a:p>
        </p:txBody>
      </p:sp>
      <p:sp>
        <p:nvSpPr>
          <p:cNvPr id="34" name="Полилиния 33"/>
          <p:cNvSpPr/>
          <p:nvPr/>
        </p:nvSpPr>
        <p:spPr>
          <a:xfrm>
            <a:off x="2415985" y="3512190"/>
            <a:ext cx="3520357" cy="624043"/>
          </a:xfrm>
          <a:custGeom>
            <a:avLst/>
            <a:gdLst>
              <a:gd name="connsiteX0" fmla="*/ 0 w 1705830"/>
              <a:gd name="connsiteY0" fmla="*/ 0 h 624043"/>
              <a:gd name="connsiteX1" fmla="*/ 1705830 w 1705830"/>
              <a:gd name="connsiteY1" fmla="*/ 0 h 624043"/>
              <a:gd name="connsiteX2" fmla="*/ 1705830 w 1705830"/>
              <a:gd name="connsiteY2" fmla="*/ 624043 h 624043"/>
              <a:gd name="connsiteX3" fmla="*/ 0 w 1705830"/>
              <a:gd name="connsiteY3" fmla="*/ 624043 h 624043"/>
              <a:gd name="connsiteX4" fmla="*/ 0 w 1705830"/>
              <a:gd name="connsiteY4" fmla="*/ 0 h 6240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5830" h="624043">
                <a:moveTo>
                  <a:pt x="0" y="0"/>
                </a:moveTo>
                <a:lnTo>
                  <a:pt x="1705830" y="0"/>
                </a:lnTo>
                <a:lnTo>
                  <a:pt x="1705830" y="624043"/>
                </a:lnTo>
                <a:lnTo>
                  <a:pt x="0" y="6240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2390" tIns="72390" rIns="72390" bIns="72390" numCol="1" spcCol="1270" anchor="ctr" anchorCtr="0">
            <a:noAutofit/>
          </a:bodyPr>
          <a:lstStyle/>
          <a:p>
            <a:pPr marL="114300" lvl="1" indent="-114300" algn="l" defTabSz="666750">
              <a:lnSpc>
                <a:spcPct val="90000"/>
              </a:lnSpc>
              <a:spcBef>
                <a:spcPct val="0"/>
              </a:spcBef>
              <a:spcAft>
                <a:spcPct val="15000"/>
              </a:spcAft>
              <a:buChar char="••"/>
            </a:pPr>
            <a:r>
              <a:rPr lang="ru-RU" sz="2000" kern="1200" dirty="0" smtClean="0"/>
              <a:t>ТЕХНОЛОГИЯ (лошадь)</a:t>
            </a:r>
            <a:endParaRPr lang="ru-RU" sz="2000" kern="1200" dirty="0"/>
          </a:p>
        </p:txBody>
      </p:sp>
      <p:sp>
        <p:nvSpPr>
          <p:cNvPr id="35" name="Полилиния 34"/>
          <p:cNvSpPr/>
          <p:nvPr/>
        </p:nvSpPr>
        <p:spPr>
          <a:xfrm>
            <a:off x="40564" y="4404242"/>
            <a:ext cx="2345413" cy="706314"/>
          </a:xfrm>
          <a:custGeom>
            <a:avLst/>
            <a:gdLst>
              <a:gd name="connsiteX0" fmla="*/ 0 w 2345413"/>
              <a:gd name="connsiteY0" fmla="*/ 117743 h 706314"/>
              <a:gd name="connsiteX1" fmla="*/ 117743 w 2345413"/>
              <a:gd name="connsiteY1" fmla="*/ 0 h 706314"/>
              <a:gd name="connsiteX2" fmla="*/ 2227670 w 2345413"/>
              <a:gd name="connsiteY2" fmla="*/ 0 h 706314"/>
              <a:gd name="connsiteX3" fmla="*/ 2345413 w 2345413"/>
              <a:gd name="connsiteY3" fmla="*/ 117743 h 706314"/>
              <a:gd name="connsiteX4" fmla="*/ 2345413 w 2345413"/>
              <a:gd name="connsiteY4" fmla="*/ 588571 h 706314"/>
              <a:gd name="connsiteX5" fmla="*/ 2227670 w 2345413"/>
              <a:gd name="connsiteY5" fmla="*/ 706314 h 706314"/>
              <a:gd name="connsiteX6" fmla="*/ 117743 w 2345413"/>
              <a:gd name="connsiteY6" fmla="*/ 706314 h 706314"/>
              <a:gd name="connsiteX7" fmla="*/ 0 w 2345413"/>
              <a:gd name="connsiteY7" fmla="*/ 588571 h 706314"/>
              <a:gd name="connsiteX8" fmla="*/ 0 w 2345413"/>
              <a:gd name="connsiteY8" fmla="*/ 117743 h 706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45413" h="706314">
                <a:moveTo>
                  <a:pt x="0" y="117743"/>
                </a:moveTo>
                <a:cubicBezTo>
                  <a:pt x="0" y="52715"/>
                  <a:pt x="52715" y="0"/>
                  <a:pt x="117743" y="0"/>
                </a:cubicBezTo>
                <a:lnTo>
                  <a:pt x="2227670" y="0"/>
                </a:lnTo>
                <a:cubicBezTo>
                  <a:pt x="2292698" y="0"/>
                  <a:pt x="2345413" y="52715"/>
                  <a:pt x="2345413" y="117743"/>
                </a:cubicBezTo>
                <a:lnTo>
                  <a:pt x="2345413" y="588571"/>
                </a:lnTo>
                <a:cubicBezTo>
                  <a:pt x="2345413" y="653599"/>
                  <a:pt x="2292698" y="706314"/>
                  <a:pt x="2227670" y="706314"/>
                </a:cubicBezTo>
                <a:lnTo>
                  <a:pt x="117743" y="706314"/>
                </a:lnTo>
                <a:cubicBezTo>
                  <a:pt x="52715" y="706314"/>
                  <a:pt x="0" y="653599"/>
                  <a:pt x="0" y="588571"/>
                </a:cubicBezTo>
                <a:lnTo>
                  <a:pt x="0" y="11774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876" tIns="106876" rIns="106876" bIns="106876" numCol="1" spcCol="1270" anchor="ctr" anchorCtr="0">
            <a:noAutofit/>
          </a:bodyPr>
          <a:lstStyle/>
          <a:p>
            <a:pPr lvl="0" algn="ctr" defTabSz="844550">
              <a:lnSpc>
                <a:spcPct val="90000"/>
              </a:lnSpc>
              <a:spcBef>
                <a:spcPct val="0"/>
              </a:spcBef>
              <a:spcAft>
                <a:spcPct val="35000"/>
              </a:spcAft>
            </a:pPr>
            <a:r>
              <a:rPr lang="ru-RU" sz="1900" dirty="0" smtClean="0"/>
              <a:t>НАВЫК</a:t>
            </a:r>
            <a:endParaRPr lang="ru-RU" sz="1900" kern="1200" dirty="0"/>
          </a:p>
        </p:txBody>
      </p:sp>
      <p:sp>
        <p:nvSpPr>
          <p:cNvPr id="36" name="Полилиния 35"/>
          <p:cNvSpPr/>
          <p:nvPr/>
        </p:nvSpPr>
        <p:spPr>
          <a:xfrm>
            <a:off x="2415985" y="4441104"/>
            <a:ext cx="3636471" cy="624043"/>
          </a:xfrm>
          <a:custGeom>
            <a:avLst/>
            <a:gdLst>
              <a:gd name="connsiteX0" fmla="*/ 0 w 1705830"/>
              <a:gd name="connsiteY0" fmla="*/ 0 h 624043"/>
              <a:gd name="connsiteX1" fmla="*/ 1705830 w 1705830"/>
              <a:gd name="connsiteY1" fmla="*/ 0 h 624043"/>
              <a:gd name="connsiteX2" fmla="*/ 1705830 w 1705830"/>
              <a:gd name="connsiteY2" fmla="*/ 624043 h 624043"/>
              <a:gd name="connsiteX3" fmla="*/ 0 w 1705830"/>
              <a:gd name="connsiteY3" fmla="*/ 624043 h 624043"/>
              <a:gd name="connsiteX4" fmla="*/ 0 w 1705830"/>
              <a:gd name="connsiteY4" fmla="*/ 0 h 6240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5830" h="624043">
                <a:moveTo>
                  <a:pt x="0" y="0"/>
                </a:moveTo>
                <a:lnTo>
                  <a:pt x="1705830" y="0"/>
                </a:lnTo>
                <a:lnTo>
                  <a:pt x="1705830" y="624043"/>
                </a:lnTo>
                <a:lnTo>
                  <a:pt x="0" y="6240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2390" tIns="72390" rIns="72390" bIns="72390" numCol="1" spcCol="1270" anchor="ctr" anchorCtr="0">
            <a:noAutofit/>
          </a:bodyPr>
          <a:lstStyle/>
          <a:p>
            <a:pPr marL="114300" lvl="1" indent="-114300" algn="l" defTabSz="666750">
              <a:lnSpc>
                <a:spcPct val="90000"/>
              </a:lnSpc>
              <a:spcBef>
                <a:spcPct val="0"/>
              </a:spcBef>
              <a:spcAft>
                <a:spcPct val="15000"/>
              </a:spcAft>
              <a:buChar char="••"/>
            </a:pPr>
            <a:r>
              <a:rPr lang="ru-RU" sz="2000" kern="1200" dirty="0" smtClean="0"/>
              <a:t>ТЕХНОЛОГИЯ (ОБЕЗЬЯНА)</a:t>
            </a:r>
            <a:endParaRPr lang="ru-RU" sz="2000" kern="1200" dirty="0"/>
          </a:p>
        </p:txBody>
      </p:sp>
      <p:sp>
        <p:nvSpPr>
          <p:cNvPr id="37" name="Полилиния 36"/>
          <p:cNvSpPr/>
          <p:nvPr/>
        </p:nvSpPr>
        <p:spPr>
          <a:xfrm>
            <a:off x="40564" y="5318642"/>
            <a:ext cx="2345413" cy="706314"/>
          </a:xfrm>
          <a:custGeom>
            <a:avLst/>
            <a:gdLst>
              <a:gd name="connsiteX0" fmla="*/ 0 w 2345413"/>
              <a:gd name="connsiteY0" fmla="*/ 117743 h 706314"/>
              <a:gd name="connsiteX1" fmla="*/ 117743 w 2345413"/>
              <a:gd name="connsiteY1" fmla="*/ 0 h 706314"/>
              <a:gd name="connsiteX2" fmla="*/ 2227670 w 2345413"/>
              <a:gd name="connsiteY2" fmla="*/ 0 h 706314"/>
              <a:gd name="connsiteX3" fmla="*/ 2345413 w 2345413"/>
              <a:gd name="connsiteY3" fmla="*/ 117743 h 706314"/>
              <a:gd name="connsiteX4" fmla="*/ 2345413 w 2345413"/>
              <a:gd name="connsiteY4" fmla="*/ 588571 h 706314"/>
              <a:gd name="connsiteX5" fmla="*/ 2227670 w 2345413"/>
              <a:gd name="connsiteY5" fmla="*/ 706314 h 706314"/>
              <a:gd name="connsiteX6" fmla="*/ 117743 w 2345413"/>
              <a:gd name="connsiteY6" fmla="*/ 706314 h 706314"/>
              <a:gd name="connsiteX7" fmla="*/ 0 w 2345413"/>
              <a:gd name="connsiteY7" fmla="*/ 588571 h 706314"/>
              <a:gd name="connsiteX8" fmla="*/ 0 w 2345413"/>
              <a:gd name="connsiteY8" fmla="*/ 117743 h 706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45413" h="706314">
                <a:moveTo>
                  <a:pt x="0" y="117743"/>
                </a:moveTo>
                <a:cubicBezTo>
                  <a:pt x="0" y="52715"/>
                  <a:pt x="52715" y="0"/>
                  <a:pt x="117743" y="0"/>
                </a:cubicBezTo>
                <a:lnTo>
                  <a:pt x="2227670" y="0"/>
                </a:lnTo>
                <a:cubicBezTo>
                  <a:pt x="2292698" y="0"/>
                  <a:pt x="2345413" y="52715"/>
                  <a:pt x="2345413" y="117743"/>
                </a:cubicBezTo>
                <a:lnTo>
                  <a:pt x="2345413" y="588571"/>
                </a:lnTo>
                <a:cubicBezTo>
                  <a:pt x="2345413" y="653599"/>
                  <a:pt x="2292698" y="706314"/>
                  <a:pt x="2227670" y="706314"/>
                </a:cubicBezTo>
                <a:lnTo>
                  <a:pt x="117743" y="706314"/>
                </a:lnTo>
                <a:cubicBezTo>
                  <a:pt x="52715" y="706314"/>
                  <a:pt x="0" y="653599"/>
                  <a:pt x="0" y="588571"/>
                </a:cubicBezTo>
                <a:lnTo>
                  <a:pt x="0" y="11774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876" tIns="106876" rIns="106876" bIns="106876" numCol="1" spcCol="1270" anchor="ctr" anchorCtr="0">
            <a:noAutofit/>
          </a:bodyPr>
          <a:lstStyle/>
          <a:p>
            <a:pPr lvl="0" algn="ctr" defTabSz="844550">
              <a:lnSpc>
                <a:spcPct val="90000"/>
              </a:lnSpc>
              <a:spcBef>
                <a:spcPct val="0"/>
              </a:spcBef>
              <a:spcAft>
                <a:spcPct val="35000"/>
              </a:spcAft>
            </a:pPr>
            <a:r>
              <a:rPr lang="ru-RU" sz="1900" dirty="0" smtClean="0"/>
              <a:t>ОПЫТ</a:t>
            </a:r>
            <a:endParaRPr lang="ru-RU" sz="1900" kern="1200" dirty="0"/>
          </a:p>
        </p:txBody>
      </p:sp>
      <p:sp>
        <p:nvSpPr>
          <p:cNvPr id="38" name="Полилиния 37"/>
          <p:cNvSpPr/>
          <p:nvPr/>
        </p:nvSpPr>
        <p:spPr>
          <a:xfrm>
            <a:off x="2415986" y="5355504"/>
            <a:ext cx="4439270" cy="624043"/>
          </a:xfrm>
          <a:custGeom>
            <a:avLst/>
            <a:gdLst>
              <a:gd name="connsiteX0" fmla="*/ 0 w 1705830"/>
              <a:gd name="connsiteY0" fmla="*/ 0 h 624043"/>
              <a:gd name="connsiteX1" fmla="*/ 1705830 w 1705830"/>
              <a:gd name="connsiteY1" fmla="*/ 0 h 624043"/>
              <a:gd name="connsiteX2" fmla="*/ 1705830 w 1705830"/>
              <a:gd name="connsiteY2" fmla="*/ 624043 h 624043"/>
              <a:gd name="connsiteX3" fmla="*/ 0 w 1705830"/>
              <a:gd name="connsiteY3" fmla="*/ 624043 h 624043"/>
              <a:gd name="connsiteX4" fmla="*/ 0 w 1705830"/>
              <a:gd name="connsiteY4" fmla="*/ 0 h 6240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5830" h="624043">
                <a:moveTo>
                  <a:pt x="0" y="0"/>
                </a:moveTo>
                <a:lnTo>
                  <a:pt x="1705830" y="0"/>
                </a:lnTo>
                <a:lnTo>
                  <a:pt x="1705830" y="624043"/>
                </a:lnTo>
                <a:lnTo>
                  <a:pt x="0" y="6240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2390" tIns="72390" rIns="72390" bIns="72390" numCol="1" spcCol="1270" anchor="ctr" anchorCtr="0">
            <a:noAutofit/>
          </a:bodyPr>
          <a:lstStyle/>
          <a:p>
            <a:pPr marL="114300" lvl="1" indent="-114300" algn="l" defTabSz="666750">
              <a:lnSpc>
                <a:spcPct val="90000"/>
              </a:lnSpc>
              <a:spcBef>
                <a:spcPct val="0"/>
              </a:spcBef>
              <a:spcAft>
                <a:spcPct val="15000"/>
              </a:spcAft>
              <a:buChar char="••"/>
            </a:pPr>
            <a:r>
              <a:rPr lang="ru-RU" sz="2000" kern="1200" dirty="0" smtClean="0"/>
              <a:t>ТЕХНОЛОГИЯ (СОБАКА)</a:t>
            </a:r>
            <a:endParaRPr lang="ru-RU" sz="2000" kern="1200" dirty="0"/>
          </a:p>
        </p:txBody>
      </p:sp>
      <p:sp>
        <p:nvSpPr>
          <p:cNvPr id="39" name="Полилиния 38"/>
          <p:cNvSpPr/>
          <p:nvPr/>
        </p:nvSpPr>
        <p:spPr>
          <a:xfrm>
            <a:off x="2465723" y="2365992"/>
            <a:ext cx="2345413" cy="706314"/>
          </a:xfrm>
          <a:custGeom>
            <a:avLst/>
            <a:gdLst>
              <a:gd name="connsiteX0" fmla="*/ 0 w 2345413"/>
              <a:gd name="connsiteY0" fmla="*/ 117743 h 706314"/>
              <a:gd name="connsiteX1" fmla="*/ 117743 w 2345413"/>
              <a:gd name="connsiteY1" fmla="*/ 0 h 706314"/>
              <a:gd name="connsiteX2" fmla="*/ 2227670 w 2345413"/>
              <a:gd name="connsiteY2" fmla="*/ 0 h 706314"/>
              <a:gd name="connsiteX3" fmla="*/ 2345413 w 2345413"/>
              <a:gd name="connsiteY3" fmla="*/ 117743 h 706314"/>
              <a:gd name="connsiteX4" fmla="*/ 2345413 w 2345413"/>
              <a:gd name="connsiteY4" fmla="*/ 588571 h 706314"/>
              <a:gd name="connsiteX5" fmla="*/ 2227670 w 2345413"/>
              <a:gd name="connsiteY5" fmla="*/ 706314 h 706314"/>
              <a:gd name="connsiteX6" fmla="*/ 117743 w 2345413"/>
              <a:gd name="connsiteY6" fmla="*/ 706314 h 706314"/>
              <a:gd name="connsiteX7" fmla="*/ 0 w 2345413"/>
              <a:gd name="connsiteY7" fmla="*/ 588571 h 706314"/>
              <a:gd name="connsiteX8" fmla="*/ 0 w 2345413"/>
              <a:gd name="connsiteY8" fmla="*/ 117743 h 706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45413" h="706314">
                <a:moveTo>
                  <a:pt x="0" y="117743"/>
                </a:moveTo>
                <a:cubicBezTo>
                  <a:pt x="0" y="52715"/>
                  <a:pt x="52715" y="0"/>
                  <a:pt x="117743" y="0"/>
                </a:cubicBezTo>
                <a:lnTo>
                  <a:pt x="2227670" y="0"/>
                </a:lnTo>
                <a:cubicBezTo>
                  <a:pt x="2292698" y="0"/>
                  <a:pt x="2345413" y="52715"/>
                  <a:pt x="2345413" y="117743"/>
                </a:cubicBezTo>
                <a:lnTo>
                  <a:pt x="2345413" y="588571"/>
                </a:lnTo>
                <a:cubicBezTo>
                  <a:pt x="2345413" y="653599"/>
                  <a:pt x="2292698" y="706314"/>
                  <a:pt x="2227670" y="706314"/>
                </a:cubicBezTo>
                <a:lnTo>
                  <a:pt x="117743" y="706314"/>
                </a:lnTo>
                <a:cubicBezTo>
                  <a:pt x="52715" y="706314"/>
                  <a:pt x="0" y="653599"/>
                  <a:pt x="0" y="588571"/>
                </a:cubicBezTo>
                <a:lnTo>
                  <a:pt x="0" y="11774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876" tIns="106876" rIns="106876" bIns="106876" numCol="1" spcCol="1270" anchor="ctr" anchorCtr="0">
            <a:noAutofit/>
          </a:bodyPr>
          <a:lstStyle/>
          <a:p>
            <a:pPr lvl="0" algn="ctr" defTabSz="844550">
              <a:lnSpc>
                <a:spcPct val="90000"/>
              </a:lnSpc>
              <a:spcBef>
                <a:spcPct val="0"/>
              </a:spcBef>
              <a:spcAft>
                <a:spcPct val="35000"/>
              </a:spcAft>
            </a:pPr>
            <a:r>
              <a:rPr lang="ru-RU" sz="1900" dirty="0" smtClean="0"/>
              <a:t>НАУКА</a:t>
            </a:r>
            <a:endParaRPr lang="ru-RU" sz="1900" kern="1200" dirty="0"/>
          </a:p>
        </p:txBody>
      </p:sp>
      <p:sp>
        <p:nvSpPr>
          <p:cNvPr id="40" name="Полилиния 39"/>
          <p:cNvSpPr/>
          <p:nvPr/>
        </p:nvSpPr>
        <p:spPr>
          <a:xfrm>
            <a:off x="2528963" y="6105450"/>
            <a:ext cx="1705830" cy="624043"/>
          </a:xfrm>
          <a:custGeom>
            <a:avLst/>
            <a:gdLst>
              <a:gd name="connsiteX0" fmla="*/ 0 w 1705830"/>
              <a:gd name="connsiteY0" fmla="*/ 0 h 624043"/>
              <a:gd name="connsiteX1" fmla="*/ 1705830 w 1705830"/>
              <a:gd name="connsiteY1" fmla="*/ 0 h 624043"/>
              <a:gd name="connsiteX2" fmla="*/ 1705830 w 1705830"/>
              <a:gd name="connsiteY2" fmla="*/ 624043 h 624043"/>
              <a:gd name="connsiteX3" fmla="*/ 0 w 1705830"/>
              <a:gd name="connsiteY3" fmla="*/ 624043 h 624043"/>
              <a:gd name="connsiteX4" fmla="*/ 0 w 1705830"/>
              <a:gd name="connsiteY4" fmla="*/ 0 h 6240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5830" h="624043">
                <a:moveTo>
                  <a:pt x="0" y="0"/>
                </a:moveTo>
                <a:lnTo>
                  <a:pt x="1705830" y="0"/>
                </a:lnTo>
                <a:lnTo>
                  <a:pt x="1705830" y="624043"/>
                </a:lnTo>
                <a:lnTo>
                  <a:pt x="0" y="624043"/>
                </a:lnTo>
                <a:lnTo>
                  <a:pt x="0" y="0"/>
                </a:lnTo>
                <a:close/>
              </a:path>
            </a:pathLst>
          </a:custGeom>
        </p:spPr>
        <p:style>
          <a:lnRef idx="1">
            <a:schemeClr val="accent1"/>
          </a:lnRef>
          <a:fillRef idx="2">
            <a:schemeClr val="accent1"/>
          </a:fillRef>
          <a:effectRef idx="1">
            <a:schemeClr val="accent1"/>
          </a:effectRef>
          <a:fontRef idx="minor">
            <a:schemeClr val="dk1"/>
          </a:fontRef>
        </p:style>
        <p:txBody>
          <a:bodyPr spcFirstLastPara="0" vert="horz" wrap="square" lIns="72390" tIns="72390" rIns="72390" bIns="72390" numCol="1" spcCol="1270" anchor="ctr" anchorCtr="0">
            <a:noAutofit/>
          </a:bodyPr>
          <a:lstStyle/>
          <a:p>
            <a:pPr marL="0" lvl="1" algn="ctr" defTabSz="666750">
              <a:lnSpc>
                <a:spcPct val="90000"/>
              </a:lnSpc>
              <a:spcBef>
                <a:spcPct val="0"/>
              </a:spcBef>
              <a:spcAft>
                <a:spcPct val="15000"/>
              </a:spcAft>
            </a:pPr>
            <a:r>
              <a:rPr lang="ru-RU" sz="2000" i="1" dirty="0" smtClean="0"/>
              <a:t>ТЕСТ</a:t>
            </a:r>
            <a:endParaRPr lang="ru-RU" sz="2000" i="1" kern="1200" dirty="0"/>
          </a:p>
        </p:txBody>
      </p:sp>
      <p:sp>
        <p:nvSpPr>
          <p:cNvPr id="41" name="Стрелка углом вверх 40"/>
          <p:cNvSpPr/>
          <p:nvPr/>
        </p:nvSpPr>
        <p:spPr>
          <a:xfrm rot="5400000">
            <a:off x="1395196" y="5792345"/>
            <a:ext cx="684618" cy="1236927"/>
          </a:xfrm>
          <a:prstGeom prst="bentUpArrow">
            <a:avLst>
              <a:gd name="adj1" fmla="val 32840"/>
              <a:gd name="adj2" fmla="val 25000"/>
              <a:gd name="adj3" fmla="val 35780"/>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43" name="Стрелка углом вверх 42"/>
          <p:cNvSpPr/>
          <p:nvPr/>
        </p:nvSpPr>
        <p:spPr>
          <a:xfrm rot="5400000">
            <a:off x="1395248" y="1909772"/>
            <a:ext cx="684617" cy="1236927"/>
          </a:xfrm>
          <a:prstGeom prst="bentUpArrow">
            <a:avLst>
              <a:gd name="adj1" fmla="val 32840"/>
              <a:gd name="adj2" fmla="val 25000"/>
              <a:gd name="adj3" fmla="val 35780"/>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20596400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a:off x="0" y="74964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28" name="Рисунок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437" y="-216542"/>
            <a:ext cx="1808778" cy="1287697"/>
          </a:xfrm>
          <a:prstGeom prst="rect">
            <a:avLst/>
          </a:prstGeom>
        </p:spPr>
      </p:pic>
      <p:cxnSp>
        <p:nvCxnSpPr>
          <p:cNvPr id="3" name="Прямая соединительная линия 2"/>
          <p:cNvCxnSpPr/>
          <p:nvPr/>
        </p:nvCxnSpPr>
        <p:spPr>
          <a:xfrm>
            <a:off x="1465998" y="0"/>
            <a:ext cx="0" cy="749640"/>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9"/>
          <p:cNvSpPr txBox="1"/>
          <p:nvPr/>
        </p:nvSpPr>
        <p:spPr>
          <a:xfrm>
            <a:off x="1465996" y="67156"/>
            <a:ext cx="7667449" cy="646331"/>
          </a:xfrm>
          <a:prstGeom prst="rect">
            <a:avLst/>
          </a:prstGeom>
          <a:noFill/>
        </p:spPr>
        <p:txBody>
          <a:bodyPr wrap="square" rtlCol="0" anchor="ctr">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b="1" dirty="0" smtClean="0">
                <a:latin typeface="Times New Roman" panose="02020603050405020304" pitchFamily="18" charset="0"/>
                <a:cs typeface="Times New Roman" panose="02020603050405020304" pitchFamily="18" charset="0"/>
              </a:rPr>
              <a:t>План разработки стандартов в области информационного моделирования ТК 465 на 2019 год</a:t>
            </a:r>
            <a:endParaRPr lang="ru-RU" b="1" dirty="0">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4F94D634-FA72-451C-A7A4-8978EF3764A0}" type="slidenum">
              <a:rPr lang="ru-RU" smtClean="0">
                <a:latin typeface="Times New Roman" panose="02020603050405020304" pitchFamily="18" charset="0"/>
                <a:cs typeface="Times New Roman" panose="02020603050405020304" pitchFamily="18" charset="0"/>
              </a:rPr>
              <a:pPr/>
              <a:t>15</a:t>
            </a:fld>
            <a:endParaRPr lang="ru-RU">
              <a:latin typeface="Times New Roman" panose="02020603050405020304" pitchFamily="18" charset="0"/>
              <a:cs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72091366"/>
              </p:ext>
            </p:extLst>
          </p:nvPr>
        </p:nvGraphicFramePr>
        <p:xfrm>
          <a:off x="126213" y="1830900"/>
          <a:ext cx="8789186" cy="3330848"/>
        </p:xfrm>
        <a:graphic>
          <a:graphicData uri="http://schemas.openxmlformats.org/drawingml/2006/table">
            <a:tbl>
              <a:tblPr firstRow="1" firstCol="1" bandRow="1">
                <a:tableStyleId>{5C22544A-7EE6-4342-B048-85BDC9FD1C3A}</a:tableStyleId>
              </a:tblPr>
              <a:tblGrid>
                <a:gridCol w="330987"/>
                <a:gridCol w="965200"/>
                <a:gridCol w="7492999"/>
              </a:tblGrid>
              <a:tr h="149442">
                <a:tc>
                  <a:txBody>
                    <a:bodyPr/>
                    <a:lstStyle/>
                    <a:p>
                      <a:pPr algn="r">
                        <a:spcAft>
                          <a:spcPts val="0"/>
                        </a:spcAft>
                      </a:pPr>
                      <a:r>
                        <a:rPr lang="ru-RU" sz="1400" dirty="0">
                          <a:effectLst/>
                        </a:rPr>
                        <a:t>№ п/п</a:t>
                      </a:r>
                      <a:endParaRPr lang="ru-RU" sz="1400" dirty="0">
                        <a:effectLst/>
                        <a:latin typeface="Times New Roman"/>
                        <a:ea typeface="Times New Roman"/>
                      </a:endParaRPr>
                    </a:p>
                  </a:txBody>
                  <a:tcPr marL="16012" marR="16012" marT="0" marB="0"/>
                </a:tc>
                <a:tc>
                  <a:txBody>
                    <a:bodyPr/>
                    <a:lstStyle/>
                    <a:p>
                      <a:pPr algn="ctr">
                        <a:spcAft>
                          <a:spcPts val="0"/>
                        </a:spcAft>
                      </a:pPr>
                      <a:r>
                        <a:rPr lang="ru-RU" sz="1400" dirty="0" smtClean="0">
                          <a:effectLst/>
                        </a:rPr>
                        <a:t>Код</a:t>
                      </a:r>
                      <a:endParaRPr lang="ru-RU" sz="1400" dirty="0">
                        <a:effectLst/>
                        <a:latin typeface="Times New Roman"/>
                        <a:ea typeface="Times New Roman"/>
                      </a:endParaRPr>
                    </a:p>
                  </a:txBody>
                  <a:tcPr marL="16012" marR="16012" marT="0" marB="0"/>
                </a:tc>
                <a:tc>
                  <a:txBody>
                    <a:bodyPr/>
                    <a:lstStyle/>
                    <a:p>
                      <a:pPr algn="ctr">
                        <a:spcAft>
                          <a:spcPts val="0"/>
                        </a:spcAft>
                      </a:pPr>
                      <a:r>
                        <a:rPr lang="ru-RU" sz="1400" dirty="0" smtClean="0">
                          <a:effectLst/>
                        </a:rPr>
                        <a:t>Наименование стандарта</a:t>
                      </a:r>
                      <a:endParaRPr lang="ru-RU" sz="1400" dirty="0">
                        <a:effectLst/>
                        <a:latin typeface="Times New Roman"/>
                        <a:ea typeface="Times New Roman"/>
                      </a:endParaRPr>
                    </a:p>
                  </a:txBody>
                  <a:tcPr marL="16012" marR="16012" marT="0" marB="0" anchor="ctr"/>
                </a:tc>
              </a:tr>
              <a:tr h="42698">
                <a:tc>
                  <a:txBody>
                    <a:bodyPr/>
                    <a:lstStyle/>
                    <a:p>
                      <a:pPr algn="ctr">
                        <a:spcAft>
                          <a:spcPts val="0"/>
                        </a:spcAft>
                      </a:pPr>
                      <a:r>
                        <a:rPr lang="ru-RU" sz="1400" dirty="0">
                          <a:effectLst/>
                        </a:rPr>
                        <a:t>1</a:t>
                      </a:r>
                      <a:endParaRPr lang="ru-RU" sz="1400" dirty="0">
                        <a:effectLst/>
                        <a:latin typeface="Times New Roman"/>
                        <a:ea typeface="Times New Roman"/>
                      </a:endParaRPr>
                    </a:p>
                  </a:txBody>
                  <a:tcPr marL="16012" marR="16012" marT="0" marB="0"/>
                </a:tc>
                <a:tc>
                  <a:txBody>
                    <a:bodyPr/>
                    <a:lstStyle/>
                    <a:p>
                      <a:pPr algn="ctr">
                        <a:spcAft>
                          <a:spcPts val="0"/>
                        </a:spcAft>
                      </a:pPr>
                      <a:r>
                        <a:rPr lang="ru-RU" sz="1400">
                          <a:effectLst/>
                        </a:rPr>
                        <a:t>2</a:t>
                      </a:r>
                      <a:endParaRPr lang="ru-RU" sz="1400">
                        <a:effectLst/>
                        <a:latin typeface="Times New Roman"/>
                        <a:ea typeface="Times New Roman"/>
                      </a:endParaRPr>
                    </a:p>
                  </a:txBody>
                  <a:tcPr marL="16012" marR="16012" marT="0" marB="0"/>
                </a:tc>
                <a:tc>
                  <a:txBody>
                    <a:bodyPr/>
                    <a:lstStyle/>
                    <a:p>
                      <a:pPr algn="ctr">
                        <a:spcAft>
                          <a:spcPts val="0"/>
                        </a:spcAft>
                      </a:pPr>
                      <a:r>
                        <a:rPr lang="ru-RU" sz="1400">
                          <a:effectLst/>
                        </a:rPr>
                        <a:t>3</a:t>
                      </a:r>
                      <a:endParaRPr lang="ru-RU" sz="1400">
                        <a:effectLst/>
                        <a:latin typeface="Times New Roman"/>
                        <a:ea typeface="Times New Roman"/>
                      </a:endParaRPr>
                    </a:p>
                  </a:txBody>
                  <a:tcPr marL="16012" marR="16012" marT="0" marB="0"/>
                </a:tc>
              </a:tr>
              <a:tr h="149442">
                <a:tc>
                  <a:txBody>
                    <a:bodyPr/>
                    <a:lstStyle/>
                    <a:p>
                      <a:pPr marL="0" lvl="0" indent="0" algn="ctr" fontAlgn="base" hangingPunct="0">
                        <a:spcAft>
                          <a:spcPts val="0"/>
                        </a:spcAft>
                        <a:buFont typeface="+mj-lt"/>
                        <a:buNone/>
                      </a:pPr>
                      <a:r>
                        <a:rPr lang="en-US" sz="1400" dirty="0" smtClean="0">
                          <a:effectLst/>
                          <a:latin typeface="Times New Roman"/>
                          <a:ea typeface="Times New Roman"/>
                        </a:rPr>
                        <a:t>1</a:t>
                      </a:r>
                      <a:endParaRPr lang="ru-RU" sz="1400" dirty="0">
                        <a:effectLst/>
                        <a:latin typeface="Times New Roman"/>
                        <a:ea typeface="Times New Roman"/>
                      </a:endParaRPr>
                    </a:p>
                  </a:txBody>
                  <a:tcPr marL="16012" marR="16012" marT="0" marB="0"/>
                </a:tc>
                <a:tc>
                  <a:txBody>
                    <a:bodyPr/>
                    <a:lstStyle/>
                    <a:p>
                      <a:pPr>
                        <a:lnSpc>
                          <a:spcPct val="107000"/>
                        </a:lnSpc>
                        <a:spcAft>
                          <a:spcPts val="0"/>
                        </a:spcAft>
                      </a:pPr>
                      <a:r>
                        <a:rPr lang="ru-RU" sz="1400" dirty="0">
                          <a:solidFill>
                            <a:srgbClr val="000000"/>
                          </a:solidFill>
                          <a:effectLst/>
                          <a:latin typeface="Calibri"/>
                          <a:ea typeface="Times New Roman"/>
                          <a:cs typeface="Helvetica"/>
                        </a:rPr>
                        <a:t>1.13.705-2.019.19</a:t>
                      </a:r>
                      <a:endParaRPr lang="ru-RU" sz="1400" dirty="0">
                        <a:effectLst/>
                        <a:latin typeface="Calibri"/>
                        <a:ea typeface="Calibri"/>
                        <a:cs typeface="Times New Roman"/>
                      </a:endParaRPr>
                    </a:p>
                  </a:txBody>
                  <a:tcPr marL="68580" marR="68580" marT="0" marB="0"/>
                </a:tc>
                <a:tc>
                  <a:txBody>
                    <a:bodyPr/>
                    <a:lstStyle/>
                    <a:p>
                      <a:pPr>
                        <a:lnSpc>
                          <a:spcPct val="107000"/>
                        </a:lnSpc>
                        <a:spcAft>
                          <a:spcPts val="0"/>
                        </a:spcAft>
                      </a:pPr>
                      <a:r>
                        <a:rPr lang="ru-RU" sz="1400" dirty="0">
                          <a:solidFill>
                            <a:srgbClr val="000000"/>
                          </a:solidFill>
                          <a:effectLst/>
                          <a:latin typeface="Calibri"/>
                          <a:ea typeface="Times New Roman"/>
                          <a:cs typeface="Helvetica"/>
                        </a:rPr>
                        <a:t>Изменение ГОСТ 21.205-2016 "Система проектной документации для строительства. Условные обозначения элементов трубопроводных систем зданий и сооружений"</a:t>
                      </a:r>
                      <a:endParaRPr lang="ru-RU" sz="1400" dirty="0">
                        <a:effectLst/>
                        <a:latin typeface="Calibri"/>
                        <a:ea typeface="Calibri"/>
                        <a:cs typeface="Times New Roman"/>
                      </a:endParaRPr>
                    </a:p>
                  </a:txBody>
                  <a:tcPr marL="68580" marR="68580" marT="0" marB="0"/>
                </a:tc>
              </a:tr>
              <a:tr h="448327">
                <a:tc>
                  <a:txBody>
                    <a:bodyPr/>
                    <a:lstStyle/>
                    <a:p>
                      <a:pPr marL="0" lvl="0" indent="0" algn="ctr" fontAlgn="base" hangingPunct="0">
                        <a:spcAft>
                          <a:spcPts val="0"/>
                        </a:spcAft>
                        <a:buFont typeface="+mj-lt"/>
                        <a:buNone/>
                      </a:pPr>
                      <a:r>
                        <a:rPr lang="en-US" sz="1400" dirty="0" smtClean="0">
                          <a:effectLst/>
                          <a:latin typeface="Times New Roman"/>
                          <a:ea typeface="Times New Roman"/>
                        </a:rPr>
                        <a:t>2</a:t>
                      </a:r>
                      <a:endParaRPr lang="ru-RU" sz="1400" dirty="0">
                        <a:effectLst/>
                        <a:latin typeface="Times New Roman"/>
                        <a:ea typeface="Times New Roman"/>
                      </a:endParaRPr>
                    </a:p>
                  </a:txBody>
                  <a:tcPr marL="16012" marR="16012" marT="0" marB="0"/>
                </a:tc>
                <a:tc>
                  <a:txBody>
                    <a:bodyPr/>
                    <a:lstStyle/>
                    <a:p>
                      <a:pPr>
                        <a:lnSpc>
                          <a:spcPct val="107000"/>
                        </a:lnSpc>
                        <a:spcAft>
                          <a:spcPts val="0"/>
                        </a:spcAft>
                      </a:pPr>
                      <a:r>
                        <a:rPr lang="ru-RU" sz="1400">
                          <a:solidFill>
                            <a:srgbClr val="000000"/>
                          </a:solidFill>
                          <a:effectLst/>
                          <a:latin typeface="Calibri"/>
                          <a:ea typeface="Times New Roman"/>
                          <a:cs typeface="Helvetica"/>
                        </a:rPr>
                        <a:t>1.13.705-1.008.19</a:t>
                      </a:r>
                      <a:endParaRPr lang="ru-RU" sz="1400">
                        <a:effectLst/>
                        <a:latin typeface="Calibri"/>
                        <a:ea typeface="Calibri"/>
                        <a:cs typeface="Times New Roman"/>
                      </a:endParaRPr>
                    </a:p>
                  </a:txBody>
                  <a:tcPr marL="68580" marR="68580" marT="0" marB="0"/>
                </a:tc>
                <a:tc>
                  <a:txBody>
                    <a:bodyPr/>
                    <a:lstStyle/>
                    <a:p>
                      <a:pPr>
                        <a:lnSpc>
                          <a:spcPct val="107000"/>
                        </a:lnSpc>
                        <a:spcAft>
                          <a:spcPts val="0"/>
                        </a:spcAft>
                      </a:pPr>
                      <a:r>
                        <a:rPr lang="ru-RU" sz="1400" dirty="0">
                          <a:solidFill>
                            <a:srgbClr val="000000"/>
                          </a:solidFill>
                          <a:effectLst/>
                          <a:latin typeface="Calibri"/>
                          <a:ea typeface="Times New Roman"/>
                          <a:cs typeface="Helvetica"/>
                        </a:rPr>
                        <a:t>Проект ГОСТ Р «Информационное моделирование в строительстве. Структура, методика описания, утверждения и хранения свойств во взаимосвязанных словарях данных»</a:t>
                      </a:r>
                      <a:endParaRPr lang="ru-RU" sz="1400" dirty="0">
                        <a:effectLst/>
                        <a:latin typeface="Calibri"/>
                        <a:ea typeface="Calibri"/>
                        <a:cs typeface="Times New Roman"/>
                      </a:endParaRPr>
                    </a:p>
                  </a:txBody>
                  <a:tcPr marL="68580" marR="68580" marT="0" marB="0"/>
                </a:tc>
              </a:tr>
              <a:tr h="418235">
                <a:tc>
                  <a:txBody>
                    <a:bodyPr/>
                    <a:lstStyle/>
                    <a:p>
                      <a:pPr marL="0" lvl="0" indent="0" algn="ctr" fontAlgn="base" hangingPunct="0">
                        <a:spcAft>
                          <a:spcPts val="0"/>
                        </a:spcAft>
                        <a:buFont typeface="+mj-lt"/>
                        <a:buNone/>
                      </a:pPr>
                      <a:r>
                        <a:rPr lang="en-US" sz="1400" dirty="0" smtClean="0">
                          <a:effectLst/>
                          <a:latin typeface="Times New Roman"/>
                          <a:ea typeface="Times New Roman"/>
                        </a:rPr>
                        <a:t>3</a:t>
                      </a:r>
                      <a:endParaRPr lang="ru-RU" sz="1400" dirty="0">
                        <a:effectLst/>
                        <a:latin typeface="Times New Roman"/>
                        <a:ea typeface="Times New Roman"/>
                      </a:endParaRPr>
                    </a:p>
                  </a:txBody>
                  <a:tcPr marL="16012" marR="16012" marT="0" marB="0"/>
                </a:tc>
                <a:tc>
                  <a:txBody>
                    <a:bodyPr/>
                    <a:lstStyle/>
                    <a:p>
                      <a:pPr>
                        <a:lnSpc>
                          <a:spcPct val="107000"/>
                        </a:lnSpc>
                        <a:spcAft>
                          <a:spcPts val="0"/>
                        </a:spcAft>
                      </a:pPr>
                      <a:r>
                        <a:rPr lang="ru-RU" sz="1400">
                          <a:solidFill>
                            <a:srgbClr val="000000"/>
                          </a:solidFill>
                          <a:effectLst/>
                          <a:latin typeface="Calibri"/>
                          <a:ea typeface="Times New Roman"/>
                          <a:cs typeface="Helvetica"/>
                        </a:rPr>
                        <a:t>1.13.705-1.009.19</a:t>
                      </a:r>
                      <a:endParaRPr lang="ru-RU" sz="1400">
                        <a:effectLst/>
                        <a:latin typeface="Calibri"/>
                        <a:ea typeface="Calibri"/>
                        <a:cs typeface="Times New Roman"/>
                      </a:endParaRPr>
                    </a:p>
                  </a:txBody>
                  <a:tcPr marL="68580" marR="68580" marT="0" marB="0"/>
                </a:tc>
                <a:tc>
                  <a:txBody>
                    <a:bodyPr/>
                    <a:lstStyle/>
                    <a:p>
                      <a:pPr>
                        <a:lnSpc>
                          <a:spcPct val="107000"/>
                        </a:lnSpc>
                        <a:spcAft>
                          <a:spcPts val="0"/>
                        </a:spcAft>
                      </a:pPr>
                      <a:r>
                        <a:rPr lang="ru-RU" sz="1400" dirty="0">
                          <a:solidFill>
                            <a:srgbClr val="000000"/>
                          </a:solidFill>
                          <a:effectLst/>
                          <a:latin typeface="Calibri"/>
                          <a:ea typeface="Times New Roman"/>
                          <a:cs typeface="Helvetica"/>
                        </a:rPr>
                        <a:t>Проект ГОСТ Р «Информационное моделирование в строительстве. Шаблоны данных о продукции для строительной отрасли на базе взаимосвязанных словарей данных. Общие понятия, отношения и структура. Правила построения взаимосвязей шаблонов и отраслевых базовых классов (IFC)»</a:t>
                      </a:r>
                      <a:endParaRPr lang="ru-RU" sz="1400" dirty="0">
                        <a:effectLst/>
                        <a:latin typeface="Calibri"/>
                        <a:ea typeface="Calibri"/>
                        <a:cs typeface="Times New Roman"/>
                      </a:endParaRPr>
                    </a:p>
                  </a:txBody>
                  <a:tcPr marL="68580" marR="68580" marT="0" marB="0"/>
                </a:tc>
              </a:tr>
              <a:tr h="49814">
                <a:tc>
                  <a:txBody>
                    <a:bodyPr/>
                    <a:lstStyle/>
                    <a:p>
                      <a:pPr marL="0" lvl="0" indent="0" algn="ctr" fontAlgn="base" hangingPunct="0">
                        <a:spcAft>
                          <a:spcPts val="0"/>
                        </a:spcAft>
                        <a:buFont typeface="+mj-lt"/>
                        <a:buNone/>
                      </a:pPr>
                      <a:r>
                        <a:rPr lang="en-US" sz="1400" dirty="0" smtClean="0">
                          <a:effectLst/>
                          <a:latin typeface="Times New Roman"/>
                          <a:ea typeface="Times New Roman"/>
                        </a:rPr>
                        <a:t>4</a:t>
                      </a:r>
                      <a:endParaRPr lang="ru-RU" sz="1400" dirty="0">
                        <a:effectLst/>
                        <a:latin typeface="Times New Roman"/>
                        <a:ea typeface="Times New Roman"/>
                      </a:endParaRPr>
                    </a:p>
                  </a:txBody>
                  <a:tcPr marL="16012" marR="16012" marT="0" marB="0"/>
                </a:tc>
                <a:tc>
                  <a:txBody>
                    <a:bodyPr/>
                    <a:lstStyle/>
                    <a:p>
                      <a:pPr>
                        <a:lnSpc>
                          <a:spcPct val="107000"/>
                        </a:lnSpc>
                        <a:spcAft>
                          <a:spcPts val="0"/>
                        </a:spcAft>
                      </a:pPr>
                      <a:r>
                        <a:rPr lang="ru-RU" sz="1400">
                          <a:solidFill>
                            <a:srgbClr val="000000"/>
                          </a:solidFill>
                          <a:effectLst/>
                          <a:latin typeface="Calibri"/>
                          <a:ea typeface="Times New Roman"/>
                          <a:cs typeface="Helvetica"/>
                        </a:rPr>
                        <a:t>1.13.705-1.002.18</a:t>
                      </a:r>
                      <a:endParaRPr lang="ru-RU" sz="1400">
                        <a:effectLst/>
                        <a:latin typeface="Calibri"/>
                        <a:ea typeface="Calibri"/>
                        <a:cs typeface="Times New Roman"/>
                      </a:endParaRPr>
                    </a:p>
                  </a:txBody>
                  <a:tcPr marL="68580" marR="68580" marT="0" marB="0"/>
                </a:tc>
                <a:tc>
                  <a:txBody>
                    <a:bodyPr/>
                    <a:lstStyle/>
                    <a:p>
                      <a:pPr>
                        <a:lnSpc>
                          <a:spcPct val="107000"/>
                        </a:lnSpc>
                        <a:spcAft>
                          <a:spcPts val="0"/>
                        </a:spcAft>
                      </a:pPr>
                      <a:r>
                        <a:rPr lang="ru-RU" sz="1400" dirty="0">
                          <a:solidFill>
                            <a:srgbClr val="000000"/>
                          </a:solidFill>
                          <a:effectLst/>
                          <a:latin typeface="Calibri"/>
                          <a:ea typeface="Times New Roman"/>
                          <a:cs typeface="Helvetica"/>
                        </a:rPr>
                        <a:t>СИМЗС. Термины и определения</a:t>
                      </a:r>
                      <a:endParaRPr lang="ru-RU" sz="1400" dirty="0">
                        <a:effectLst/>
                        <a:latin typeface="Calibri"/>
                        <a:ea typeface="Calibri"/>
                        <a:cs typeface="Times New Roman"/>
                      </a:endParaRPr>
                    </a:p>
                  </a:txBody>
                  <a:tcPr marL="68580" marR="68580" marT="0" marB="0"/>
                </a:tc>
              </a:tr>
              <a:tr h="49814">
                <a:tc>
                  <a:txBody>
                    <a:bodyPr/>
                    <a:lstStyle/>
                    <a:p>
                      <a:pPr marL="0" lvl="0" indent="0" algn="ctr" fontAlgn="base" hangingPunct="0">
                        <a:spcAft>
                          <a:spcPts val="0"/>
                        </a:spcAft>
                        <a:buFont typeface="+mj-lt"/>
                        <a:buNone/>
                      </a:pPr>
                      <a:r>
                        <a:rPr lang="en-US" sz="1400" dirty="0" smtClean="0">
                          <a:effectLst/>
                          <a:latin typeface="Times New Roman"/>
                          <a:ea typeface="Times New Roman"/>
                        </a:rPr>
                        <a:t>5</a:t>
                      </a:r>
                      <a:endParaRPr lang="ru-RU" sz="1400" dirty="0">
                        <a:effectLst/>
                        <a:latin typeface="Times New Roman"/>
                        <a:ea typeface="Times New Roman"/>
                      </a:endParaRPr>
                    </a:p>
                  </a:txBody>
                  <a:tcPr marL="16012" marR="16012" marT="0" marB="0"/>
                </a:tc>
                <a:tc>
                  <a:txBody>
                    <a:bodyPr/>
                    <a:lstStyle/>
                    <a:p>
                      <a:pPr>
                        <a:lnSpc>
                          <a:spcPct val="107000"/>
                        </a:lnSpc>
                        <a:spcAft>
                          <a:spcPts val="0"/>
                        </a:spcAft>
                      </a:pPr>
                      <a:r>
                        <a:rPr lang="ru-RU" sz="1400">
                          <a:solidFill>
                            <a:srgbClr val="000000"/>
                          </a:solidFill>
                          <a:effectLst/>
                          <a:latin typeface="Calibri"/>
                          <a:ea typeface="Times New Roman"/>
                          <a:cs typeface="Helvetica"/>
                        </a:rPr>
                        <a:t>1.13.705-1.001.18</a:t>
                      </a:r>
                      <a:endParaRPr lang="ru-RU" sz="1400">
                        <a:effectLst/>
                        <a:latin typeface="Calibri"/>
                        <a:ea typeface="Calibri"/>
                        <a:cs typeface="Times New Roman"/>
                      </a:endParaRPr>
                    </a:p>
                  </a:txBody>
                  <a:tcPr marL="68580" marR="68580" marT="0" marB="0"/>
                </a:tc>
                <a:tc>
                  <a:txBody>
                    <a:bodyPr/>
                    <a:lstStyle/>
                    <a:p>
                      <a:pPr>
                        <a:lnSpc>
                          <a:spcPct val="107000"/>
                        </a:lnSpc>
                        <a:spcAft>
                          <a:spcPts val="0"/>
                        </a:spcAft>
                      </a:pPr>
                      <a:r>
                        <a:rPr lang="ru-RU" sz="1400" dirty="0">
                          <a:solidFill>
                            <a:srgbClr val="000000"/>
                          </a:solidFill>
                          <a:effectLst/>
                          <a:latin typeface="Calibri"/>
                          <a:ea typeface="Times New Roman"/>
                          <a:cs typeface="Helvetica"/>
                        </a:rPr>
                        <a:t>Система стандартов информационного моделирования зданий и сооружений (СИМЗС). Основные положения. Общие требования к технологии информационного моделирования.</a:t>
                      </a:r>
                      <a:endParaRPr lang="ru-RU" sz="1400" dirty="0">
                        <a:effectLst/>
                        <a:latin typeface="Calibri"/>
                        <a:ea typeface="Calibri"/>
                        <a:cs typeface="Times New Roman"/>
                      </a:endParaRPr>
                    </a:p>
                  </a:txBody>
                  <a:tcPr marL="68580" marR="68580" marT="0" marB="0"/>
                </a:tc>
              </a:tr>
            </a:tbl>
          </a:graphicData>
        </a:graphic>
      </p:graphicFrame>
      <p:sp>
        <p:nvSpPr>
          <p:cNvPr id="9" name="Объект 2"/>
          <p:cNvSpPr>
            <a:spLocks noGrp="1"/>
          </p:cNvSpPr>
          <p:nvPr>
            <p:ph idx="1"/>
          </p:nvPr>
        </p:nvSpPr>
        <p:spPr>
          <a:xfrm>
            <a:off x="579767" y="924548"/>
            <a:ext cx="7984465" cy="672023"/>
          </a:xfrm>
        </p:spPr>
        <p:txBody>
          <a:bodyPr>
            <a:normAutofit/>
          </a:bodyPr>
          <a:lstStyle/>
          <a:p>
            <a:pPr marL="0" indent="0" algn="just">
              <a:spcBef>
                <a:spcPts val="0"/>
              </a:spcBef>
              <a:buNone/>
              <a:tabLst>
                <a:tab pos="2057400" algn="l"/>
              </a:tabLst>
            </a:pPr>
            <a:r>
              <a:rPr lang="ru-RU" sz="1600" dirty="0" smtClean="0">
                <a:latin typeface="Arial Narrow" panose="020B0606020202030204" pitchFamily="34" charset="0"/>
              </a:rPr>
              <a:t>На 2019 год в ТК 465 планируется разработать 15 стандартов группы СИМЗС, в том числе ключевые для внедрения информационных технологий строительной отрасли</a:t>
            </a:r>
            <a:endParaRPr lang="en-US" sz="1600" dirty="0" smtClean="0">
              <a:latin typeface="Arial Narrow" panose="020B0606020202030204" pitchFamily="34" charset="0"/>
            </a:endParaRPr>
          </a:p>
          <a:p>
            <a:pPr marL="0" indent="0" algn="just">
              <a:spcBef>
                <a:spcPts val="600"/>
              </a:spcBef>
              <a:buNone/>
            </a:pPr>
            <a:endParaRPr lang="en-US" sz="1600" dirty="0">
              <a:latin typeface="Arial Narrow" panose="020B0606020202030204" pitchFamily="34" charset="0"/>
            </a:endParaRPr>
          </a:p>
          <a:p>
            <a:pPr marL="0" indent="0" algn="just">
              <a:spcBef>
                <a:spcPts val="600"/>
              </a:spcBef>
              <a:buNone/>
            </a:pPr>
            <a:endParaRPr lang="ru-RU" sz="1600" dirty="0">
              <a:latin typeface="Arial Narrow" panose="020B0606020202030204" pitchFamily="34" charset="0"/>
            </a:endParaRPr>
          </a:p>
        </p:txBody>
      </p:sp>
      <p:sp>
        <p:nvSpPr>
          <p:cNvPr id="10" name="Объект 2"/>
          <p:cNvSpPr txBox="1">
            <a:spLocks/>
          </p:cNvSpPr>
          <p:nvPr/>
        </p:nvSpPr>
        <p:spPr>
          <a:xfrm>
            <a:off x="151594" y="5239657"/>
            <a:ext cx="8745663" cy="1618343"/>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ts val="0"/>
              </a:spcBef>
              <a:buNone/>
              <a:tabLst>
                <a:tab pos="2057400" algn="l"/>
              </a:tabLst>
            </a:pPr>
            <a:r>
              <a:rPr lang="en-US" sz="8000" dirty="0">
                <a:latin typeface="Arial Narrow" panose="020B0606020202030204" pitchFamily="34" charset="0"/>
              </a:rPr>
              <a:t>March 23, 201</a:t>
            </a:r>
            <a:r>
              <a:rPr lang="ru-RU" sz="8000" dirty="0">
                <a:latin typeface="Arial Narrow" panose="020B0606020202030204" pitchFamily="34" charset="0"/>
              </a:rPr>
              <a:t>9</a:t>
            </a:r>
            <a:endParaRPr lang="en-US" sz="8000" dirty="0">
              <a:latin typeface="Arial Narrow" panose="020B0606020202030204" pitchFamily="34" charset="0"/>
            </a:endParaRPr>
          </a:p>
          <a:p>
            <a:pPr marL="0" indent="0" algn="just">
              <a:spcBef>
                <a:spcPts val="0"/>
              </a:spcBef>
              <a:buNone/>
              <a:tabLst>
                <a:tab pos="2057400" algn="l"/>
              </a:tabLst>
            </a:pPr>
            <a:r>
              <a:rPr lang="ru-RU" sz="8000" dirty="0" err="1" smtClean="0">
                <a:latin typeface="Arial Narrow" panose="020B0606020202030204" pitchFamily="34" charset="0"/>
              </a:rPr>
              <a:t>New</a:t>
            </a:r>
            <a:r>
              <a:rPr lang="ru-RU" sz="8000" dirty="0" smtClean="0">
                <a:latin typeface="Arial Narrow" panose="020B0606020202030204" pitchFamily="34" charset="0"/>
              </a:rPr>
              <a:t> </a:t>
            </a:r>
            <a:r>
              <a:rPr lang="ru-RU" sz="8000" dirty="0" err="1" smtClean="0">
                <a:latin typeface="Arial Narrow" panose="020B0606020202030204" pitchFamily="34" charset="0"/>
              </a:rPr>
              <a:t>York</a:t>
            </a:r>
            <a:r>
              <a:rPr lang="ru-RU" sz="8000" dirty="0" smtClean="0">
                <a:latin typeface="Arial Narrow" panose="020B0606020202030204" pitchFamily="34" charset="0"/>
              </a:rPr>
              <a:t> </a:t>
            </a:r>
            <a:r>
              <a:rPr lang="ru-RU" sz="8000" dirty="0" err="1" smtClean="0">
                <a:latin typeface="Arial Narrow" panose="020B0606020202030204" pitchFamily="34" charset="0"/>
              </a:rPr>
              <a:t>Times</a:t>
            </a:r>
            <a:r>
              <a:rPr lang="ru-RU" sz="8000" dirty="0" smtClean="0">
                <a:latin typeface="Arial Narrow" panose="020B0606020202030204" pitchFamily="34" charset="0"/>
              </a:rPr>
              <a:t> публикует мощный текст с основным тезисом: потребление цифровых услуг — это признак бедности. Мы говорим цифровая экономика, а подразумеваем экономика услуг для бедняков. </a:t>
            </a:r>
          </a:p>
          <a:p>
            <a:pPr marL="0" indent="0" algn="just">
              <a:spcBef>
                <a:spcPts val="0"/>
              </a:spcBef>
              <a:buNone/>
              <a:tabLst>
                <a:tab pos="2057400" algn="l"/>
              </a:tabLst>
            </a:pPr>
            <a:r>
              <a:rPr lang="en-US" sz="4800" dirty="0">
                <a:latin typeface="Arial Narrow" panose="020B0606020202030204" pitchFamily="34" charset="0"/>
                <a:hlinkClick r:id="rId4"/>
              </a:rPr>
              <a:t>https://</a:t>
            </a:r>
            <a:r>
              <a:rPr lang="en-US" sz="4800" dirty="0" smtClean="0">
                <a:latin typeface="Arial Narrow" panose="020B0606020202030204" pitchFamily="34" charset="0"/>
                <a:hlinkClick r:id="rId4"/>
              </a:rPr>
              <a:t>www.nytimes.com/2019/03/23/sunday-review/human-contact-luxury-screens.html</a:t>
            </a:r>
            <a:endParaRPr lang="ru-RU" sz="4800" dirty="0" smtClean="0">
              <a:latin typeface="Arial Narrow" panose="020B0606020202030204" pitchFamily="34" charset="0"/>
            </a:endParaRPr>
          </a:p>
          <a:p>
            <a:pPr marL="0" indent="0" algn="just">
              <a:spcBef>
                <a:spcPts val="0"/>
              </a:spcBef>
              <a:buNone/>
              <a:tabLst>
                <a:tab pos="2057400" algn="l"/>
              </a:tabLst>
            </a:pPr>
            <a:r>
              <a:rPr lang="ru-RU" sz="8000" dirty="0" smtClean="0">
                <a:latin typeface="Arial Narrow" panose="020B0606020202030204" pitchFamily="34" charset="0"/>
              </a:rPr>
              <a:t> </a:t>
            </a:r>
          </a:p>
          <a:p>
            <a:pPr marL="0" indent="0" algn="just">
              <a:spcBef>
                <a:spcPts val="600"/>
              </a:spcBef>
              <a:buFont typeface="Arial" pitchFamily="34" charset="0"/>
              <a:buNone/>
            </a:pPr>
            <a:endParaRPr lang="ru-RU" sz="1600" dirty="0">
              <a:latin typeface="Arial Narrow" panose="020B0606020202030204" pitchFamily="34" charset="0"/>
            </a:endParaRPr>
          </a:p>
        </p:txBody>
      </p:sp>
    </p:spTree>
    <p:extLst>
      <p:ext uri="{BB962C8B-B14F-4D97-AF65-F5344CB8AC3E}">
        <p14:creationId xmlns:p14="http://schemas.microsoft.com/office/powerpoint/2010/main" val="38794903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888184"/>
            <a:ext cx="9144000" cy="4770537"/>
          </a:xfrm>
          <a:prstGeom prst="rect">
            <a:avLst/>
          </a:prstGeom>
          <a:noFill/>
        </p:spPr>
        <p:txBody>
          <a:bodyPr wrap="square" lIns="91440" tIns="45720" rIns="91440" bIns="45720">
            <a:spAutoFit/>
          </a:bodyPr>
          <a:lstStyle/>
          <a:p>
            <a:pPr algn="ctr"/>
            <a:r>
              <a:rPr lang="ru-RU" sz="4800" b="1" cap="all" dirty="0" smtClean="0">
                <a:ln w="9000" cmpd="sng">
                  <a:solidFill>
                    <a:schemeClr val="tx1"/>
                  </a:solidFill>
                  <a:prstDash val="solid"/>
                </a:ln>
                <a:solidFill>
                  <a:schemeClr val="bg1">
                    <a:lumMod val="50000"/>
                  </a:schemeClr>
                </a:soli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СПАСИБО </a:t>
            </a:r>
            <a:r>
              <a:rPr lang="ru-RU" sz="4800" b="1" cap="all" dirty="0">
                <a:ln w="9000" cmpd="sng">
                  <a:solidFill>
                    <a:schemeClr val="tx1"/>
                  </a:solidFill>
                  <a:prstDash val="solid"/>
                </a:ln>
                <a:solidFill>
                  <a:schemeClr val="bg1">
                    <a:lumMod val="50000"/>
                  </a:schemeClr>
                </a:soli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ЗА </a:t>
            </a:r>
            <a:r>
              <a:rPr lang="ru-RU" sz="4800" b="1" cap="all" dirty="0" smtClean="0">
                <a:ln w="9000" cmpd="sng">
                  <a:solidFill>
                    <a:schemeClr val="tx1"/>
                  </a:solidFill>
                  <a:prstDash val="solid"/>
                </a:ln>
                <a:solidFill>
                  <a:schemeClr val="bg1">
                    <a:lumMod val="50000"/>
                  </a:schemeClr>
                </a:soli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ВНИМАНИЕ!</a:t>
            </a:r>
            <a:endParaRPr lang="ru-RU" sz="4800" b="1" cap="all" dirty="0">
              <a:ln w="9000" cmpd="sng">
                <a:solidFill>
                  <a:schemeClr val="tx1"/>
                </a:solidFill>
                <a:prstDash val="solid"/>
              </a:ln>
              <a:solidFill>
                <a:schemeClr val="bg1">
                  <a:lumMod val="50000"/>
                </a:schemeClr>
              </a:soli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a:p>
            <a:pPr algn="ctr"/>
            <a:endParaRPr lang="ru-RU" sz="3200" b="1" cap="all" dirty="0">
              <a:ln w="9000" cmpd="sng">
                <a:solidFill>
                  <a:schemeClr val="tx1"/>
                </a:solidFill>
                <a:prstDash val="solid"/>
              </a:ln>
              <a:solidFill>
                <a:schemeClr val="bg1">
                  <a:lumMod val="50000"/>
                </a:schemeClr>
              </a:soli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a:p>
            <a:pPr lvl="0" algn="ctr"/>
            <a:r>
              <a:rPr lang="ru-RU" sz="3200" b="1" cap="all" dirty="0">
                <a:ln w="9000" cmpd="sng">
                  <a:solidFill>
                    <a:schemeClr val="tx1"/>
                  </a:solidFill>
                  <a:prstDash val="solid"/>
                </a:ln>
                <a:solidFill>
                  <a:schemeClr val="bg1">
                    <a:lumMod val="50000"/>
                  </a:schemeClr>
                </a:soli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Петров Алексей Петрович </a:t>
            </a:r>
          </a:p>
          <a:p>
            <a:pPr lvl="0" algn="ctr"/>
            <a:endParaRPr lang="ru-RU" sz="3200" cap="all" dirty="0" smtClean="0">
              <a:ln w="9000" cmpd="sng">
                <a:solidFill>
                  <a:schemeClr val="tx1"/>
                </a:solidFill>
                <a:prstDash val="solid"/>
              </a:ln>
              <a:solidFill>
                <a:schemeClr val="bg1">
                  <a:lumMod val="50000"/>
                </a:schemeClr>
              </a:soli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a:p>
            <a:pPr lvl="0" algn="ctr"/>
            <a:r>
              <a:rPr lang="ru-RU" sz="3200" cap="all" dirty="0" smtClean="0">
                <a:ln w="9000" cmpd="sng">
                  <a:solidFill>
                    <a:schemeClr val="tx1"/>
                  </a:solidFill>
                  <a:prstDash val="solid"/>
                </a:ln>
                <a:solidFill>
                  <a:schemeClr val="bg1">
                    <a:lumMod val="50000"/>
                  </a:schemeClr>
                </a:soli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директор </a:t>
            </a:r>
            <a:r>
              <a:rPr lang="ru-RU" sz="3200" cap="all" dirty="0">
                <a:ln w="9000" cmpd="sng">
                  <a:solidFill>
                    <a:schemeClr val="tx1"/>
                  </a:solidFill>
                  <a:prstDash val="solid"/>
                </a:ln>
                <a:solidFill>
                  <a:schemeClr val="bg1">
                    <a:lumMod val="50000"/>
                  </a:schemeClr>
                </a:soli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Ассоциаций </a:t>
            </a:r>
            <a:endParaRPr lang="ru-RU" sz="3200" cap="all" dirty="0" smtClean="0">
              <a:ln w="9000" cmpd="sng">
                <a:solidFill>
                  <a:schemeClr val="tx1"/>
                </a:solidFill>
                <a:prstDash val="solid"/>
              </a:ln>
              <a:solidFill>
                <a:schemeClr val="bg1">
                  <a:lumMod val="50000"/>
                </a:schemeClr>
              </a:soli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a:p>
            <a:pPr lvl="0" algn="ctr"/>
            <a:r>
              <a:rPr lang="ru-RU" sz="3200" cap="all" dirty="0" smtClean="0">
                <a:ln w="9000" cmpd="sng">
                  <a:solidFill>
                    <a:schemeClr val="tx1"/>
                  </a:solidFill>
                  <a:prstDash val="solid"/>
                </a:ln>
                <a:solidFill>
                  <a:schemeClr val="bg1">
                    <a:lumMod val="50000"/>
                  </a:schemeClr>
                </a:soli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a:t>
            </a:r>
            <a:r>
              <a:rPr lang="ru-RU" sz="3200" cap="all" dirty="0">
                <a:ln w="9000" cmpd="sng">
                  <a:solidFill>
                    <a:schemeClr val="tx1"/>
                  </a:solidFill>
                  <a:prstDash val="solid"/>
                </a:ln>
                <a:solidFill>
                  <a:schemeClr val="bg1">
                    <a:lumMod val="50000"/>
                  </a:schemeClr>
                </a:soli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Инженер-Проектировщик</a:t>
            </a:r>
            <a:r>
              <a:rPr lang="ru-RU" sz="3200" cap="all" dirty="0" smtClean="0">
                <a:ln w="9000" cmpd="sng">
                  <a:solidFill>
                    <a:schemeClr val="tx1"/>
                  </a:solidFill>
                  <a:prstDash val="solid"/>
                </a:ln>
                <a:solidFill>
                  <a:schemeClr val="bg1">
                    <a:lumMod val="50000"/>
                  </a:schemeClr>
                </a:soli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a:t>
            </a:r>
          </a:p>
          <a:p>
            <a:pPr lvl="0" algn="ctr"/>
            <a:r>
              <a:rPr lang="ru-RU" sz="3200" cap="all" dirty="0" smtClean="0">
                <a:ln w="9000" cmpd="sng">
                  <a:solidFill>
                    <a:schemeClr val="tx1"/>
                  </a:solidFill>
                  <a:prstDash val="solid"/>
                </a:ln>
                <a:solidFill>
                  <a:schemeClr val="bg1">
                    <a:lumMod val="50000"/>
                  </a:schemeClr>
                </a:soli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a:t>
            </a:r>
            <a:r>
              <a:rPr lang="ru-RU" sz="3200" cap="all" dirty="0">
                <a:ln w="9000" cmpd="sng">
                  <a:solidFill>
                    <a:schemeClr val="tx1"/>
                  </a:solidFill>
                  <a:prstDash val="solid"/>
                </a:ln>
                <a:solidFill>
                  <a:schemeClr val="bg1">
                    <a:lumMod val="50000"/>
                  </a:schemeClr>
                </a:soli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Инженер-Изыскатель</a:t>
            </a:r>
            <a:r>
              <a:rPr lang="ru-RU" sz="3200" cap="all" dirty="0" smtClean="0">
                <a:ln w="9000" cmpd="sng">
                  <a:solidFill>
                    <a:schemeClr val="tx1"/>
                  </a:solidFill>
                  <a:prstDash val="solid"/>
                </a:ln>
                <a:solidFill>
                  <a:schemeClr val="bg1">
                    <a:lumMod val="50000"/>
                  </a:schemeClr>
                </a:soli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a:t>
            </a:r>
          </a:p>
          <a:p>
            <a:pPr lvl="0" algn="ctr"/>
            <a:r>
              <a:rPr lang="ru-RU" sz="3200" cap="all" dirty="0" smtClean="0">
                <a:ln w="9000" cmpd="sng">
                  <a:solidFill>
                    <a:schemeClr val="tx1"/>
                  </a:solidFill>
                  <a:prstDash val="solid"/>
                </a:ln>
                <a:solidFill>
                  <a:schemeClr val="bg1">
                    <a:lumMod val="50000"/>
                  </a:schemeClr>
                </a:soli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Тел. 8 (495) 259-40-91 </a:t>
            </a:r>
          </a:p>
          <a:p>
            <a:pPr lvl="0" algn="ctr"/>
            <a:r>
              <a:rPr lang="en-US" sz="3200" cap="all" dirty="0">
                <a:ln w="9000" cmpd="sng">
                  <a:solidFill>
                    <a:schemeClr val="tx1"/>
                  </a:solidFill>
                  <a:prstDash val="solid"/>
                </a:ln>
                <a:solidFill>
                  <a:schemeClr val="bg1">
                    <a:lumMod val="50000"/>
                  </a:schemeClr>
                </a:soli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info@ipsro.ru</a:t>
            </a:r>
            <a:endParaRPr lang="ru-RU" sz="3200" cap="all" dirty="0">
              <a:ln w="9000" cmpd="sng">
                <a:solidFill>
                  <a:schemeClr val="tx1"/>
                </a:solidFill>
                <a:prstDash val="solid"/>
              </a:ln>
              <a:solidFill>
                <a:schemeClr val="bg1">
                  <a:lumMod val="50000"/>
                </a:schemeClr>
              </a:soli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71276" y="-15072"/>
            <a:ext cx="3001450" cy="2136779"/>
          </a:xfrm>
          <a:prstGeom prst="rect">
            <a:avLst/>
          </a:prstGeom>
        </p:spPr>
      </p:pic>
    </p:spTree>
    <p:extLst>
      <p:ext uri="{BB962C8B-B14F-4D97-AF65-F5344CB8AC3E}">
        <p14:creationId xmlns:p14="http://schemas.microsoft.com/office/powerpoint/2010/main" val="5978703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a:off x="0" y="74964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28" name="Рисунок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437" y="-216542"/>
            <a:ext cx="1808778" cy="1287697"/>
          </a:xfrm>
          <a:prstGeom prst="rect">
            <a:avLst/>
          </a:prstGeom>
        </p:spPr>
      </p:pic>
      <p:cxnSp>
        <p:nvCxnSpPr>
          <p:cNvPr id="3" name="Прямая соединительная линия 2"/>
          <p:cNvCxnSpPr/>
          <p:nvPr/>
        </p:nvCxnSpPr>
        <p:spPr>
          <a:xfrm>
            <a:off x="1465998" y="0"/>
            <a:ext cx="0" cy="749640"/>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9"/>
          <p:cNvSpPr txBox="1"/>
          <p:nvPr/>
        </p:nvSpPr>
        <p:spPr>
          <a:xfrm>
            <a:off x="1465996" y="205655"/>
            <a:ext cx="7667449" cy="369332"/>
          </a:xfrm>
          <a:prstGeom prst="rect">
            <a:avLst/>
          </a:prstGeom>
          <a:noFill/>
        </p:spPr>
        <p:txBody>
          <a:bodyPr wrap="square" rtlCol="0" anchor="ctr">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b="1" dirty="0" smtClean="0">
                <a:latin typeface="Arial Narrow" panose="020B0606020202030204" pitchFamily="34" charset="0"/>
                <a:cs typeface="Times New Roman" panose="02020603050405020304" pitchFamily="18" charset="0"/>
              </a:rPr>
              <a:t>Я знаю </a:t>
            </a:r>
            <a:r>
              <a:rPr lang="ru-RU" b="1" dirty="0">
                <a:latin typeface="Arial Narrow" panose="020B0606020202030204" pitchFamily="34" charset="0"/>
                <a:cs typeface="Times New Roman" panose="02020603050405020304" pitchFamily="18" charset="0"/>
              </a:rPr>
              <a:t>только то, что ничего не знаю, но другие не знают и этого</a:t>
            </a:r>
          </a:p>
        </p:txBody>
      </p:sp>
      <p:sp>
        <p:nvSpPr>
          <p:cNvPr id="6" name="Номер слайда 5"/>
          <p:cNvSpPr>
            <a:spLocks noGrp="1"/>
          </p:cNvSpPr>
          <p:nvPr>
            <p:ph type="sldNum" sz="quarter" idx="12"/>
          </p:nvPr>
        </p:nvSpPr>
        <p:spPr/>
        <p:txBody>
          <a:bodyPr/>
          <a:lstStyle/>
          <a:p>
            <a:fld id="{4F94D634-FA72-451C-A7A4-8978EF3764A0}" type="slidenum">
              <a:rPr lang="ru-RU" smtClean="0">
                <a:latin typeface="Times New Roman" panose="02020603050405020304" pitchFamily="18" charset="0"/>
                <a:cs typeface="Times New Roman" panose="02020603050405020304" pitchFamily="18" charset="0"/>
              </a:rPr>
              <a:pPr/>
              <a:t>2</a:t>
            </a:fld>
            <a:endParaRPr lang="ru-RU">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2424522" y="1071155"/>
            <a:ext cx="6518728" cy="1569660"/>
          </a:xfrm>
          <a:prstGeom prst="rect">
            <a:avLst/>
          </a:prstGeom>
        </p:spPr>
        <p:txBody>
          <a:bodyPr wrap="square">
            <a:spAutoFit/>
          </a:bodyPr>
          <a:lstStyle/>
          <a:p>
            <a:r>
              <a:rPr lang="ru-RU" sz="3200" i="1" dirty="0">
                <a:latin typeface="Arial Narrow" panose="020B0606020202030204" pitchFamily="34" charset="0"/>
              </a:rPr>
              <a:t>Я знаю только то, что ничего не знаю, но другие не знают и этого. </a:t>
            </a:r>
            <a:endParaRPr lang="ru-RU" sz="3200" i="1" dirty="0" smtClean="0">
              <a:latin typeface="Arial Narrow" panose="020B0606020202030204" pitchFamily="34" charset="0"/>
            </a:endParaRPr>
          </a:p>
          <a:p>
            <a:pPr algn="r"/>
            <a:r>
              <a:rPr lang="ru-RU" sz="3200" i="1" dirty="0">
                <a:latin typeface="Arial Narrow" panose="020B0606020202030204" pitchFamily="34" charset="0"/>
              </a:rPr>
              <a:t>	</a:t>
            </a:r>
            <a:r>
              <a:rPr lang="ru-RU" sz="3200" i="1" dirty="0" smtClean="0">
                <a:latin typeface="Arial Narrow" panose="020B0606020202030204" pitchFamily="34" charset="0"/>
              </a:rPr>
              <a:t>		Сократ </a:t>
            </a:r>
            <a:r>
              <a:rPr lang="ru-RU" sz="3200" i="1" dirty="0">
                <a:latin typeface="Arial Narrow" panose="020B0606020202030204" pitchFamily="34" charset="0"/>
              </a:rPr>
              <a:t>(</a:t>
            </a:r>
            <a:r>
              <a:rPr lang="ru-RU" sz="3200" i="1" dirty="0" err="1">
                <a:latin typeface="Arial Narrow" panose="020B0606020202030204" pitchFamily="34" charset="0"/>
              </a:rPr>
              <a:t>Демокрит</a:t>
            </a:r>
            <a:r>
              <a:rPr lang="ru-RU" sz="3200" i="1" dirty="0">
                <a:latin typeface="Arial Narrow" panose="020B0606020202030204" pitchFamily="34" charset="0"/>
              </a:rPr>
              <a:t>)</a:t>
            </a:r>
            <a:endParaRPr lang="ru-RU" sz="3200" dirty="0">
              <a:latin typeface="Arial Narrow" panose="020B0606020202030204" pitchFamily="34" charset="0"/>
            </a:endParaRPr>
          </a:p>
        </p:txBody>
      </p:sp>
      <p:pic>
        <p:nvPicPr>
          <p:cNvPr id="34" name="Picture 4" descr="https://upload.wikimedia.org/wikipedia/commons/thumb/1/19/Anderson%2C_Domenico_%281854-1938%29_-_n._23185_-_Socrate_%28Collezione_Farnese%29_-_Museo_Nazionale_di_Napoli.jpg/220px-Anderson%2C_Domenico_%281854-1938%29_-_n._23185_-_Socrate_%28Collezione_Farnese%29_-_Museo_Nazionale_di_Napoli.jpg"/>
          <p:cNvPicPr/>
          <p:nvPr/>
        </p:nvPicPr>
        <p:blipFill>
          <a:blip r:embed="rId4">
            <a:extLst>
              <a:ext uri="{28A0092B-C50C-407E-A947-70E740481C1C}">
                <a14:useLocalDpi xmlns:a14="http://schemas.microsoft.com/office/drawing/2010/main" val="0"/>
              </a:ext>
            </a:extLst>
          </a:blip>
          <a:srcRect/>
          <a:stretch>
            <a:fillRect/>
          </a:stretch>
        </p:blipFill>
        <p:spPr bwMode="auto">
          <a:xfrm>
            <a:off x="125185" y="869497"/>
            <a:ext cx="2095500" cy="2657475"/>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151490" y="4406539"/>
            <a:ext cx="4420509" cy="1569660"/>
          </a:xfrm>
          <a:prstGeom prst="rect">
            <a:avLst/>
          </a:prstGeom>
        </p:spPr>
        <p:txBody>
          <a:bodyPr wrap="square">
            <a:spAutoFit/>
          </a:bodyPr>
          <a:lstStyle/>
          <a:p>
            <a:r>
              <a:rPr lang="ru-RU" sz="3200" i="1" dirty="0" smtClean="0">
                <a:latin typeface="Arial Narrow" panose="020B0606020202030204" pitchFamily="34" charset="0"/>
              </a:rPr>
              <a:t>У каждого человека свой потолок, у одних космос, у других плинтус</a:t>
            </a:r>
            <a:endParaRPr lang="ru-RU" sz="3200" i="1" dirty="0" smtClean="0">
              <a:latin typeface="Arial Narrow" panose="020B0606020202030204" pitchFamily="34" charset="0"/>
            </a:endParaRPr>
          </a:p>
        </p:txBody>
      </p:sp>
      <p:grpSp>
        <p:nvGrpSpPr>
          <p:cNvPr id="12" name="Группа 11"/>
          <p:cNvGrpSpPr>
            <a:grpSpLocks noChangeAspect="1"/>
          </p:cNvGrpSpPr>
          <p:nvPr/>
        </p:nvGrpSpPr>
        <p:grpSpPr>
          <a:xfrm>
            <a:off x="4784517" y="2855703"/>
            <a:ext cx="3720704" cy="3720704"/>
            <a:chOff x="2616596" y="1473595"/>
            <a:chExt cx="3910807" cy="3910807"/>
          </a:xfrm>
        </p:grpSpPr>
        <p:sp>
          <p:nvSpPr>
            <p:cNvPr id="13" name="Полилиния 12"/>
            <p:cNvSpPr>
              <a:spLocks noChangeAspect="1"/>
            </p:cNvSpPr>
            <p:nvPr/>
          </p:nvSpPr>
          <p:spPr>
            <a:xfrm>
              <a:off x="3444875" y="2301875"/>
              <a:ext cx="2254249" cy="2254249"/>
            </a:xfrm>
            <a:custGeom>
              <a:avLst/>
              <a:gdLst>
                <a:gd name="connsiteX0" fmla="*/ 0 w 2254249"/>
                <a:gd name="connsiteY0" fmla="*/ 1127125 h 2254249"/>
                <a:gd name="connsiteX1" fmla="*/ 1127125 w 2254249"/>
                <a:gd name="connsiteY1" fmla="*/ 0 h 2254249"/>
                <a:gd name="connsiteX2" fmla="*/ 2254250 w 2254249"/>
                <a:gd name="connsiteY2" fmla="*/ 1127125 h 2254249"/>
                <a:gd name="connsiteX3" fmla="*/ 1127125 w 2254249"/>
                <a:gd name="connsiteY3" fmla="*/ 2254250 h 2254249"/>
                <a:gd name="connsiteX4" fmla="*/ 0 w 2254249"/>
                <a:gd name="connsiteY4" fmla="*/ 1127125 h 22542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4249" h="2254249">
                  <a:moveTo>
                    <a:pt x="0" y="1127125"/>
                  </a:moveTo>
                  <a:cubicBezTo>
                    <a:pt x="0" y="504631"/>
                    <a:pt x="504631" y="0"/>
                    <a:pt x="1127125" y="0"/>
                  </a:cubicBezTo>
                  <a:cubicBezTo>
                    <a:pt x="1749619" y="0"/>
                    <a:pt x="2254250" y="504631"/>
                    <a:pt x="2254250" y="1127125"/>
                  </a:cubicBezTo>
                  <a:cubicBezTo>
                    <a:pt x="2254250" y="1749619"/>
                    <a:pt x="1749619" y="2254250"/>
                    <a:pt x="1127125" y="2254250"/>
                  </a:cubicBezTo>
                  <a:cubicBezTo>
                    <a:pt x="504631" y="2254250"/>
                    <a:pt x="0" y="1749619"/>
                    <a:pt x="0" y="1127125"/>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383467" tIns="383467" rIns="383467" bIns="383467" numCol="1" spcCol="1270" anchor="ctr" anchorCtr="0">
              <a:noAutofit/>
            </a:bodyPr>
            <a:lstStyle/>
            <a:p>
              <a:pPr lvl="0" algn="ctr" defTabSz="1866900">
                <a:lnSpc>
                  <a:spcPct val="90000"/>
                </a:lnSpc>
                <a:spcBef>
                  <a:spcPct val="0"/>
                </a:spcBef>
                <a:spcAft>
                  <a:spcPct val="35000"/>
                </a:spcAft>
              </a:pPr>
              <a:endParaRPr lang="ru-RU" sz="4200" kern="1200" dirty="0"/>
            </a:p>
          </p:txBody>
        </p:sp>
        <p:sp>
          <p:nvSpPr>
            <p:cNvPr id="14" name="Полилиния 13"/>
            <p:cNvSpPr/>
            <p:nvPr/>
          </p:nvSpPr>
          <p:spPr>
            <a:xfrm>
              <a:off x="4008438" y="2865437"/>
              <a:ext cx="1127124" cy="1127124"/>
            </a:xfrm>
            <a:custGeom>
              <a:avLst/>
              <a:gdLst>
                <a:gd name="connsiteX0" fmla="*/ 0 w 1127124"/>
                <a:gd name="connsiteY0" fmla="*/ 563562 h 1127124"/>
                <a:gd name="connsiteX1" fmla="*/ 563562 w 1127124"/>
                <a:gd name="connsiteY1" fmla="*/ 0 h 1127124"/>
                <a:gd name="connsiteX2" fmla="*/ 1127124 w 1127124"/>
                <a:gd name="connsiteY2" fmla="*/ 563562 h 1127124"/>
                <a:gd name="connsiteX3" fmla="*/ 563562 w 1127124"/>
                <a:gd name="connsiteY3" fmla="*/ 1127124 h 1127124"/>
                <a:gd name="connsiteX4" fmla="*/ 0 w 1127124"/>
                <a:gd name="connsiteY4" fmla="*/ 563562 h 11271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7124" h="1127124">
                  <a:moveTo>
                    <a:pt x="0" y="563562"/>
                  </a:moveTo>
                  <a:cubicBezTo>
                    <a:pt x="0" y="252315"/>
                    <a:pt x="252315" y="0"/>
                    <a:pt x="563562" y="0"/>
                  </a:cubicBezTo>
                  <a:cubicBezTo>
                    <a:pt x="874809" y="0"/>
                    <a:pt x="1127124" y="252315"/>
                    <a:pt x="1127124" y="563562"/>
                  </a:cubicBezTo>
                  <a:cubicBezTo>
                    <a:pt x="1127124" y="874809"/>
                    <a:pt x="874809" y="1127124"/>
                    <a:pt x="563562" y="1127124"/>
                  </a:cubicBezTo>
                  <a:cubicBezTo>
                    <a:pt x="252315" y="1127124"/>
                    <a:pt x="0" y="874809"/>
                    <a:pt x="0" y="563562"/>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191733" tIns="191733" rIns="191733" bIns="191733" numCol="1" spcCol="1270" anchor="ctr" anchorCtr="0">
              <a:noAutofit/>
            </a:bodyPr>
            <a:lstStyle/>
            <a:p>
              <a:pPr lvl="0" algn="ctr" defTabSz="933450">
                <a:lnSpc>
                  <a:spcPct val="90000"/>
                </a:lnSpc>
                <a:spcBef>
                  <a:spcPct val="0"/>
                </a:spcBef>
                <a:spcAft>
                  <a:spcPct val="35000"/>
                </a:spcAft>
              </a:pPr>
              <a:endParaRPr lang="ru-RU" sz="2100" kern="1200"/>
            </a:p>
          </p:txBody>
        </p:sp>
        <p:sp>
          <p:nvSpPr>
            <p:cNvPr id="15" name="Полилиния 14"/>
            <p:cNvSpPr>
              <a:spLocks noChangeAspect="1"/>
            </p:cNvSpPr>
            <p:nvPr/>
          </p:nvSpPr>
          <p:spPr>
            <a:xfrm>
              <a:off x="2616596" y="1473595"/>
              <a:ext cx="3910807" cy="3910807"/>
            </a:xfrm>
            <a:custGeom>
              <a:avLst/>
              <a:gdLst>
                <a:gd name="connsiteX0" fmla="*/ 0 w 1127124"/>
                <a:gd name="connsiteY0" fmla="*/ 563562 h 1127124"/>
                <a:gd name="connsiteX1" fmla="*/ 563562 w 1127124"/>
                <a:gd name="connsiteY1" fmla="*/ 0 h 1127124"/>
                <a:gd name="connsiteX2" fmla="*/ 1127124 w 1127124"/>
                <a:gd name="connsiteY2" fmla="*/ 563562 h 1127124"/>
                <a:gd name="connsiteX3" fmla="*/ 563562 w 1127124"/>
                <a:gd name="connsiteY3" fmla="*/ 1127124 h 1127124"/>
                <a:gd name="connsiteX4" fmla="*/ 0 w 1127124"/>
                <a:gd name="connsiteY4" fmla="*/ 563562 h 11271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7124" h="1127124">
                  <a:moveTo>
                    <a:pt x="0" y="563562"/>
                  </a:moveTo>
                  <a:cubicBezTo>
                    <a:pt x="0" y="252315"/>
                    <a:pt x="252315" y="0"/>
                    <a:pt x="563562" y="0"/>
                  </a:cubicBezTo>
                  <a:cubicBezTo>
                    <a:pt x="874809" y="0"/>
                    <a:pt x="1127124" y="252315"/>
                    <a:pt x="1127124" y="563562"/>
                  </a:cubicBezTo>
                  <a:cubicBezTo>
                    <a:pt x="1127124" y="874809"/>
                    <a:pt x="874809" y="1127124"/>
                    <a:pt x="563562" y="1127124"/>
                  </a:cubicBezTo>
                  <a:cubicBezTo>
                    <a:pt x="252315" y="1127124"/>
                    <a:pt x="0" y="874809"/>
                    <a:pt x="0" y="563562"/>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191733" tIns="191733" rIns="191733" bIns="191733" numCol="1" spcCol="1270" anchor="ctr" anchorCtr="0">
              <a:noAutofit/>
            </a:bodyPr>
            <a:lstStyle/>
            <a:p>
              <a:pPr lvl="0" algn="ctr" defTabSz="933450">
                <a:lnSpc>
                  <a:spcPct val="90000"/>
                </a:lnSpc>
                <a:spcBef>
                  <a:spcPct val="0"/>
                </a:spcBef>
                <a:spcAft>
                  <a:spcPct val="35000"/>
                </a:spcAft>
              </a:pPr>
              <a:r>
                <a:rPr lang="ru-RU" sz="2100" kern="1200" dirty="0" smtClean="0">
                  <a:solidFill>
                    <a:srgbClr val="FFFF00"/>
                  </a:solidFill>
                </a:rPr>
                <a:t>Знание</a:t>
              </a:r>
              <a:endParaRPr lang="ru-RU" sz="2100" kern="1200" dirty="0">
                <a:solidFill>
                  <a:srgbClr val="FFFF00"/>
                </a:solidFill>
              </a:endParaRPr>
            </a:p>
          </p:txBody>
        </p:sp>
      </p:grpSp>
      <p:sp>
        <p:nvSpPr>
          <p:cNvPr id="4" name="TextBox 3"/>
          <p:cNvSpPr txBox="1"/>
          <p:nvPr/>
        </p:nvSpPr>
        <p:spPr>
          <a:xfrm>
            <a:off x="6165039" y="3747612"/>
            <a:ext cx="1308098" cy="415498"/>
          </a:xfrm>
          <a:prstGeom prst="rect">
            <a:avLst/>
          </a:prstGeom>
          <a:noFill/>
        </p:spPr>
        <p:txBody>
          <a:bodyPr wrap="square" rtlCol="0">
            <a:spAutoFit/>
          </a:bodyPr>
          <a:lstStyle/>
          <a:p>
            <a:r>
              <a:rPr lang="ru-RU" sz="2100" dirty="0" smtClean="0">
                <a:solidFill>
                  <a:srgbClr val="FFFF00"/>
                </a:solidFill>
              </a:rPr>
              <a:t>Знание</a:t>
            </a:r>
            <a:endParaRPr lang="ru-RU" sz="2100" dirty="0">
              <a:solidFill>
                <a:srgbClr val="FFFF00"/>
              </a:solidFill>
            </a:endParaRPr>
          </a:p>
        </p:txBody>
      </p:sp>
      <p:sp>
        <p:nvSpPr>
          <p:cNvPr id="21" name="TextBox 20"/>
          <p:cNvSpPr txBox="1"/>
          <p:nvPr/>
        </p:nvSpPr>
        <p:spPr>
          <a:xfrm>
            <a:off x="5825720" y="3111474"/>
            <a:ext cx="1819680" cy="415498"/>
          </a:xfrm>
          <a:prstGeom prst="rect">
            <a:avLst/>
          </a:prstGeom>
          <a:noFill/>
        </p:spPr>
        <p:txBody>
          <a:bodyPr wrap="square" rtlCol="0">
            <a:spAutoFit/>
          </a:bodyPr>
          <a:lstStyle/>
          <a:p>
            <a:r>
              <a:rPr lang="ru-RU" sz="2100" dirty="0" smtClean="0">
                <a:solidFill>
                  <a:srgbClr val="FF0000"/>
                </a:solidFill>
              </a:rPr>
              <a:t>Неизвестное</a:t>
            </a:r>
            <a:endParaRPr lang="ru-RU" sz="2100" dirty="0">
              <a:solidFill>
                <a:srgbClr val="FF0000"/>
              </a:solidFill>
            </a:endParaRPr>
          </a:p>
        </p:txBody>
      </p:sp>
    </p:spTree>
    <p:extLst>
      <p:ext uri="{BB962C8B-B14F-4D97-AF65-F5344CB8AC3E}">
        <p14:creationId xmlns:p14="http://schemas.microsoft.com/office/powerpoint/2010/main" val="22375324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a:off x="0" y="74964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28" name="Рисунок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437" y="-216542"/>
            <a:ext cx="1808778" cy="1287697"/>
          </a:xfrm>
          <a:prstGeom prst="rect">
            <a:avLst/>
          </a:prstGeom>
        </p:spPr>
      </p:pic>
      <p:cxnSp>
        <p:nvCxnSpPr>
          <p:cNvPr id="3" name="Прямая соединительная линия 2"/>
          <p:cNvCxnSpPr/>
          <p:nvPr/>
        </p:nvCxnSpPr>
        <p:spPr>
          <a:xfrm>
            <a:off x="1465998" y="0"/>
            <a:ext cx="0" cy="749640"/>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9"/>
          <p:cNvSpPr txBox="1"/>
          <p:nvPr/>
        </p:nvSpPr>
        <p:spPr>
          <a:xfrm>
            <a:off x="1465996" y="205655"/>
            <a:ext cx="7667449" cy="369332"/>
          </a:xfrm>
          <a:prstGeom prst="rect">
            <a:avLst/>
          </a:prstGeom>
          <a:noFill/>
        </p:spPr>
        <p:txBody>
          <a:bodyPr wrap="square" rtlCol="0" anchor="ctr">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b="1" dirty="0" smtClean="0">
                <a:latin typeface="Arial Narrow" panose="020B0606020202030204" pitchFamily="34" charset="0"/>
                <a:cs typeface="Times New Roman" panose="02020603050405020304" pitchFamily="18" charset="0"/>
              </a:rPr>
              <a:t>Регуляторная гильотина Правительства РФ</a:t>
            </a:r>
            <a:endParaRPr lang="ru-RU" b="1" dirty="0">
              <a:latin typeface="Arial Narrow" panose="020B0606020202030204" pitchFamily="34"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4F94D634-FA72-451C-A7A4-8978EF3764A0}" type="slidenum">
              <a:rPr lang="ru-RU" smtClean="0">
                <a:latin typeface="Times New Roman" panose="02020603050405020304" pitchFamily="18" charset="0"/>
                <a:cs typeface="Times New Roman" panose="02020603050405020304" pitchFamily="18" charset="0"/>
              </a:rPr>
              <a:pPr/>
              <a:t>3</a:t>
            </a:fld>
            <a:endParaRPr lang="ru-RU">
              <a:latin typeface="Times New Roman" panose="02020603050405020304" pitchFamily="18" charset="0"/>
              <a:cs typeface="Times New Roman" panose="02020603050405020304" pitchFamily="18" charset="0"/>
            </a:endParaRPr>
          </a:p>
        </p:txBody>
      </p:sp>
      <p:pic>
        <p:nvPicPr>
          <p:cNvPr id="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775" y="804406"/>
            <a:ext cx="4271262" cy="597262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804406"/>
            <a:ext cx="4198010" cy="589862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8937659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a:off x="0" y="74964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28" name="Рисунок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437" y="-216542"/>
            <a:ext cx="1808778" cy="1287697"/>
          </a:xfrm>
          <a:prstGeom prst="rect">
            <a:avLst/>
          </a:prstGeom>
        </p:spPr>
      </p:pic>
      <p:cxnSp>
        <p:nvCxnSpPr>
          <p:cNvPr id="3" name="Прямая соединительная линия 2"/>
          <p:cNvCxnSpPr/>
          <p:nvPr/>
        </p:nvCxnSpPr>
        <p:spPr>
          <a:xfrm>
            <a:off x="1465998" y="0"/>
            <a:ext cx="0" cy="749640"/>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9"/>
          <p:cNvSpPr txBox="1"/>
          <p:nvPr/>
        </p:nvSpPr>
        <p:spPr>
          <a:xfrm>
            <a:off x="1465996" y="205655"/>
            <a:ext cx="7667449" cy="369332"/>
          </a:xfrm>
          <a:prstGeom prst="rect">
            <a:avLst/>
          </a:prstGeom>
          <a:noFill/>
        </p:spPr>
        <p:txBody>
          <a:bodyPr wrap="square" rtlCol="0" anchor="ctr">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b="1" dirty="0" smtClean="0">
                <a:latin typeface="Arial Narrow" panose="020B0606020202030204" pitchFamily="34" charset="0"/>
                <a:cs typeface="Times New Roman" panose="02020603050405020304" pitchFamily="18" charset="0"/>
              </a:rPr>
              <a:t>Совокупность реализации проектов по стадиям ЖЦ ОКС</a:t>
            </a:r>
            <a:endParaRPr lang="ru-RU" b="1" dirty="0">
              <a:latin typeface="Arial Narrow" panose="020B0606020202030204" pitchFamily="34"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4F94D634-FA72-451C-A7A4-8978EF3764A0}" type="slidenum">
              <a:rPr lang="ru-RU" smtClean="0">
                <a:latin typeface="Times New Roman" panose="02020603050405020304" pitchFamily="18" charset="0"/>
                <a:cs typeface="Times New Roman" panose="02020603050405020304" pitchFamily="18" charset="0"/>
              </a:rPr>
              <a:pPr/>
              <a:t>4</a:t>
            </a:fld>
            <a:endParaRPr lang="ru-RU">
              <a:latin typeface="Times New Roman" panose="02020603050405020304" pitchFamily="18" charset="0"/>
              <a:cs typeface="Times New Roman" panose="02020603050405020304" pitchFamily="18"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1109292181"/>
              </p:ext>
            </p:extLst>
          </p:nvPr>
        </p:nvGraphicFramePr>
        <p:xfrm>
          <a:off x="-1" y="759051"/>
          <a:ext cx="9089754" cy="5191984"/>
        </p:xfrm>
        <a:graphic>
          <a:graphicData uri="http://schemas.openxmlformats.org/drawingml/2006/table">
            <a:tbl>
              <a:tblPr firstRow="1" bandRow="1">
                <a:tableStyleId>{5C22544A-7EE6-4342-B048-85BDC9FD1C3A}</a:tableStyleId>
              </a:tblPr>
              <a:tblGrid>
                <a:gridCol w="2786267"/>
                <a:gridCol w="750454"/>
                <a:gridCol w="591656"/>
                <a:gridCol w="870739"/>
                <a:gridCol w="687591"/>
                <a:gridCol w="974826"/>
                <a:gridCol w="972804"/>
                <a:gridCol w="745151"/>
                <a:gridCol w="710266"/>
              </a:tblGrid>
              <a:tr h="94818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dirty="0" smtClean="0"/>
                        <a:t>СТАДИИ</a:t>
                      </a:r>
                    </a:p>
                    <a:p>
                      <a:pPr marL="0" marR="0" indent="0" algn="ctr" defTabSz="914400" rtl="0" eaLnBrk="1" fontAlgn="auto" latinLnBrk="0" hangingPunct="1">
                        <a:lnSpc>
                          <a:spcPct val="100000"/>
                        </a:lnSpc>
                        <a:spcBef>
                          <a:spcPts val="0"/>
                        </a:spcBef>
                        <a:spcAft>
                          <a:spcPts val="0"/>
                        </a:spcAft>
                        <a:buClrTx/>
                        <a:buSzTx/>
                        <a:buFontTx/>
                        <a:buNone/>
                        <a:tabLst/>
                        <a:defRPr/>
                      </a:pPr>
                      <a:r>
                        <a:rPr lang="ru-RU" sz="1800" b="1" dirty="0" smtClean="0"/>
                        <a:t> / </a:t>
                      </a:r>
                    </a:p>
                    <a:p>
                      <a:pPr marL="0" marR="0" indent="0" algn="ctr" defTabSz="914400" rtl="0" eaLnBrk="1" fontAlgn="auto" latinLnBrk="0" hangingPunct="1">
                        <a:lnSpc>
                          <a:spcPct val="100000"/>
                        </a:lnSpc>
                        <a:spcBef>
                          <a:spcPts val="0"/>
                        </a:spcBef>
                        <a:spcAft>
                          <a:spcPts val="0"/>
                        </a:spcAft>
                        <a:buClrTx/>
                        <a:buSzTx/>
                        <a:buFontTx/>
                        <a:buNone/>
                        <a:tabLst/>
                        <a:defRPr/>
                      </a:pPr>
                      <a:r>
                        <a:rPr lang="ru-RU" sz="1800" b="1" dirty="0" smtClean="0"/>
                        <a:t>ПРОЕКТ</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dirty="0" smtClean="0"/>
                        <a:t>ДОН</a:t>
                      </a:r>
                    </a:p>
                  </a:txBody>
                  <a:tcPr/>
                </a:tc>
                <a:tc>
                  <a:txBody>
                    <a:bodyPr/>
                    <a:lstStyle/>
                    <a:p>
                      <a:pPr algn="ctr"/>
                      <a:r>
                        <a:rPr lang="ru-RU" sz="1800" b="1" dirty="0" smtClean="0"/>
                        <a:t>ОИ</a:t>
                      </a:r>
                    </a:p>
                  </a:txBody>
                  <a:tcPr/>
                </a:tc>
                <a:tc>
                  <a:txBody>
                    <a:bodyPr/>
                    <a:lstStyle/>
                    <a:p>
                      <a:pPr algn="ctr"/>
                      <a:r>
                        <a:rPr lang="ru-RU" sz="1800" b="1" dirty="0" smtClean="0"/>
                        <a:t>ОВОС</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dirty="0" smtClean="0"/>
                        <a:t>ТЭО</a:t>
                      </a:r>
                    </a:p>
                    <a:p>
                      <a:pPr algn="ctr"/>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dirty="0" smtClean="0"/>
                        <a:t>Стадия «П»</a:t>
                      </a:r>
                    </a:p>
                    <a:p>
                      <a:pPr algn="ctr"/>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dirty="0" smtClean="0"/>
                        <a:t>Стадия «РД»</a:t>
                      </a:r>
                    </a:p>
                    <a:p>
                      <a:pPr algn="ctr"/>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dirty="0" smtClean="0"/>
                        <a:t>СМР</a:t>
                      </a:r>
                    </a:p>
                    <a:p>
                      <a:pPr algn="ctr"/>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dirty="0" smtClean="0"/>
                        <a:t>ПНР</a:t>
                      </a:r>
                    </a:p>
                    <a:p>
                      <a:pPr algn="ctr"/>
                      <a:endParaRPr lang="ru-RU" dirty="0"/>
                    </a:p>
                  </a:txBody>
                  <a:tcPr/>
                </a:tc>
              </a:tr>
              <a:tr h="411853">
                <a:tc>
                  <a:txBody>
                    <a:bodyPr/>
                    <a:lstStyle/>
                    <a:p>
                      <a:pPr algn="ctr"/>
                      <a:r>
                        <a:rPr lang="ru-RU" dirty="0" smtClean="0"/>
                        <a:t>ИНВЕСТИЦИОННЫЙ</a:t>
                      </a:r>
                      <a:r>
                        <a:rPr lang="ru-RU" baseline="0" dirty="0" smtClean="0"/>
                        <a:t> ПРОЕКТ</a:t>
                      </a:r>
                      <a:endParaRPr lang="ru-RU" dirty="0"/>
                    </a:p>
                  </a:txBody>
                  <a:tcPr/>
                </a:tc>
                <a:tc>
                  <a:txBody>
                    <a:bodyPr/>
                    <a:lstStyle/>
                    <a:p>
                      <a:pPr algn="ctr"/>
                      <a:endParaRPr lang="ru-RU" dirty="0"/>
                    </a:p>
                  </a:txBody>
                  <a:tcPr>
                    <a:solidFill>
                      <a:srgbClr val="FF0000"/>
                    </a:solidFill>
                  </a:tcPr>
                </a:tc>
                <a:tc>
                  <a:txBody>
                    <a:bodyPr/>
                    <a:lstStyle/>
                    <a:p>
                      <a:pPr algn="ctr"/>
                      <a:endParaRPr lang="ru-RU" dirty="0"/>
                    </a:p>
                  </a:txBody>
                  <a:tcPr>
                    <a:solidFill>
                      <a:srgbClr val="FF0000"/>
                    </a:solidFill>
                  </a:tcPr>
                </a:tc>
                <a:tc>
                  <a:txBody>
                    <a:bodyPr/>
                    <a:lstStyle/>
                    <a:p>
                      <a:pPr algn="ctr"/>
                      <a:endParaRPr lang="ru-RU" dirty="0"/>
                    </a:p>
                  </a:txBody>
                  <a:tcPr>
                    <a:solidFill>
                      <a:srgbClr val="FF0000"/>
                    </a:solidFill>
                  </a:tcPr>
                </a:tc>
                <a:tc>
                  <a:txBody>
                    <a:bodyPr/>
                    <a:lstStyle/>
                    <a:p>
                      <a:pPr algn="ctr"/>
                      <a:endParaRPr lang="ru-RU" dirty="0"/>
                    </a:p>
                  </a:txBody>
                  <a:tcPr>
                    <a:solidFill>
                      <a:srgbClr val="FF0000"/>
                    </a:solidFill>
                  </a:tcPr>
                </a:tc>
                <a:tc>
                  <a:txBody>
                    <a:bodyPr/>
                    <a:lstStyle/>
                    <a:p>
                      <a:pPr algn="ctr"/>
                      <a:endParaRPr lang="ru-RU" dirty="0"/>
                    </a:p>
                  </a:txBody>
                  <a:tcPr>
                    <a:solidFill>
                      <a:srgbClr val="FF0000"/>
                    </a:solidFill>
                  </a:tcPr>
                </a:tc>
                <a:tc>
                  <a:txBody>
                    <a:bodyPr/>
                    <a:lstStyle/>
                    <a:p>
                      <a:pPr algn="ctr"/>
                      <a:endParaRPr lang="ru-RU" dirty="0"/>
                    </a:p>
                  </a:txBody>
                  <a:tcPr>
                    <a:solidFill>
                      <a:srgbClr val="FF0000"/>
                    </a:solidFill>
                  </a:tcPr>
                </a:tc>
                <a:tc>
                  <a:txBody>
                    <a:bodyPr/>
                    <a:lstStyle/>
                    <a:p>
                      <a:pPr algn="ctr"/>
                      <a:endParaRPr lang="ru-RU" dirty="0"/>
                    </a:p>
                  </a:txBody>
                  <a:tcPr>
                    <a:solidFill>
                      <a:srgbClr val="FF0000"/>
                    </a:solidFill>
                  </a:tcPr>
                </a:tc>
                <a:tc>
                  <a:txBody>
                    <a:bodyPr/>
                    <a:lstStyle/>
                    <a:p>
                      <a:pPr algn="ctr"/>
                      <a:endParaRPr lang="ru-RU" dirty="0"/>
                    </a:p>
                  </a:txBody>
                  <a:tcPr>
                    <a:solidFill>
                      <a:srgbClr val="FF0000"/>
                    </a:solidFill>
                  </a:tcPr>
                </a:tc>
              </a:tr>
              <a:tr h="653143">
                <a:tc>
                  <a:txBody>
                    <a:bodyPr/>
                    <a:lstStyle/>
                    <a:p>
                      <a:pPr algn="ctr"/>
                      <a:r>
                        <a:rPr lang="ru-RU" dirty="0" smtClean="0"/>
                        <a:t>ПРОГРАММЫ ИНЖЕНЕРНЫХ ИЗЫСКАНИЙ</a:t>
                      </a:r>
                      <a:endParaRPr lang="ru-RU" dirty="0"/>
                    </a:p>
                  </a:txBody>
                  <a:tcPr/>
                </a:tc>
                <a:tc>
                  <a:txBody>
                    <a:bodyPr/>
                    <a:lstStyle/>
                    <a:p>
                      <a:pPr algn="ctr"/>
                      <a:endParaRPr lang="ru-RU" sz="1800" kern="1200" dirty="0">
                        <a:solidFill>
                          <a:schemeClr val="dk1"/>
                        </a:solidFill>
                        <a:latin typeface="+mn-lt"/>
                        <a:ea typeface="+mn-ea"/>
                        <a:cs typeface="+mn-cs"/>
                      </a:endParaRPr>
                    </a:p>
                  </a:txBody>
                  <a:tcPr>
                    <a:solidFill>
                      <a:schemeClr val="bg1">
                        <a:lumMod val="95000"/>
                      </a:schemeClr>
                    </a:solidFill>
                  </a:tcPr>
                </a:tc>
                <a:tc>
                  <a:txBody>
                    <a:bodyPr/>
                    <a:lstStyle/>
                    <a:p>
                      <a:pPr algn="ctr"/>
                      <a:endParaRPr lang="ru-RU" dirty="0"/>
                    </a:p>
                  </a:txBody>
                  <a:tcPr>
                    <a:solidFill>
                      <a:srgbClr val="FFC000"/>
                    </a:solidFill>
                  </a:tcPr>
                </a:tc>
                <a:tc>
                  <a:txBody>
                    <a:bodyPr/>
                    <a:lstStyle/>
                    <a:p>
                      <a:pPr algn="ctr"/>
                      <a:endParaRPr lang="ru-RU" dirty="0"/>
                    </a:p>
                  </a:txBody>
                  <a:tcPr>
                    <a:solidFill>
                      <a:srgbClr val="FFC000"/>
                    </a:solidFill>
                  </a:tcPr>
                </a:tc>
                <a:tc>
                  <a:txBody>
                    <a:bodyPr/>
                    <a:lstStyle/>
                    <a:p>
                      <a:pPr algn="ctr"/>
                      <a:endParaRPr lang="ru-RU" dirty="0"/>
                    </a:p>
                  </a:txBody>
                  <a:tcPr>
                    <a:solidFill>
                      <a:srgbClr val="FFC000"/>
                    </a:solidFill>
                  </a:tcPr>
                </a:tc>
                <a:tc>
                  <a:txBody>
                    <a:bodyPr/>
                    <a:lstStyle/>
                    <a:p>
                      <a:pPr algn="ctr"/>
                      <a:endParaRPr lang="ru-RU" dirty="0"/>
                    </a:p>
                  </a:txBody>
                  <a:tcPr>
                    <a:solidFill>
                      <a:srgbClr val="FFC000"/>
                    </a:solidFill>
                  </a:tcPr>
                </a:tc>
                <a:tc>
                  <a:txBody>
                    <a:bodyPr/>
                    <a:lstStyle/>
                    <a:p>
                      <a:pPr algn="ctr"/>
                      <a:endParaRPr lang="ru-RU" dirty="0"/>
                    </a:p>
                  </a:txBody>
                  <a:tcPr>
                    <a:solidFill>
                      <a:srgbClr val="FFC000"/>
                    </a:solidFill>
                  </a:tcPr>
                </a:tc>
                <a:tc>
                  <a:txBody>
                    <a:bodyPr/>
                    <a:lstStyle/>
                    <a:p>
                      <a:pPr algn="ctr"/>
                      <a:endParaRPr lang="ru-RU" dirty="0"/>
                    </a:p>
                  </a:txBody>
                  <a:tcPr>
                    <a:solidFill>
                      <a:srgbClr val="FFC000"/>
                    </a:solidFill>
                  </a:tcPr>
                </a:tc>
                <a:tc>
                  <a:txBody>
                    <a:bodyPr/>
                    <a:lstStyle/>
                    <a:p>
                      <a:pPr algn="ctr"/>
                      <a:endParaRPr lang="ru-RU" dirty="0"/>
                    </a:p>
                  </a:txBody>
                  <a:tcPr/>
                </a:tc>
              </a:tr>
              <a:tr h="384541">
                <a:tc>
                  <a:txBody>
                    <a:bodyPr/>
                    <a:lstStyle/>
                    <a:p>
                      <a:pPr algn="ctr"/>
                      <a:r>
                        <a:rPr lang="ru-RU" dirty="0" smtClean="0"/>
                        <a:t>ТЕХНИЧЕСКИЙ ПРОЕКТ</a:t>
                      </a:r>
                      <a:endParaRPr lang="ru-RU" dirty="0"/>
                    </a:p>
                  </a:txBody>
                  <a:tcPr/>
                </a:tc>
                <a:tc>
                  <a:txBody>
                    <a:bodyPr/>
                    <a:lstStyle/>
                    <a:p>
                      <a:pPr algn="ctr"/>
                      <a:endParaRPr lang="ru-RU" dirty="0"/>
                    </a:p>
                  </a:txBody>
                  <a:tcPr/>
                </a:tc>
                <a:tc>
                  <a:txBody>
                    <a:bodyPr/>
                    <a:lstStyle/>
                    <a:p>
                      <a:pPr algn="ctr"/>
                      <a:endParaRPr lang="ru-RU" dirty="0"/>
                    </a:p>
                  </a:txBody>
                  <a:tcPr>
                    <a:solidFill>
                      <a:schemeClr val="bg1">
                        <a:lumMod val="85000"/>
                      </a:schemeClr>
                    </a:solidFill>
                  </a:tcPr>
                </a:tc>
                <a:tc>
                  <a:txBody>
                    <a:bodyPr/>
                    <a:lstStyle/>
                    <a:p>
                      <a:pPr algn="ctr"/>
                      <a:endParaRPr lang="ru-RU" dirty="0"/>
                    </a:p>
                  </a:txBody>
                  <a:tcPr>
                    <a:solidFill>
                      <a:srgbClr val="FFFF00"/>
                    </a:solidFill>
                  </a:tcPr>
                </a:tc>
                <a:tc>
                  <a:txBody>
                    <a:bodyPr/>
                    <a:lstStyle/>
                    <a:p>
                      <a:pPr algn="ctr"/>
                      <a:endParaRPr lang="ru-RU" dirty="0"/>
                    </a:p>
                  </a:txBody>
                  <a:tcPr>
                    <a:solidFill>
                      <a:srgbClr val="FFFF00"/>
                    </a:solidFill>
                  </a:tcPr>
                </a:tc>
                <a:tc>
                  <a:txBody>
                    <a:bodyPr/>
                    <a:lstStyle/>
                    <a:p>
                      <a:pPr algn="ctr"/>
                      <a:endParaRPr lang="ru-RU" dirty="0"/>
                    </a:p>
                  </a:txBody>
                  <a:tcPr>
                    <a:solidFill>
                      <a:srgbClr val="FFFF00"/>
                    </a:solidFill>
                  </a:tcPr>
                </a:tc>
                <a:tc>
                  <a:txBody>
                    <a:bodyPr/>
                    <a:lstStyle/>
                    <a:p>
                      <a:pPr algn="ctr"/>
                      <a:endParaRPr lang="ru-RU" dirty="0"/>
                    </a:p>
                  </a:txBody>
                  <a:tcPr/>
                </a:tc>
                <a:tc>
                  <a:txBody>
                    <a:bodyPr/>
                    <a:lstStyle/>
                    <a:p>
                      <a:pPr algn="ctr"/>
                      <a:endParaRPr lang="ru-RU"/>
                    </a:p>
                  </a:txBody>
                  <a:tcPr/>
                </a:tc>
                <a:tc>
                  <a:txBody>
                    <a:bodyPr/>
                    <a:lstStyle/>
                    <a:p>
                      <a:pPr algn="ctr"/>
                      <a:endParaRPr lang="ru-RU"/>
                    </a:p>
                  </a:txBody>
                  <a:tcPr/>
                </a:tc>
              </a:tr>
              <a:tr h="384541">
                <a:tc>
                  <a:txBody>
                    <a:bodyPr/>
                    <a:lstStyle/>
                    <a:p>
                      <a:pPr algn="ctr"/>
                      <a:r>
                        <a:rPr lang="ru-RU" dirty="0" smtClean="0"/>
                        <a:t>РАБОЧИЙ ПРОЕКТ</a:t>
                      </a:r>
                      <a:endParaRPr lang="ru-RU" dirty="0"/>
                    </a:p>
                  </a:txBody>
                  <a:tcPr/>
                </a:tc>
                <a:tc>
                  <a:txBody>
                    <a:bodyPr/>
                    <a:lstStyle/>
                    <a:p>
                      <a:pPr algn="ctr"/>
                      <a:endParaRPr lang="ru-RU"/>
                    </a:p>
                  </a:txBody>
                  <a:tcPr/>
                </a:tc>
                <a:tc>
                  <a:txBody>
                    <a:bodyPr/>
                    <a:lstStyle/>
                    <a:p>
                      <a:pPr algn="ctr"/>
                      <a:endParaRPr lang="ru-RU" dirty="0"/>
                    </a:p>
                  </a:txBody>
                  <a:tcPr/>
                </a:tc>
                <a:tc>
                  <a:txBody>
                    <a:bodyPr/>
                    <a:lstStyle/>
                    <a:p>
                      <a:pPr algn="ctr"/>
                      <a:endParaRPr lang="ru-RU"/>
                    </a:p>
                  </a:txBody>
                  <a:tcPr/>
                </a:tc>
                <a:tc>
                  <a:txBody>
                    <a:bodyPr/>
                    <a:lstStyle/>
                    <a:p>
                      <a:pPr algn="ctr"/>
                      <a:endParaRPr lang="ru-RU" dirty="0"/>
                    </a:p>
                  </a:txBody>
                  <a:tcPr>
                    <a:solidFill>
                      <a:srgbClr val="92D050"/>
                    </a:solidFill>
                  </a:tcPr>
                </a:tc>
                <a:tc>
                  <a:txBody>
                    <a:bodyPr/>
                    <a:lstStyle/>
                    <a:p>
                      <a:pPr algn="ctr"/>
                      <a:endParaRPr lang="ru-RU" dirty="0"/>
                    </a:p>
                  </a:txBody>
                  <a:tcPr>
                    <a:solidFill>
                      <a:srgbClr val="92D050"/>
                    </a:solidFill>
                  </a:tcPr>
                </a:tc>
                <a:tc>
                  <a:txBody>
                    <a:bodyPr/>
                    <a:lstStyle/>
                    <a:p>
                      <a:pPr algn="ctr"/>
                      <a:endParaRPr lang="ru-RU" dirty="0"/>
                    </a:p>
                  </a:txBody>
                  <a:tcPr>
                    <a:solidFill>
                      <a:srgbClr val="92D050"/>
                    </a:solidFill>
                  </a:tcPr>
                </a:tc>
                <a:tc>
                  <a:txBody>
                    <a:bodyPr/>
                    <a:lstStyle/>
                    <a:p>
                      <a:pPr algn="ctr"/>
                      <a:endParaRPr lang="ru-RU" dirty="0"/>
                    </a:p>
                  </a:txBody>
                  <a:tcPr>
                    <a:solidFill>
                      <a:srgbClr val="92D050"/>
                    </a:solidFill>
                  </a:tcPr>
                </a:tc>
                <a:tc>
                  <a:txBody>
                    <a:bodyPr/>
                    <a:lstStyle/>
                    <a:p>
                      <a:pPr algn="ctr"/>
                      <a:endParaRPr lang="ru-RU"/>
                    </a:p>
                  </a:txBody>
                  <a:tcPr/>
                </a:tc>
              </a:tr>
              <a:tr h="384541">
                <a:tc>
                  <a:txBody>
                    <a:bodyPr/>
                    <a:lstStyle/>
                    <a:p>
                      <a:pPr algn="ctr"/>
                      <a:r>
                        <a:rPr lang="ru-RU" dirty="0" smtClean="0"/>
                        <a:t>ПРОЕКТ ОРГАНИЗАЦИИ СТРОИТЕЛЬСТВА</a:t>
                      </a:r>
                      <a:endParaRPr lang="ru-RU" dirty="0"/>
                    </a:p>
                  </a:txBody>
                  <a:tcPr/>
                </a:tc>
                <a:tc>
                  <a:txBody>
                    <a:bodyPr/>
                    <a:lstStyle/>
                    <a:p>
                      <a:pPr algn="ctr"/>
                      <a:endParaRPr lang="ru-RU" dirty="0"/>
                    </a:p>
                  </a:txBody>
                  <a:tcPr/>
                </a:tc>
                <a:tc>
                  <a:txBody>
                    <a:bodyPr/>
                    <a:lstStyle/>
                    <a:p>
                      <a:pPr algn="ctr"/>
                      <a:endParaRPr lang="ru-RU"/>
                    </a:p>
                  </a:txBody>
                  <a:tcPr/>
                </a:tc>
                <a:tc>
                  <a:txBody>
                    <a:bodyPr/>
                    <a:lstStyle/>
                    <a:p>
                      <a:pPr algn="ctr"/>
                      <a:endParaRPr lang="ru-RU" dirty="0"/>
                    </a:p>
                  </a:txBody>
                  <a:tcPr/>
                </a:tc>
                <a:tc>
                  <a:txBody>
                    <a:bodyPr/>
                    <a:lstStyle/>
                    <a:p>
                      <a:pPr algn="ctr"/>
                      <a:endParaRPr lang="ru-RU" dirty="0"/>
                    </a:p>
                  </a:txBody>
                  <a:tcPr/>
                </a:tc>
                <a:tc>
                  <a:txBody>
                    <a:bodyPr/>
                    <a:lstStyle/>
                    <a:p>
                      <a:pPr algn="ctr"/>
                      <a:endParaRPr lang="ru-RU" dirty="0"/>
                    </a:p>
                  </a:txBody>
                  <a:tcPr>
                    <a:solidFill>
                      <a:srgbClr val="00B0F0"/>
                    </a:solidFill>
                  </a:tcPr>
                </a:tc>
                <a:tc>
                  <a:txBody>
                    <a:bodyPr/>
                    <a:lstStyle/>
                    <a:p>
                      <a:pPr algn="ctr"/>
                      <a:endParaRPr lang="ru-RU" dirty="0"/>
                    </a:p>
                  </a:txBody>
                  <a:tcPr>
                    <a:solidFill>
                      <a:srgbClr val="00B0F0"/>
                    </a:solidFill>
                  </a:tcPr>
                </a:tc>
                <a:tc>
                  <a:txBody>
                    <a:bodyPr/>
                    <a:lstStyle/>
                    <a:p>
                      <a:pPr algn="ctr"/>
                      <a:endParaRPr lang="ru-RU" dirty="0"/>
                    </a:p>
                  </a:txBody>
                  <a:tcPr>
                    <a:solidFill>
                      <a:srgbClr val="00B0F0"/>
                    </a:solidFill>
                  </a:tcPr>
                </a:tc>
                <a:tc>
                  <a:txBody>
                    <a:bodyPr/>
                    <a:lstStyle/>
                    <a:p>
                      <a:pPr algn="ctr"/>
                      <a:endParaRPr lang="ru-RU"/>
                    </a:p>
                  </a:txBody>
                  <a:tcPr/>
                </a:tc>
              </a:tr>
              <a:tr h="384541">
                <a:tc>
                  <a:txBody>
                    <a:bodyPr/>
                    <a:lstStyle/>
                    <a:p>
                      <a:pPr algn="ctr"/>
                      <a:r>
                        <a:rPr lang="ru-RU" dirty="0" smtClean="0"/>
                        <a:t>ПРОЕКТ ПРОИЗВОДСТВА</a:t>
                      </a:r>
                      <a:r>
                        <a:rPr lang="ru-RU" baseline="0" dirty="0" smtClean="0"/>
                        <a:t> РАБОТ</a:t>
                      </a:r>
                      <a:endParaRPr lang="ru-RU" dirty="0"/>
                    </a:p>
                  </a:txBody>
                  <a:tcPr/>
                </a:tc>
                <a:tc>
                  <a:txBody>
                    <a:bodyPr/>
                    <a:lstStyle/>
                    <a:p>
                      <a:pPr algn="ctr"/>
                      <a:endParaRPr lang="ru-RU" dirty="0"/>
                    </a:p>
                  </a:txBody>
                  <a:tcPr/>
                </a:tc>
                <a:tc>
                  <a:txBody>
                    <a:bodyPr/>
                    <a:lstStyle/>
                    <a:p>
                      <a:pPr algn="ctr"/>
                      <a:endParaRPr lang="ru-RU" dirty="0"/>
                    </a:p>
                  </a:txBody>
                  <a:tcPr/>
                </a:tc>
                <a:tc>
                  <a:txBody>
                    <a:bodyPr/>
                    <a:lstStyle/>
                    <a:p>
                      <a:pPr algn="ctr"/>
                      <a:endParaRPr lang="ru-RU" dirty="0"/>
                    </a:p>
                  </a:txBody>
                  <a:tcPr/>
                </a:tc>
                <a:tc>
                  <a:txBody>
                    <a:bodyPr/>
                    <a:lstStyle/>
                    <a:p>
                      <a:pPr algn="ctr"/>
                      <a:endParaRPr lang="ru-RU" dirty="0"/>
                    </a:p>
                  </a:txBody>
                  <a:tcPr/>
                </a:tc>
                <a:tc>
                  <a:txBody>
                    <a:bodyPr/>
                    <a:lstStyle/>
                    <a:p>
                      <a:pPr algn="ctr"/>
                      <a:endParaRPr lang="ru-RU" dirty="0"/>
                    </a:p>
                  </a:txBody>
                  <a:tcPr/>
                </a:tc>
                <a:tc>
                  <a:txBody>
                    <a:bodyPr/>
                    <a:lstStyle/>
                    <a:p>
                      <a:pPr algn="ctr"/>
                      <a:endParaRPr lang="ru-RU" dirty="0"/>
                    </a:p>
                  </a:txBody>
                  <a:tcPr>
                    <a:solidFill>
                      <a:srgbClr val="0070C0"/>
                    </a:solidFill>
                  </a:tcPr>
                </a:tc>
                <a:tc>
                  <a:txBody>
                    <a:bodyPr/>
                    <a:lstStyle/>
                    <a:p>
                      <a:pPr algn="ctr"/>
                      <a:endParaRPr lang="ru-RU" dirty="0"/>
                    </a:p>
                  </a:txBody>
                  <a:tcPr>
                    <a:solidFill>
                      <a:srgbClr val="0070C0"/>
                    </a:solidFill>
                  </a:tcPr>
                </a:tc>
                <a:tc>
                  <a:txBody>
                    <a:bodyPr/>
                    <a:lstStyle/>
                    <a:p>
                      <a:pPr algn="ctr"/>
                      <a:endParaRPr lang="ru-RU" dirty="0"/>
                    </a:p>
                  </a:txBody>
                  <a:tcPr>
                    <a:solidFill>
                      <a:srgbClr val="0070C0"/>
                    </a:solidFill>
                  </a:tcPr>
                </a:tc>
              </a:tr>
              <a:tr h="384541">
                <a:tc>
                  <a:txBody>
                    <a:bodyPr/>
                    <a:lstStyle/>
                    <a:p>
                      <a:pPr algn="ctr"/>
                      <a:r>
                        <a:rPr lang="ru-RU" dirty="0" smtClean="0"/>
                        <a:t>ПРОЕКТ ВВОДА В ЭКСПЛУАТАЦИЮ</a:t>
                      </a:r>
                      <a:endParaRPr lang="ru-RU" dirty="0"/>
                    </a:p>
                  </a:txBody>
                  <a:tcPr/>
                </a:tc>
                <a:tc>
                  <a:txBody>
                    <a:bodyPr/>
                    <a:lstStyle/>
                    <a:p>
                      <a:pPr algn="ctr"/>
                      <a:endParaRPr lang="ru-RU"/>
                    </a:p>
                  </a:txBody>
                  <a:tcPr/>
                </a:tc>
                <a:tc>
                  <a:txBody>
                    <a:bodyPr/>
                    <a:lstStyle/>
                    <a:p>
                      <a:pPr algn="ctr"/>
                      <a:endParaRPr lang="ru-RU"/>
                    </a:p>
                  </a:txBody>
                  <a:tcPr/>
                </a:tc>
                <a:tc>
                  <a:txBody>
                    <a:bodyPr/>
                    <a:lstStyle/>
                    <a:p>
                      <a:pPr algn="ctr"/>
                      <a:endParaRPr lang="ru-RU"/>
                    </a:p>
                  </a:txBody>
                  <a:tcPr/>
                </a:tc>
                <a:tc>
                  <a:txBody>
                    <a:bodyPr/>
                    <a:lstStyle/>
                    <a:p>
                      <a:pPr algn="ctr"/>
                      <a:endParaRPr lang="ru-RU" dirty="0"/>
                    </a:p>
                  </a:txBody>
                  <a:tcPr/>
                </a:tc>
                <a:tc>
                  <a:txBody>
                    <a:bodyPr/>
                    <a:lstStyle/>
                    <a:p>
                      <a:pPr algn="ctr"/>
                      <a:endParaRPr lang="ru-RU" dirty="0"/>
                    </a:p>
                  </a:txBody>
                  <a:tcPr/>
                </a:tc>
                <a:tc>
                  <a:txBody>
                    <a:bodyPr/>
                    <a:lstStyle/>
                    <a:p>
                      <a:pPr algn="ctr"/>
                      <a:endParaRPr lang="ru-RU" dirty="0"/>
                    </a:p>
                  </a:txBody>
                  <a:tcPr/>
                </a:tc>
                <a:tc>
                  <a:txBody>
                    <a:bodyPr/>
                    <a:lstStyle/>
                    <a:p>
                      <a:pPr algn="ctr"/>
                      <a:endParaRPr lang="ru-RU" dirty="0"/>
                    </a:p>
                  </a:txBody>
                  <a:tcPr>
                    <a:solidFill>
                      <a:srgbClr val="7030A0"/>
                    </a:solidFill>
                  </a:tcPr>
                </a:tc>
                <a:tc>
                  <a:txBody>
                    <a:bodyPr/>
                    <a:lstStyle/>
                    <a:p>
                      <a:pPr algn="ctr"/>
                      <a:endParaRPr lang="ru-RU" dirty="0"/>
                    </a:p>
                  </a:txBody>
                  <a:tcPr>
                    <a:solidFill>
                      <a:srgbClr val="7030A0"/>
                    </a:solidFill>
                  </a:tcPr>
                </a:tc>
              </a:tr>
            </a:tbl>
          </a:graphicData>
        </a:graphic>
      </p:graphicFrame>
      <p:sp>
        <p:nvSpPr>
          <p:cNvPr id="4" name="TextBox 3"/>
          <p:cNvSpPr txBox="1"/>
          <p:nvPr/>
        </p:nvSpPr>
        <p:spPr>
          <a:xfrm>
            <a:off x="2793999" y="1765300"/>
            <a:ext cx="6339445" cy="461665"/>
          </a:xfrm>
          <a:prstGeom prst="rect">
            <a:avLst/>
          </a:prstGeom>
          <a:noFill/>
        </p:spPr>
        <p:txBody>
          <a:bodyPr wrap="square" rtlCol="0">
            <a:spAutoFit/>
          </a:bodyPr>
          <a:lstStyle/>
          <a:p>
            <a:pPr algn="ctr"/>
            <a:r>
              <a:rPr lang="ru-RU" sz="1200" dirty="0" smtClean="0"/>
              <a:t>ФЗ «Об </a:t>
            </a:r>
            <a:r>
              <a:rPr lang="ru-RU" sz="1200" dirty="0"/>
              <a:t>инвестиционной деятельности в Российской Федерации, осуществляемой в форме капитальных </a:t>
            </a:r>
            <a:r>
              <a:rPr lang="ru-RU" sz="1200" dirty="0" smtClean="0"/>
              <a:t>вложений» от 25.02.1999  </a:t>
            </a:r>
            <a:r>
              <a:rPr lang="ru-RU" sz="1200" dirty="0"/>
              <a:t>N 39-ФЗ</a:t>
            </a:r>
          </a:p>
        </p:txBody>
      </p:sp>
      <p:sp>
        <p:nvSpPr>
          <p:cNvPr id="9" name="TextBox 8"/>
          <p:cNvSpPr txBox="1"/>
          <p:nvPr/>
        </p:nvSpPr>
        <p:spPr>
          <a:xfrm>
            <a:off x="3579255" y="2465941"/>
            <a:ext cx="4766459" cy="646331"/>
          </a:xfrm>
          <a:prstGeom prst="rect">
            <a:avLst/>
          </a:prstGeom>
          <a:noFill/>
        </p:spPr>
        <p:txBody>
          <a:bodyPr wrap="square" rtlCol="0">
            <a:spAutoFit/>
          </a:bodyPr>
          <a:lstStyle/>
          <a:p>
            <a:pPr algn="ctr"/>
            <a:r>
              <a:rPr lang="ru-RU" sz="1200" dirty="0" smtClean="0"/>
              <a:t>ПП </a:t>
            </a:r>
            <a:r>
              <a:rPr lang="ru-RU" sz="1200" dirty="0"/>
              <a:t>РФ от 19 января 2006 г. N 20 </a:t>
            </a:r>
            <a:r>
              <a:rPr lang="ru-RU" sz="1200" dirty="0" smtClean="0"/>
              <a:t>«Об </a:t>
            </a:r>
            <a:r>
              <a:rPr lang="ru-RU" sz="1200" dirty="0"/>
              <a:t>инженерных изысканиях для подготовки проектной документации, строительства, реконструкции объектов капитального </a:t>
            </a:r>
            <a:r>
              <a:rPr lang="ru-RU" sz="1200" dirty="0" smtClean="0"/>
              <a:t>строительства»</a:t>
            </a:r>
            <a:endParaRPr lang="ru-RU" sz="1200" dirty="0"/>
          </a:p>
        </p:txBody>
      </p:sp>
      <p:sp>
        <p:nvSpPr>
          <p:cNvPr id="11" name="TextBox 10"/>
          <p:cNvSpPr txBox="1"/>
          <p:nvPr/>
        </p:nvSpPr>
        <p:spPr>
          <a:xfrm>
            <a:off x="4330701" y="3261161"/>
            <a:ext cx="1402276" cy="461665"/>
          </a:xfrm>
          <a:prstGeom prst="rect">
            <a:avLst/>
          </a:prstGeom>
          <a:noFill/>
        </p:spPr>
        <p:txBody>
          <a:bodyPr wrap="square" rtlCol="0">
            <a:spAutoFit/>
          </a:bodyPr>
          <a:lstStyle/>
          <a:p>
            <a:pPr algn="ctr"/>
            <a:r>
              <a:rPr lang="ru-RU" sz="1200" dirty="0" smtClean="0"/>
              <a:t>ПП РФ </a:t>
            </a:r>
            <a:r>
              <a:rPr lang="ru-RU" sz="1200" dirty="0"/>
              <a:t>N 87 </a:t>
            </a:r>
            <a:r>
              <a:rPr lang="ru-RU" sz="1200" dirty="0" smtClean="0"/>
              <a:t>от 16.02.2008</a:t>
            </a:r>
            <a:endParaRPr lang="ru-RU" sz="1200" dirty="0"/>
          </a:p>
        </p:txBody>
      </p:sp>
      <p:sp>
        <p:nvSpPr>
          <p:cNvPr id="13" name="TextBox 12"/>
          <p:cNvSpPr txBox="1"/>
          <p:nvPr/>
        </p:nvSpPr>
        <p:spPr>
          <a:xfrm>
            <a:off x="5963721" y="3644393"/>
            <a:ext cx="1402276" cy="461665"/>
          </a:xfrm>
          <a:prstGeom prst="rect">
            <a:avLst/>
          </a:prstGeom>
          <a:noFill/>
        </p:spPr>
        <p:txBody>
          <a:bodyPr wrap="square" rtlCol="0">
            <a:spAutoFit/>
          </a:bodyPr>
          <a:lstStyle/>
          <a:p>
            <a:pPr algn="ctr"/>
            <a:r>
              <a:rPr lang="ru-RU" sz="1200" dirty="0" smtClean="0"/>
              <a:t>ПП РФ </a:t>
            </a:r>
            <a:r>
              <a:rPr lang="ru-RU" sz="1200" dirty="0"/>
              <a:t>N 87 </a:t>
            </a:r>
            <a:r>
              <a:rPr lang="ru-RU" sz="1200" dirty="0" smtClean="0"/>
              <a:t>от 16.02.2008</a:t>
            </a:r>
            <a:endParaRPr lang="ru-RU" sz="1200" dirty="0"/>
          </a:p>
        </p:txBody>
      </p:sp>
      <p:sp>
        <p:nvSpPr>
          <p:cNvPr id="14" name="TextBox 13"/>
          <p:cNvSpPr txBox="1"/>
          <p:nvPr/>
        </p:nvSpPr>
        <p:spPr>
          <a:xfrm>
            <a:off x="5928754" y="4106058"/>
            <a:ext cx="1402276" cy="461665"/>
          </a:xfrm>
          <a:prstGeom prst="rect">
            <a:avLst/>
          </a:prstGeom>
          <a:noFill/>
        </p:spPr>
        <p:txBody>
          <a:bodyPr wrap="square" rtlCol="0">
            <a:spAutoFit/>
          </a:bodyPr>
          <a:lstStyle/>
          <a:p>
            <a:pPr algn="ctr"/>
            <a:r>
              <a:rPr lang="ru-RU" sz="1200" dirty="0" smtClean="0"/>
              <a:t>ПП РФ </a:t>
            </a:r>
            <a:r>
              <a:rPr lang="ru-RU" sz="1200" dirty="0"/>
              <a:t>N 87 </a:t>
            </a:r>
            <a:r>
              <a:rPr lang="ru-RU" sz="1200" dirty="0" smtClean="0"/>
              <a:t>от 16.02.2008</a:t>
            </a:r>
            <a:endParaRPr lang="ru-RU" sz="1200" dirty="0"/>
          </a:p>
        </p:txBody>
      </p:sp>
      <p:sp>
        <p:nvSpPr>
          <p:cNvPr id="15" name="TextBox 14"/>
          <p:cNvSpPr txBox="1"/>
          <p:nvPr/>
        </p:nvSpPr>
        <p:spPr>
          <a:xfrm>
            <a:off x="7723187" y="5367977"/>
            <a:ext cx="1463675" cy="461665"/>
          </a:xfrm>
          <a:prstGeom prst="rect">
            <a:avLst/>
          </a:prstGeom>
          <a:noFill/>
        </p:spPr>
        <p:txBody>
          <a:bodyPr wrap="square" rtlCol="0">
            <a:spAutoFit/>
          </a:bodyPr>
          <a:lstStyle/>
          <a:p>
            <a:pPr algn="ctr"/>
            <a:r>
              <a:rPr lang="ru-RU" sz="1200" dirty="0" smtClean="0"/>
              <a:t>ГРК РФ </a:t>
            </a:r>
            <a:r>
              <a:rPr lang="ru-RU" sz="1200" dirty="0"/>
              <a:t>ФЗ</a:t>
            </a:r>
          </a:p>
          <a:p>
            <a:pPr algn="ctr"/>
            <a:r>
              <a:rPr lang="ru-RU" sz="1200" dirty="0" smtClean="0"/>
              <a:t>N190 от 29.12.2004</a:t>
            </a:r>
            <a:endParaRPr lang="ru-RU" sz="1200" dirty="0"/>
          </a:p>
        </p:txBody>
      </p:sp>
      <p:sp>
        <p:nvSpPr>
          <p:cNvPr id="16" name="TextBox 15"/>
          <p:cNvSpPr txBox="1"/>
          <p:nvPr/>
        </p:nvSpPr>
        <p:spPr>
          <a:xfrm>
            <a:off x="7146921" y="4782829"/>
            <a:ext cx="1463675" cy="461665"/>
          </a:xfrm>
          <a:prstGeom prst="rect">
            <a:avLst/>
          </a:prstGeom>
          <a:noFill/>
        </p:spPr>
        <p:txBody>
          <a:bodyPr wrap="square" rtlCol="0">
            <a:spAutoFit/>
          </a:bodyPr>
          <a:lstStyle/>
          <a:p>
            <a:pPr algn="ctr"/>
            <a:r>
              <a:rPr lang="ru-RU" sz="1200" dirty="0" smtClean="0"/>
              <a:t>ГРК РФ </a:t>
            </a:r>
            <a:r>
              <a:rPr lang="ru-RU" sz="1200" dirty="0"/>
              <a:t>ФЗ</a:t>
            </a:r>
          </a:p>
          <a:p>
            <a:pPr algn="ctr"/>
            <a:r>
              <a:rPr lang="ru-RU" sz="1200" dirty="0" smtClean="0"/>
              <a:t>N190 от 29.12.2004</a:t>
            </a:r>
            <a:endParaRPr lang="ru-RU" sz="1200" dirty="0"/>
          </a:p>
        </p:txBody>
      </p:sp>
    </p:spTree>
    <p:extLst>
      <p:ext uri="{BB962C8B-B14F-4D97-AF65-F5344CB8AC3E}">
        <p14:creationId xmlns:p14="http://schemas.microsoft.com/office/powerpoint/2010/main" val="18090345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a:off x="0" y="74964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28" name="Рисунок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437" y="-216542"/>
            <a:ext cx="1808778" cy="1287697"/>
          </a:xfrm>
          <a:prstGeom prst="rect">
            <a:avLst/>
          </a:prstGeom>
        </p:spPr>
      </p:pic>
      <p:cxnSp>
        <p:nvCxnSpPr>
          <p:cNvPr id="3" name="Прямая соединительная линия 2"/>
          <p:cNvCxnSpPr/>
          <p:nvPr/>
        </p:nvCxnSpPr>
        <p:spPr>
          <a:xfrm>
            <a:off x="1465998" y="0"/>
            <a:ext cx="0" cy="749640"/>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9"/>
          <p:cNvSpPr txBox="1"/>
          <p:nvPr/>
        </p:nvSpPr>
        <p:spPr>
          <a:xfrm>
            <a:off x="1465996" y="205655"/>
            <a:ext cx="7667449" cy="369332"/>
          </a:xfrm>
          <a:prstGeom prst="rect">
            <a:avLst/>
          </a:prstGeom>
          <a:noFill/>
        </p:spPr>
        <p:txBody>
          <a:bodyPr wrap="square" rtlCol="0" anchor="ctr">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b="1" dirty="0" smtClean="0">
                <a:latin typeface="Arial Narrow" panose="020B0606020202030204" pitchFamily="34" charset="0"/>
                <a:cs typeface="Times New Roman" panose="02020603050405020304" pitchFamily="18" charset="0"/>
              </a:rPr>
              <a:t>Этапы </a:t>
            </a:r>
            <a:r>
              <a:rPr lang="ru-RU" b="1" dirty="0">
                <a:latin typeface="Arial Narrow" panose="020B0606020202030204" pitchFamily="34" charset="0"/>
                <a:cs typeface="Times New Roman" panose="02020603050405020304" pitchFamily="18" charset="0"/>
              </a:rPr>
              <a:t>проектирования по </a:t>
            </a:r>
            <a:r>
              <a:rPr lang="ru-RU" b="1" dirty="0" err="1" smtClean="0">
                <a:latin typeface="Arial Narrow" panose="020B0606020202030204" pitchFamily="34" charset="0"/>
                <a:cs typeface="Times New Roman" panose="02020603050405020304" pitchFamily="18" charset="0"/>
              </a:rPr>
              <a:t>ГрК</a:t>
            </a:r>
            <a:r>
              <a:rPr lang="ru-RU" b="1" dirty="0" smtClean="0">
                <a:latin typeface="Arial Narrow" panose="020B0606020202030204" pitchFamily="34" charset="0"/>
                <a:cs typeface="Times New Roman" panose="02020603050405020304" pitchFamily="18" charset="0"/>
              </a:rPr>
              <a:t> (с учетом планируемых изменений 2019г.)</a:t>
            </a:r>
            <a:endParaRPr lang="ru-RU" b="1" dirty="0">
              <a:latin typeface="Arial Narrow" panose="020B0606020202030204" pitchFamily="34"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4F94D634-FA72-451C-A7A4-8978EF3764A0}" type="slidenum">
              <a:rPr lang="ru-RU" smtClean="0">
                <a:latin typeface="Times New Roman" panose="02020603050405020304" pitchFamily="18" charset="0"/>
                <a:cs typeface="Times New Roman" panose="02020603050405020304" pitchFamily="18" charset="0"/>
              </a:rPr>
              <a:pPr/>
              <a:t>5</a:t>
            </a:fld>
            <a:endParaRPr lang="ru-RU">
              <a:latin typeface="Times New Roman" panose="02020603050405020304" pitchFamily="18" charset="0"/>
              <a:cs typeface="Times New Roman" panose="02020603050405020304" pitchFamily="18" charset="0"/>
            </a:endParaRPr>
          </a:p>
        </p:txBody>
      </p:sp>
      <p:sp>
        <p:nvSpPr>
          <p:cNvPr id="12" name="Text Box 30"/>
          <p:cNvSpPr txBox="1">
            <a:spLocks noChangeArrowheads="1"/>
          </p:cNvSpPr>
          <p:nvPr/>
        </p:nvSpPr>
        <p:spPr bwMode="auto">
          <a:xfrm>
            <a:off x="2209800" y="1550988"/>
            <a:ext cx="1360488" cy="649288"/>
          </a:xfrm>
          <a:prstGeom prst="rect">
            <a:avLst/>
          </a:prstGeom>
          <a:ln>
            <a:headEnd/>
            <a:tailEnd/>
          </a:ln>
        </p:spPr>
        <p:style>
          <a:lnRef idx="1">
            <a:schemeClr val="dk1"/>
          </a:lnRef>
          <a:fillRef idx="2">
            <a:schemeClr val="dk1"/>
          </a:fillRef>
          <a:effectRef idx="1">
            <a:schemeClr val="dk1"/>
          </a:effectRef>
          <a:fontRef idx="minor">
            <a:schemeClr val="dk1"/>
          </a:fontRef>
        </p:style>
        <p:txBody>
          <a:bodyPr anchor="ctr"/>
          <a:lstStyle/>
          <a:p>
            <a:pPr algn="ctr">
              <a:spcAft>
                <a:spcPts val="1000"/>
              </a:spcAft>
              <a:defRPr/>
            </a:pPr>
            <a:r>
              <a:rPr lang="ru-RU" sz="1600" b="1" dirty="0" smtClean="0">
                <a:solidFill>
                  <a:schemeClr val="tx1"/>
                </a:solidFill>
                <a:latin typeface="Arial Narrow" pitchFamily="34" charset="0"/>
                <a:cs typeface="Arial" pitchFamily="34" charset="0"/>
              </a:rPr>
              <a:t>ОБИН</a:t>
            </a:r>
            <a:endParaRPr lang="ru-RU" sz="1600" b="1" dirty="0">
              <a:solidFill>
                <a:schemeClr val="tx1"/>
              </a:solidFill>
              <a:latin typeface="Arial Narrow" pitchFamily="34" charset="0"/>
              <a:cs typeface="Arial" pitchFamily="34" charset="0"/>
            </a:endParaRPr>
          </a:p>
        </p:txBody>
      </p:sp>
      <p:sp>
        <p:nvSpPr>
          <p:cNvPr id="13" name="Text Box 31"/>
          <p:cNvSpPr txBox="1">
            <a:spLocks noChangeArrowheads="1"/>
          </p:cNvSpPr>
          <p:nvPr/>
        </p:nvSpPr>
        <p:spPr bwMode="auto">
          <a:xfrm>
            <a:off x="3975100" y="1550988"/>
            <a:ext cx="1360488" cy="649288"/>
          </a:xfrm>
          <a:prstGeom prst="rect">
            <a:avLst/>
          </a:prstGeom>
          <a:ln>
            <a:headEnd/>
            <a:tailEnd/>
          </a:ln>
        </p:spPr>
        <p:style>
          <a:lnRef idx="1">
            <a:schemeClr val="dk1"/>
          </a:lnRef>
          <a:fillRef idx="2">
            <a:schemeClr val="dk1"/>
          </a:fillRef>
          <a:effectRef idx="1">
            <a:schemeClr val="dk1"/>
          </a:effectRef>
          <a:fontRef idx="minor">
            <a:schemeClr val="dk1"/>
          </a:fontRef>
        </p:style>
        <p:txBody>
          <a:bodyPr anchor="ctr"/>
          <a:lstStyle/>
          <a:p>
            <a:pPr algn="ctr">
              <a:spcAft>
                <a:spcPts val="1000"/>
              </a:spcAft>
              <a:defRPr/>
            </a:pPr>
            <a:endParaRPr lang="en-US" sz="1600" b="1" dirty="0">
              <a:solidFill>
                <a:schemeClr val="tx1"/>
              </a:solidFill>
              <a:latin typeface="Arial Narrow" pitchFamily="34" charset="0"/>
              <a:cs typeface="Arial" pitchFamily="34" charset="0"/>
            </a:endParaRPr>
          </a:p>
          <a:p>
            <a:pPr algn="ctr">
              <a:spcAft>
                <a:spcPts val="1000"/>
              </a:spcAft>
              <a:defRPr/>
            </a:pPr>
            <a:r>
              <a:rPr lang="ru-RU" sz="1600" b="1" dirty="0">
                <a:solidFill>
                  <a:schemeClr val="tx1"/>
                </a:solidFill>
                <a:latin typeface="Arial Narrow" pitchFamily="34" charset="0"/>
                <a:cs typeface="Arial" pitchFamily="34" charset="0"/>
              </a:rPr>
              <a:t>П</a:t>
            </a:r>
          </a:p>
          <a:p>
            <a:pPr>
              <a:defRPr/>
            </a:pPr>
            <a:endParaRPr lang="ru-RU" sz="1600" b="1" dirty="0">
              <a:solidFill>
                <a:schemeClr val="tx1"/>
              </a:solidFill>
              <a:latin typeface="Arial Narrow" pitchFamily="34" charset="0"/>
              <a:cs typeface="Arial" pitchFamily="34" charset="0"/>
            </a:endParaRPr>
          </a:p>
        </p:txBody>
      </p:sp>
      <p:sp>
        <p:nvSpPr>
          <p:cNvPr id="14" name="Text Box 32"/>
          <p:cNvSpPr txBox="1">
            <a:spLocks noChangeArrowheads="1"/>
          </p:cNvSpPr>
          <p:nvPr/>
        </p:nvSpPr>
        <p:spPr bwMode="auto">
          <a:xfrm>
            <a:off x="5740400" y="1550988"/>
            <a:ext cx="1360488" cy="649288"/>
          </a:xfrm>
          <a:prstGeom prst="rect">
            <a:avLst/>
          </a:prstGeom>
          <a:ln>
            <a:headEnd/>
            <a:tailEnd/>
          </a:ln>
        </p:spPr>
        <p:style>
          <a:lnRef idx="1">
            <a:schemeClr val="dk1"/>
          </a:lnRef>
          <a:fillRef idx="2">
            <a:schemeClr val="dk1"/>
          </a:fillRef>
          <a:effectRef idx="1">
            <a:schemeClr val="dk1"/>
          </a:effectRef>
          <a:fontRef idx="minor">
            <a:schemeClr val="dk1"/>
          </a:fontRef>
        </p:style>
        <p:txBody>
          <a:bodyPr anchor="ctr"/>
          <a:lstStyle/>
          <a:p>
            <a:pPr algn="ctr">
              <a:spcAft>
                <a:spcPts val="1000"/>
              </a:spcAft>
              <a:defRPr/>
            </a:pPr>
            <a:endParaRPr lang="en-US" sz="1600" b="1" dirty="0">
              <a:solidFill>
                <a:schemeClr val="tx1"/>
              </a:solidFill>
              <a:latin typeface="Arial Narrow" pitchFamily="34" charset="0"/>
              <a:cs typeface="Arial" pitchFamily="34" charset="0"/>
            </a:endParaRPr>
          </a:p>
          <a:p>
            <a:pPr algn="ctr">
              <a:spcAft>
                <a:spcPts val="1000"/>
              </a:spcAft>
              <a:defRPr/>
            </a:pPr>
            <a:r>
              <a:rPr lang="ru-RU" sz="1600" b="1" dirty="0">
                <a:solidFill>
                  <a:schemeClr val="tx1"/>
                </a:solidFill>
                <a:latin typeface="Arial Narrow" pitchFamily="34" charset="0"/>
                <a:cs typeface="Arial" pitchFamily="34" charset="0"/>
              </a:rPr>
              <a:t>РД</a:t>
            </a:r>
          </a:p>
          <a:p>
            <a:pPr>
              <a:defRPr/>
            </a:pPr>
            <a:endParaRPr lang="ru-RU" sz="1600" b="1" dirty="0">
              <a:solidFill>
                <a:schemeClr val="tx1"/>
              </a:solidFill>
              <a:latin typeface="Arial Narrow" pitchFamily="34" charset="0"/>
              <a:cs typeface="Arial" pitchFamily="34" charset="0"/>
            </a:endParaRPr>
          </a:p>
        </p:txBody>
      </p:sp>
      <p:sp>
        <p:nvSpPr>
          <p:cNvPr id="15" name="Text Box 33"/>
          <p:cNvSpPr txBox="1">
            <a:spLocks noChangeArrowheads="1"/>
          </p:cNvSpPr>
          <p:nvPr/>
        </p:nvSpPr>
        <p:spPr bwMode="auto">
          <a:xfrm>
            <a:off x="7505700" y="1550988"/>
            <a:ext cx="1362075" cy="649288"/>
          </a:xfrm>
          <a:prstGeom prst="rect">
            <a:avLst/>
          </a:prstGeom>
          <a:ln>
            <a:headEnd/>
            <a:tailEnd/>
          </a:ln>
        </p:spPr>
        <p:style>
          <a:lnRef idx="1">
            <a:schemeClr val="dk1"/>
          </a:lnRef>
          <a:fillRef idx="2">
            <a:schemeClr val="dk1"/>
          </a:fillRef>
          <a:effectRef idx="1">
            <a:schemeClr val="dk1"/>
          </a:effectRef>
          <a:fontRef idx="minor">
            <a:schemeClr val="dk1"/>
          </a:fontRef>
        </p:style>
        <p:txBody>
          <a:bodyPr anchor="ctr"/>
          <a:lstStyle/>
          <a:p>
            <a:pPr algn="ctr">
              <a:spcAft>
                <a:spcPts val="1000"/>
              </a:spcAft>
              <a:defRPr/>
            </a:pPr>
            <a:endParaRPr lang="en-US" sz="1600" b="1" dirty="0">
              <a:solidFill>
                <a:schemeClr val="tx1"/>
              </a:solidFill>
              <a:latin typeface="Arial Narrow" pitchFamily="34" charset="0"/>
              <a:cs typeface="Arial" pitchFamily="34" charset="0"/>
            </a:endParaRPr>
          </a:p>
          <a:p>
            <a:pPr algn="ctr">
              <a:spcAft>
                <a:spcPts val="1000"/>
              </a:spcAft>
              <a:defRPr/>
            </a:pPr>
            <a:r>
              <a:rPr lang="ru-RU" sz="1600" b="1" dirty="0">
                <a:solidFill>
                  <a:schemeClr val="tx1"/>
                </a:solidFill>
                <a:latin typeface="Arial Narrow" pitchFamily="34" charset="0"/>
                <a:cs typeface="Arial" pitchFamily="34" charset="0"/>
              </a:rPr>
              <a:t>АН</a:t>
            </a:r>
          </a:p>
          <a:p>
            <a:pPr>
              <a:defRPr/>
            </a:pPr>
            <a:endParaRPr lang="ru-RU" sz="1600" b="1" dirty="0">
              <a:solidFill>
                <a:schemeClr val="tx1"/>
              </a:solidFill>
              <a:latin typeface="Arial Narrow" pitchFamily="34" charset="0"/>
              <a:cs typeface="Arial" pitchFamily="34" charset="0"/>
            </a:endParaRPr>
          </a:p>
        </p:txBody>
      </p:sp>
      <p:sp>
        <p:nvSpPr>
          <p:cNvPr id="16" name="Text Box 34"/>
          <p:cNvSpPr txBox="1">
            <a:spLocks noChangeArrowheads="1"/>
          </p:cNvSpPr>
          <p:nvPr/>
        </p:nvSpPr>
        <p:spPr bwMode="auto">
          <a:xfrm>
            <a:off x="214282" y="2667001"/>
            <a:ext cx="1362075" cy="649287"/>
          </a:xfrm>
          <a:prstGeom prst="rect">
            <a:avLst/>
          </a:prstGeom>
          <a:ln>
            <a:headEnd/>
            <a:tailEnd/>
          </a:ln>
        </p:spPr>
        <p:style>
          <a:lnRef idx="1">
            <a:schemeClr val="dk1"/>
          </a:lnRef>
          <a:fillRef idx="2">
            <a:schemeClr val="dk1"/>
          </a:fillRef>
          <a:effectRef idx="1">
            <a:schemeClr val="dk1"/>
          </a:effectRef>
          <a:fontRef idx="minor">
            <a:schemeClr val="dk1"/>
          </a:fontRef>
        </p:style>
        <p:txBody>
          <a:bodyPr anchor="ctr"/>
          <a:lstStyle/>
          <a:p>
            <a:pPr algn="ctr">
              <a:spcAft>
                <a:spcPts val="1000"/>
              </a:spcAft>
              <a:defRPr/>
            </a:pPr>
            <a:endParaRPr lang="en-US" sz="1600" b="1" dirty="0">
              <a:solidFill>
                <a:schemeClr val="tx1"/>
              </a:solidFill>
              <a:latin typeface="Arial Narrow" pitchFamily="34" charset="0"/>
              <a:cs typeface="Arial" pitchFamily="34" charset="0"/>
            </a:endParaRPr>
          </a:p>
          <a:p>
            <a:pPr algn="ctr">
              <a:spcAft>
                <a:spcPts val="1000"/>
              </a:spcAft>
              <a:defRPr/>
            </a:pPr>
            <a:r>
              <a:rPr lang="ru-RU" sz="1600" b="1" dirty="0">
                <a:solidFill>
                  <a:schemeClr val="tx1"/>
                </a:solidFill>
                <a:latin typeface="Arial Narrow" pitchFamily="34" charset="0"/>
                <a:cs typeface="Arial" pitchFamily="34" charset="0"/>
              </a:rPr>
              <a:t>ОВОС</a:t>
            </a:r>
          </a:p>
          <a:p>
            <a:pPr>
              <a:defRPr/>
            </a:pPr>
            <a:endParaRPr lang="ru-RU" sz="1600" b="1" dirty="0">
              <a:solidFill>
                <a:schemeClr val="tx1"/>
              </a:solidFill>
              <a:latin typeface="Arial Narrow" pitchFamily="34" charset="0"/>
              <a:cs typeface="Arial" pitchFamily="34" charset="0"/>
            </a:endParaRPr>
          </a:p>
        </p:txBody>
      </p:sp>
      <p:sp>
        <p:nvSpPr>
          <p:cNvPr id="17" name="Text Box 35"/>
          <p:cNvSpPr txBox="1">
            <a:spLocks noChangeArrowheads="1"/>
          </p:cNvSpPr>
          <p:nvPr/>
        </p:nvSpPr>
        <p:spPr bwMode="auto">
          <a:xfrm>
            <a:off x="1576357" y="2667001"/>
            <a:ext cx="1360488" cy="649287"/>
          </a:xfrm>
          <a:prstGeom prst="rect">
            <a:avLst/>
          </a:prstGeom>
          <a:ln>
            <a:headEnd/>
            <a:tailEnd/>
          </a:ln>
        </p:spPr>
        <p:style>
          <a:lnRef idx="1">
            <a:schemeClr val="dk1"/>
          </a:lnRef>
          <a:fillRef idx="2">
            <a:schemeClr val="dk1"/>
          </a:fillRef>
          <a:effectRef idx="1">
            <a:schemeClr val="dk1"/>
          </a:effectRef>
          <a:fontRef idx="minor">
            <a:schemeClr val="dk1"/>
          </a:fontRef>
        </p:style>
        <p:txBody>
          <a:bodyPr anchor="ctr"/>
          <a:lstStyle/>
          <a:p>
            <a:pPr algn="ctr">
              <a:spcAft>
                <a:spcPts val="1000"/>
              </a:spcAft>
              <a:defRPr/>
            </a:pPr>
            <a:endParaRPr lang="en-US" sz="1600" b="1" dirty="0">
              <a:solidFill>
                <a:schemeClr val="tx1"/>
              </a:solidFill>
              <a:latin typeface="Arial Narrow" pitchFamily="34" charset="0"/>
              <a:cs typeface="Arial" pitchFamily="34" charset="0"/>
            </a:endParaRPr>
          </a:p>
          <a:p>
            <a:pPr algn="ctr">
              <a:spcAft>
                <a:spcPts val="1000"/>
              </a:spcAft>
              <a:defRPr/>
            </a:pPr>
            <a:r>
              <a:rPr lang="ru-RU" sz="1600" b="1" dirty="0" smtClean="0">
                <a:solidFill>
                  <a:schemeClr val="tx1"/>
                </a:solidFill>
                <a:latin typeface="Arial Narrow" pitchFamily="34" charset="0"/>
                <a:cs typeface="Arial" pitchFamily="34" charset="0"/>
              </a:rPr>
              <a:t>ЗУД</a:t>
            </a:r>
            <a:endParaRPr lang="ru-RU" sz="1600" b="1" dirty="0">
              <a:solidFill>
                <a:schemeClr val="tx1"/>
              </a:solidFill>
              <a:latin typeface="Arial Narrow" pitchFamily="34" charset="0"/>
              <a:cs typeface="Arial" pitchFamily="34" charset="0"/>
            </a:endParaRPr>
          </a:p>
          <a:p>
            <a:pPr>
              <a:defRPr/>
            </a:pPr>
            <a:endParaRPr lang="ru-RU" sz="1600" b="1" dirty="0">
              <a:solidFill>
                <a:schemeClr val="tx1"/>
              </a:solidFill>
              <a:latin typeface="Arial Narrow" pitchFamily="34" charset="0"/>
              <a:cs typeface="Arial" pitchFamily="34" charset="0"/>
            </a:endParaRPr>
          </a:p>
        </p:txBody>
      </p:sp>
      <p:sp>
        <p:nvSpPr>
          <p:cNvPr id="18" name="Text Box 36"/>
          <p:cNvSpPr txBox="1">
            <a:spLocks noChangeArrowheads="1"/>
          </p:cNvSpPr>
          <p:nvPr/>
        </p:nvSpPr>
        <p:spPr bwMode="auto">
          <a:xfrm>
            <a:off x="2936845" y="2667001"/>
            <a:ext cx="1360487" cy="649287"/>
          </a:xfrm>
          <a:prstGeom prst="rect">
            <a:avLst/>
          </a:prstGeom>
          <a:ln>
            <a:headEnd/>
            <a:tailEnd/>
          </a:ln>
        </p:spPr>
        <p:style>
          <a:lnRef idx="1">
            <a:schemeClr val="dk1"/>
          </a:lnRef>
          <a:fillRef idx="2">
            <a:schemeClr val="dk1"/>
          </a:fillRef>
          <a:effectRef idx="1">
            <a:schemeClr val="dk1"/>
          </a:effectRef>
          <a:fontRef idx="minor">
            <a:schemeClr val="dk1"/>
          </a:fontRef>
        </p:style>
        <p:txBody>
          <a:bodyPr anchor="ctr"/>
          <a:lstStyle/>
          <a:p>
            <a:pPr algn="ctr">
              <a:spcAft>
                <a:spcPts val="1000"/>
              </a:spcAft>
              <a:defRPr/>
            </a:pPr>
            <a:endParaRPr lang="en-US" sz="1600" b="1" dirty="0">
              <a:solidFill>
                <a:schemeClr val="tx1"/>
              </a:solidFill>
              <a:latin typeface="Arial Narrow" pitchFamily="34" charset="0"/>
              <a:cs typeface="Arial" pitchFamily="34" charset="0"/>
            </a:endParaRPr>
          </a:p>
          <a:p>
            <a:pPr algn="ctr">
              <a:spcAft>
                <a:spcPts val="1000"/>
              </a:spcAft>
              <a:defRPr/>
            </a:pPr>
            <a:r>
              <a:rPr lang="ru-RU" sz="1600" b="1" dirty="0">
                <a:solidFill>
                  <a:schemeClr val="tx1"/>
                </a:solidFill>
                <a:latin typeface="Arial Narrow" pitchFamily="34" charset="0"/>
                <a:cs typeface="Arial" pitchFamily="34" charset="0"/>
              </a:rPr>
              <a:t>ТЭО</a:t>
            </a:r>
          </a:p>
          <a:p>
            <a:pPr>
              <a:defRPr/>
            </a:pPr>
            <a:endParaRPr lang="ru-RU" sz="1600" b="1" dirty="0">
              <a:solidFill>
                <a:schemeClr val="tx1"/>
              </a:solidFill>
              <a:latin typeface="Arial Narrow" pitchFamily="34" charset="0"/>
              <a:cs typeface="Arial" pitchFamily="34" charset="0"/>
            </a:endParaRPr>
          </a:p>
        </p:txBody>
      </p:sp>
      <p:cxnSp>
        <p:nvCxnSpPr>
          <p:cNvPr id="20" name="AutoShape 38"/>
          <p:cNvCxnSpPr>
            <a:cxnSpLocks noChangeShapeType="1"/>
          </p:cNvCxnSpPr>
          <p:nvPr/>
        </p:nvCxnSpPr>
        <p:spPr bwMode="auto">
          <a:xfrm>
            <a:off x="3570288" y="1858963"/>
            <a:ext cx="404812" cy="0"/>
          </a:xfrm>
          <a:prstGeom prst="straightConnector1">
            <a:avLst/>
          </a:prstGeom>
          <a:ln>
            <a:headEnd/>
            <a:tailEnd type="triangle" w="med" len="med"/>
          </a:ln>
        </p:spPr>
        <p:style>
          <a:lnRef idx="1">
            <a:schemeClr val="dk1"/>
          </a:lnRef>
          <a:fillRef idx="2">
            <a:schemeClr val="dk1"/>
          </a:fillRef>
          <a:effectRef idx="1">
            <a:schemeClr val="dk1"/>
          </a:effectRef>
          <a:fontRef idx="minor">
            <a:schemeClr val="dk1"/>
          </a:fontRef>
        </p:style>
      </p:cxnSp>
      <p:cxnSp>
        <p:nvCxnSpPr>
          <p:cNvPr id="21" name="AutoShape 39"/>
          <p:cNvCxnSpPr>
            <a:cxnSpLocks noChangeShapeType="1"/>
          </p:cNvCxnSpPr>
          <p:nvPr/>
        </p:nvCxnSpPr>
        <p:spPr bwMode="auto">
          <a:xfrm>
            <a:off x="7100888" y="1858963"/>
            <a:ext cx="404812" cy="0"/>
          </a:xfrm>
          <a:prstGeom prst="straightConnector1">
            <a:avLst/>
          </a:prstGeom>
          <a:ln>
            <a:headEnd/>
            <a:tailEnd type="triangle" w="med" len="med"/>
          </a:ln>
        </p:spPr>
        <p:style>
          <a:lnRef idx="1">
            <a:schemeClr val="dk1"/>
          </a:lnRef>
          <a:fillRef idx="2">
            <a:schemeClr val="dk1"/>
          </a:fillRef>
          <a:effectRef idx="1">
            <a:schemeClr val="dk1"/>
          </a:effectRef>
          <a:fontRef idx="minor">
            <a:schemeClr val="dk1"/>
          </a:fontRef>
        </p:style>
      </p:cxnSp>
      <p:cxnSp>
        <p:nvCxnSpPr>
          <p:cNvPr id="22" name="AutoShape 40"/>
          <p:cNvCxnSpPr>
            <a:cxnSpLocks noChangeShapeType="1"/>
            <a:endCxn id="16" idx="0"/>
          </p:cNvCxnSpPr>
          <p:nvPr/>
        </p:nvCxnSpPr>
        <p:spPr bwMode="auto">
          <a:xfrm flipH="1">
            <a:off x="895320" y="2200276"/>
            <a:ext cx="1927255" cy="466725"/>
          </a:xfrm>
          <a:prstGeom prst="straightConnector1">
            <a:avLst/>
          </a:prstGeom>
          <a:ln>
            <a:headEnd/>
            <a:tailEnd type="triangle" w="med" len="med"/>
          </a:ln>
        </p:spPr>
        <p:style>
          <a:lnRef idx="1">
            <a:schemeClr val="dk1"/>
          </a:lnRef>
          <a:fillRef idx="2">
            <a:schemeClr val="dk1"/>
          </a:fillRef>
          <a:effectRef idx="1">
            <a:schemeClr val="dk1"/>
          </a:effectRef>
          <a:fontRef idx="minor">
            <a:schemeClr val="dk1"/>
          </a:fontRef>
        </p:style>
      </p:cxnSp>
      <p:cxnSp>
        <p:nvCxnSpPr>
          <p:cNvPr id="23" name="AutoShape 41"/>
          <p:cNvCxnSpPr>
            <a:cxnSpLocks noChangeShapeType="1"/>
            <a:endCxn id="17" idx="0"/>
          </p:cNvCxnSpPr>
          <p:nvPr/>
        </p:nvCxnSpPr>
        <p:spPr bwMode="auto">
          <a:xfrm flipH="1">
            <a:off x="2256601" y="2200276"/>
            <a:ext cx="565974" cy="466725"/>
          </a:xfrm>
          <a:prstGeom prst="straightConnector1">
            <a:avLst/>
          </a:prstGeom>
          <a:ln>
            <a:headEnd/>
            <a:tailEnd type="triangle" w="med" len="med"/>
          </a:ln>
        </p:spPr>
        <p:style>
          <a:lnRef idx="1">
            <a:schemeClr val="dk1"/>
          </a:lnRef>
          <a:fillRef idx="2">
            <a:schemeClr val="dk1"/>
          </a:fillRef>
          <a:effectRef idx="1">
            <a:schemeClr val="dk1"/>
          </a:effectRef>
          <a:fontRef idx="minor">
            <a:schemeClr val="dk1"/>
          </a:fontRef>
        </p:style>
      </p:cxnSp>
      <p:cxnSp>
        <p:nvCxnSpPr>
          <p:cNvPr id="24" name="AutoShape 42"/>
          <p:cNvCxnSpPr>
            <a:cxnSpLocks noChangeShapeType="1"/>
            <a:endCxn id="18" idx="0"/>
          </p:cNvCxnSpPr>
          <p:nvPr/>
        </p:nvCxnSpPr>
        <p:spPr bwMode="auto">
          <a:xfrm>
            <a:off x="2822575" y="2200276"/>
            <a:ext cx="794514" cy="466725"/>
          </a:xfrm>
          <a:prstGeom prst="straightConnector1">
            <a:avLst/>
          </a:prstGeom>
          <a:ln>
            <a:headEnd/>
            <a:tailEnd type="triangle" w="med" len="med"/>
          </a:ln>
        </p:spPr>
        <p:style>
          <a:lnRef idx="1">
            <a:schemeClr val="dk1"/>
          </a:lnRef>
          <a:fillRef idx="2">
            <a:schemeClr val="dk1"/>
          </a:fillRef>
          <a:effectRef idx="1">
            <a:schemeClr val="dk1"/>
          </a:effectRef>
          <a:fontRef idx="minor">
            <a:schemeClr val="dk1"/>
          </a:fontRef>
        </p:style>
      </p:cxnSp>
      <p:cxnSp>
        <p:nvCxnSpPr>
          <p:cNvPr id="25" name="AutoShape 43"/>
          <p:cNvCxnSpPr>
            <a:cxnSpLocks noChangeShapeType="1"/>
          </p:cNvCxnSpPr>
          <p:nvPr/>
        </p:nvCxnSpPr>
        <p:spPr bwMode="auto">
          <a:xfrm>
            <a:off x="5335588" y="1858963"/>
            <a:ext cx="404812" cy="0"/>
          </a:xfrm>
          <a:prstGeom prst="straightConnector1">
            <a:avLst/>
          </a:prstGeom>
          <a:ln>
            <a:headEnd/>
            <a:tailEnd type="triangle" w="med" len="med"/>
          </a:ln>
        </p:spPr>
        <p:style>
          <a:lnRef idx="1">
            <a:schemeClr val="dk1"/>
          </a:lnRef>
          <a:fillRef idx="2">
            <a:schemeClr val="dk1"/>
          </a:fillRef>
          <a:effectRef idx="1">
            <a:schemeClr val="dk1"/>
          </a:effectRef>
          <a:fontRef idx="minor">
            <a:schemeClr val="dk1"/>
          </a:fontRef>
        </p:style>
      </p:cxnSp>
      <p:sp>
        <p:nvSpPr>
          <p:cNvPr id="56" name="Text Box 36"/>
          <p:cNvSpPr txBox="1">
            <a:spLocks noChangeArrowheads="1"/>
          </p:cNvSpPr>
          <p:nvPr/>
        </p:nvSpPr>
        <p:spPr bwMode="auto">
          <a:xfrm>
            <a:off x="4297332" y="2667001"/>
            <a:ext cx="1360487" cy="649287"/>
          </a:xfrm>
          <a:prstGeom prst="rect">
            <a:avLst/>
          </a:prstGeom>
          <a:ln>
            <a:headEnd/>
            <a:tailEnd/>
          </a:ln>
        </p:spPr>
        <p:style>
          <a:lnRef idx="1">
            <a:schemeClr val="dk1"/>
          </a:lnRef>
          <a:fillRef idx="2">
            <a:schemeClr val="dk1"/>
          </a:fillRef>
          <a:effectRef idx="1">
            <a:schemeClr val="dk1"/>
          </a:effectRef>
          <a:fontRef idx="minor">
            <a:schemeClr val="dk1"/>
          </a:fontRef>
        </p:style>
        <p:txBody>
          <a:bodyPr anchor="ctr"/>
          <a:lstStyle/>
          <a:p>
            <a:pPr algn="ctr">
              <a:spcAft>
                <a:spcPts val="1000"/>
              </a:spcAft>
              <a:defRPr/>
            </a:pPr>
            <a:endParaRPr lang="en-US" sz="1600" b="1" dirty="0">
              <a:solidFill>
                <a:schemeClr val="tx1"/>
              </a:solidFill>
              <a:latin typeface="Arial Narrow" pitchFamily="34" charset="0"/>
              <a:cs typeface="Arial" pitchFamily="34" charset="0"/>
            </a:endParaRPr>
          </a:p>
          <a:p>
            <a:pPr algn="ctr">
              <a:spcAft>
                <a:spcPts val="1000"/>
              </a:spcAft>
              <a:defRPr/>
            </a:pPr>
            <a:r>
              <a:rPr lang="ru-RU" sz="1600" b="1" dirty="0" smtClean="0">
                <a:solidFill>
                  <a:schemeClr val="tx1"/>
                </a:solidFill>
                <a:latin typeface="Arial Narrow" pitchFamily="34" charset="0"/>
                <a:cs typeface="Arial" pitchFamily="34" charset="0"/>
              </a:rPr>
              <a:t>ИМ</a:t>
            </a:r>
            <a:endParaRPr lang="ru-RU" sz="1600" b="1" dirty="0">
              <a:solidFill>
                <a:schemeClr val="tx1"/>
              </a:solidFill>
              <a:latin typeface="Arial Narrow" pitchFamily="34" charset="0"/>
              <a:cs typeface="Arial" pitchFamily="34" charset="0"/>
            </a:endParaRPr>
          </a:p>
          <a:p>
            <a:pPr>
              <a:defRPr/>
            </a:pPr>
            <a:endParaRPr lang="ru-RU" sz="1600" b="1" dirty="0">
              <a:solidFill>
                <a:schemeClr val="tx1"/>
              </a:solidFill>
              <a:latin typeface="Arial Narrow" pitchFamily="34" charset="0"/>
              <a:cs typeface="Arial" pitchFamily="34" charset="0"/>
            </a:endParaRPr>
          </a:p>
        </p:txBody>
      </p:sp>
      <p:cxnSp>
        <p:nvCxnSpPr>
          <p:cNvPr id="57" name="AutoShape 42"/>
          <p:cNvCxnSpPr>
            <a:cxnSpLocks noChangeShapeType="1"/>
            <a:stCxn id="12" idx="2"/>
            <a:endCxn id="56" idx="0"/>
          </p:cNvCxnSpPr>
          <p:nvPr/>
        </p:nvCxnSpPr>
        <p:spPr bwMode="auto">
          <a:xfrm>
            <a:off x="2890044" y="2200276"/>
            <a:ext cx="2087532" cy="466725"/>
          </a:xfrm>
          <a:prstGeom prst="straightConnector1">
            <a:avLst/>
          </a:prstGeom>
          <a:ln>
            <a:headEnd/>
            <a:tailEnd type="triangle" w="med" len="med"/>
          </a:ln>
        </p:spPr>
        <p:style>
          <a:lnRef idx="1">
            <a:schemeClr val="dk1"/>
          </a:lnRef>
          <a:fillRef idx="2">
            <a:schemeClr val="dk1"/>
          </a:fillRef>
          <a:effectRef idx="1">
            <a:schemeClr val="dk1"/>
          </a:effectRef>
          <a:fontRef idx="minor">
            <a:schemeClr val="dk1"/>
          </a:fontRef>
        </p:style>
      </p:cxnSp>
      <p:sp>
        <p:nvSpPr>
          <p:cNvPr id="61" name="Text Box 36"/>
          <p:cNvSpPr txBox="1">
            <a:spLocks noChangeArrowheads="1"/>
          </p:cNvSpPr>
          <p:nvPr/>
        </p:nvSpPr>
        <p:spPr bwMode="auto">
          <a:xfrm>
            <a:off x="5657819" y="2667001"/>
            <a:ext cx="1360487" cy="649287"/>
          </a:xfrm>
          <a:prstGeom prst="rect">
            <a:avLst/>
          </a:prstGeom>
          <a:ln>
            <a:headEnd/>
            <a:tailEnd/>
          </a:ln>
        </p:spPr>
        <p:style>
          <a:lnRef idx="1">
            <a:schemeClr val="dk1"/>
          </a:lnRef>
          <a:fillRef idx="2">
            <a:schemeClr val="dk1"/>
          </a:fillRef>
          <a:effectRef idx="1">
            <a:schemeClr val="dk1"/>
          </a:effectRef>
          <a:fontRef idx="minor">
            <a:schemeClr val="dk1"/>
          </a:fontRef>
        </p:style>
        <p:txBody>
          <a:bodyPr anchor="ctr"/>
          <a:lstStyle/>
          <a:p>
            <a:pPr algn="ctr">
              <a:spcAft>
                <a:spcPts val="1000"/>
              </a:spcAft>
              <a:defRPr/>
            </a:pPr>
            <a:endParaRPr lang="en-US" sz="1600" b="1" dirty="0">
              <a:solidFill>
                <a:schemeClr val="tx1"/>
              </a:solidFill>
              <a:latin typeface="Arial Narrow" pitchFamily="34" charset="0"/>
              <a:cs typeface="Arial" pitchFamily="34" charset="0"/>
            </a:endParaRPr>
          </a:p>
          <a:p>
            <a:pPr algn="ctr">
              <a:spcAft>
                <a:spcPts val="1000"/>
              </a:spcAft>
              <a:defRPr/>
            </a:pPr>
            <a:r>
              <a:rPr lang="ru-RU" sz="1600" b="1" dirty="0" smtClean="0">
                <a:solidFill>
                  <a:schemeClr val="tx1"/>
                </a:solidFill>
                <a:latin typeface="Arial Narrow" pitchFamily="34" charset="0"/>
                <a:cs typeface="Arial" pitchFamily="34" charset="0"/>
              </a:rPr>
              <a:t>ТУ пр.</a:t>
            </a:r>
            <a:endParaRPr lang="ru-RU" sz="1600" b="1" dirty="0">
              <a:solidFill>
                <a:schemeClr val="tx1"/>
              </a:solidFill>
              <a:latin typeface="Arial Narrow" pitchFamily="34" charset="0"/>
              <a:cs typeface="Arial" pitchFamily="34" charset="0"/>
            </a:endParaRPr>
          </a:p>
          <a:p>
            <a:pPr>
              <a:defRPr/>
            </a:pPr>
            <a:endParaRPr lang="ru-RU" sz="1600" b="1" dirty="0">
              <a:solidFill>
                <a:schemeClr val="tx1"/>
              </a:solidFill>
              <a:latin typeface="Arial Narrow" pitchFamily="34" charset="0"/>
              <a:cs typeface="Arial" pitchFamily="34" charset="0"/>
            </a:endParaRPr>
          </a:p>
        </p:txBody>
      </p:sp>
      <p:cxnSp>
        <p:nvCxnSpPr>
          <p:cNvPr id="62" name="AutoShape 42"/>
          <p:cNvCxnSpPr>
            <a:cxnSpLocks noChangeShapeType="1"/>
            <a:stCxn id="12" idx="2"/>
            <a:endCxn id="61" idx="0"/>
          </p:cNvCxnSpPr>
          <p:nvPr/>
        </p:nvCxnSpPr>
        <p:spPr bwMode="auto">
          <a:xfrm>
            <a:off x="2890044" y="2200276"/>
            <a:ext cx="3448019" cy="466725"/>
          </a:xfrm>
          <a:prstGeom prst="straightConnector1">
            <a:avLst/>
          </a:prstGeom>
          <a:ln>
            <a:headEnd/>
            <a:tailEnd type="triangle" w="med" len="med"/>
          </a:ln>
        </p:spPr>
        <p:style>
          <a:lnRef idx="1">
            <a:schemeClr val="dk1"/>
          </a:lnRef>
          <a:fillRef idx="2">
            <a:schemeClr val="dk1"/>
          </a:fillRef>
          <a:effectRef idx="1">
            <a:schemeClr val="dk1"/>
          </a:effectRef>
          <a:fontRef idx="minor">
            <a:schemeClr val="dk1"/>
          </a:fontRef>
        </p:style>
      </p:cxnSp>
      <p:sp>
        <p:nvSpPr>
          <p:cNvPr id="2" name="Прямоугольник 1"/>
          <p:cNvSpPr/>
          <p:nvPr/>
        </p:nvSpPr>
        <p:spPr>
          <a:xfrm>
            <a:off x="1" y="4306163"/>
            <a:ext cx="9133444" cy="2462213"/>
          </a:xfrm>
          <a:prstGeom prst="rect">
            <a:avLst/>
          </a:prstGeom>
        </p:spPr>
        <p:txBody>
          <a:bodyPr wrap="square">
            <a:spAutoFit/>
          </a:bodyPr>
          <a:lstStyle/>
          <a:p>
            <a:pPr algn="just">
              <a:spcBef>
                <a:spcPts val="600"/>
              </a:spcBef>
            </a:pPr>
            <a:r>
              <a:rPr lang="ru-RU" dirty="0">
                <a:latin typeface="Arial Narrow" panose="020B0606020202030204" pitchFamily="34" charset="0"/>
              </a:rPr>
              <a:t>Законопроект № 440116-7 О внесении изменений в Градостроительный кодекс Российской Федерации и в Федеральный закон "Об инвестиционной деятельности в Российской Федерации, осуществляемой в форме капитальных </a:t>
            </a:r>
            <a:r>
              <a:rPr lang="ru-RU" dirty="0" smtClean="0">
                <a:latin typeface="Arial Narrow" panose="020B0606020202030204" pitchFamily="34" charset="0"/>
              </a:rPr>
              <a:t>вложений«</a:t>
            </a:r>
          </a:p>
          <a:p>
            <a:pPr algn="just">
              <a:spcBef>
                <a:spcPts val="600"/>
              </a:spcBef>
            </a:pPr>
            <a:r>
              <a:rPr lang="ru-RU" dirty="0">
                <a:latin typeface="Arial Narrow" panose="020B0606020202030204" pitchFamily="34" charset="0"/>
              </a:rPr>
              <a:t>Федеральный закон от 19.07.2018 N 222-ФЗ "О внесении изменений в Бюджетный кодекс Российской Федерации и статью 4 Федерального закона "О внесении изменений в Бюджетный кодекс Российской Федерации и признании утратившими силу отдельных положений законодательных актов Российской </a:t>
            </a:r>
            <a:r>
              <a:rPr lang="ru-RU" dirty="0" smtClean="0">
                <a:latin typeface="Arial Narrow" panose="020B0606020202030204" pitchFamily="34" charset="0"/>
              </a:rPr>
              <a:t>Федерации«</a:t>
            </a:r>
          </a:p>
          <a:p>
            <a:pPr algn="just">
              <a:spcBef>
                <a:spcPts val="600"/>
              </a:spcBef>
            </a:pPr>
            <a:r>
              <a:rPr lang="ru-RU" dirty="0" smtClean="0">
                <a:latin typeface="Arial Narrow" panose="020B0606020202030204" pitchFamily="34" charset="0"/>
              </a:rPr>
              <a:t>Примерная программа </a:t>
            </a:r>
            <a:r>
              <a:rPr lang="ru-RU" dirty="0">
                <a:latin typeface="Arial Narrow" panose="020B0606020202030204" pitchFamily="34" charset="0"/>
              </a:rPr>
              <a:t>законопроектной работы Государственной Думы ФС РФ на ноябрь 2018 года.</a:t>
            </a:r>
          </a:p>
        </p:txBody>
      </p:sp>
      <p:sp>
        <p:nvSpPr>
          <p:cNvPr id="26" name="Text Box 34"/>
          <p:cNvSpPr txBox="1">
            <a:spLocks noChangeArrowheads="1"/>
          </p:cNvSpPr>
          <p:nvPr/>
        </p:nvSpPr>
        <p:spPr bwMode="auto">
          <a:xfrm>
            <a:off x="214282" y="3314701"/>
            <a:ext cx="1362075" cy="649287"/>
          </a:xfrm>
          <a:prstGeom prst="rect">
            <a:avLst/>
          </a:prstGeom>
          <a:ln>
            <a:headEnd/>
            <a:tailEnd/>
          </a:ln>
        </p:spPr>
        <p:style>
          <a:lnRef idx="1">
            <a:schemeClr val="dk1"/>
          </a:lnRef>
          <a:fillRef idx="2">
            <a:schemeClr val="dk1"/>
          </a:fillRef>
          <a:effectRef idx="1">
            <a:schemeClr val="dk1"/>
          </a:effectRef>
          <a:fontRef idx="minor">
            <a:schemeClr val="dk1"/>
          </a:fontRef>
        </p:style>
        <p:txBody>
          <a:bodyPr anchor="ctr"/>
          <a:lstStyle/>
          <a:p>
            <a:pPr algn="ctr">
              <a:spcAft>
                <a:spcPts val="1000"/>
              </a:spcAft>
              <a:defRPr/>
            </a:pPr>
            <a:endParaRPr lang="en-US" sz="1000" b="1" dirty="0">
              <a:solidFill>
                <a:schemeClr val="tx1"/>
              </a:solidFill>
              <a:latin typeface="Arial Narrow" pitchFamily="34" charset="0"/>
              <a:cs typeface="Arial" pitchFamily="34" charset="0"/>
            </a:endParaRPr>
          </a:p>
          <a:p>
            <a:pPr algn="ctr">
              <a:spcAft>
                <a:spcPts val="1000"/>
              </a:spcAft>
              <a:defRPr/>
            </a:pPr>
            <a:r>
              <a:rPr lang="ru-RU" sz="1000" b="1" dirty="0" smtClean="0">
                <a:solidFill>
                  <a:schemeClr val="tx1"/>
                </a:solidFill>
                <a:latin typeface="Arial Narrow" pitchFamily="34" charset="0"/>
                <a:cs typeface="Arial" pitchFamily="34" charset="0"/>
              </a:rPr>
              <a:t>Оценка воздействия на окружающую среду</a:t>
            </a:r>
            <a:endParaRPr lang="ru-RU" sz="1000" b="1" dirty="0">
              <a:solidFill>
                <a:schemeClr val="tx1"/>
              </a:solidFill>
              <a:latin typeface="Arial Narrow" pitchFamily="34" charset="0"/>
              <a:cs typeface="Arial" pitchFamily="34" charset="0"/>
            </a:endParaRPr>
          </a:p>
          <a:p>
            <a:pPr>
              <a:defRPr/>
            </a:pPr>
            <a:endParaRPr lang="ru-RU" sz="1000" b="1" dirty="0">
              <a:solidFill>
                <a:schemeClr val="tx1"/>
              </a:solidFill>
              <a:latin typeface="Arial Narrow" pitchFamily="34" charset="0"/>
              <a:cs typeface="Arial" pitchFamily="34" charset="0"/>
            </a:endParaRPr>
          </a:p>
        </p:txBody>
      </p:sp>
      <p:sp>
        <p:nvSpPr>
          <p:cNvPr id="27" name="Text Box 35"/>
          <p:cNvSpPr txBox="1">
            <a:spLocks noChangeArrowheads="1"/>
          </p:cNvSpPr>
          <p:nvPr/>
        </p:nvSpPr>
        <p:spPr bwMode="auto">
          <a:xfrm>
            <a:off x="1576357" y="3314701"/>
            <a:ext cx="1360488" cy="649287"/>
          </a:xfrm>
          <a:prstGeom prst="rect">
            <a:avLst/>
          </a:prstGeom>
          <a:ln>
            <a:headEnd/>
            <a:tailEnd/>
          </a:ln>
        </p:spPr>
        <p:style>
          <a:lnRef idx="1">
            <a:schemeClr val="dk1"/>
          </a:lnRef>
          <a:fillRef idx="2">
            <a:schemeClr val="dk1"/>
          </a:fillRef>
          <a:effectRef idx="1">
            <a:schemeClr val="dk1"/>
          </a:effectRef>
          <a:fontRef idx="minor">
            <a:schemeClr val="dk1"/>
          </a:fontRef>
        </p:style>
        <p:txBody>
          <a:bodyPr anchor="ctr"/>
          <a:lstStyle>
            <a:defPPr>
              <a:defRPr lang="ru-RU"/>
            </a:defPPr>
            <a:lvl1pPr algn="ctr">
              <a:spcAft>
                <a:spcPts val="1000"/>
              </a:spcAft>
              <a:defRPr sz="1100" b="1">
                <a:solidFill>
                  <a:schemeClr val="tx1"/>
                </a:solidFill>
                <a:latin typeface="Arial Narrow" pitchFamily="34" charset="0"/>
                <a:cs typeface="Arial" pitchFamily="34" charset="0"/>
              </a:defRPr>
            </a:lvl1pPr>
          </a:lstStyle>
          <a:p>
            <a:endParaRPr lang="en-US" sz="1000" dirty="0"/>
          </a:p>
          <a:p>
            <a:r>
              <a:rPr lang="ru-RU" sz="1000" dirty="0"/>
              <a:t>Землеустроительное дело</a:t>
            </a:r>
          </a:p>
          <a:p>
            <a:endParaRPr lang="ru-RU" sz="1000" dirty="0"/>
          </a:p>
        </p:txBody>
      </p:sp>
      <p:sp>
        <p:nvSpPr>
          <p:cNvPr id="30" name="Text Box 36"/>
          <p:cNvSpPr txBox="1">
            <a:spLocks noChangeArrowheads="1"/>
          </p:cNvSpPr>
          <p:nvPr/>
        </p:nvSpPr>
        <p:spPr bwMode="auto">
          <a:xfrm>
            <a:off x="2936845" y="3314701"/>
            <a:ext cx="1360487" cy="649287"/>
          </a:xfrm>
          <a:prstGeom prst="rect">
            <a:avLst/>
          </a:prstGeom>
          <a:ln>
            <a:headEnd/>
            <a:tailEnd/>
          </a:ln>
        </p:spPr>
        <p:style>
          <a:lnRef idx="1">
            <a:schemeClr val="dk1"/>
          </a:lnRef>
          <a:fillRef idx="2">
            <a:schemeClr val="dk1"/>
          </a:fillRef>
          <a:effectRef idx="1">
            <a:schemeClr val="dk1"/>
          </a:effectRef>
          <a:fontRef idx="minor">
            <a:schemeClr val="dk1"/>
          </a:fontRef>
        </p:style>
        <p:txBody>
          <a:bodyPr anchor="ctr"/>
          <a:lstStyle/>
          <a:p>
            <a:pPr algn="ctr">
              <a:spcAft>
                <a:spcPts val="1000"/>
              </a:spcAft>
              <a:defRPr/>
            </a:pPr>
            <a:endParaRPr lang="en-US" sz="1000" b="1" dirty="0">
              <a:solidFill>
                <a:schemeClr val="tx1"/>
              </a:solidFill>
              <a:latin typeface="Arial Narrow" pitchFamily="34" charset="0"/>
              <a:cs typeface="Arial" pitchFamily="34" charset="0"/>
            </a:endParaRPr>
          </a:p>
          <a:p>
            <a:pPr algn="ctr">
              <a:spcAft>
                <a:spcPts val="1000"/>
              </a:spcAft>
              <a:defRPr/>
            </a:pPr>
            <a:r>
              <a:rPr lang="ru-RU" sz="1000" b="1" dirty="0">
                <a:solidFill>
                  <a:schemeClr val="tx1"/>
                </a:solidFill>
                <a:latin typeface="Arial Narrow" pitchFamily="34" charset="0"/>
                <a:cs typeface="Arial" pitchFamily="34" charset="0"/>
              </a:rPr>
              <a:t>Технико-экономическое</a:t>
            </a:r>
            <a:r>
              <a:rPr lang="ru-RU" sz="1000" b="1" dirty="0" smtClean="0">
                <a:solidFill>
                  <a:schemeClr val="tx1"/>
                </a:solidFill>
                <a:latin typeface="Arial Narrow" pitchFamily="34" charset="0"/>
                <a:cs typeface="Arial" pitchFamily="34" charset="0"/>
              </a:rPr>
              <a:t> обоснование</a:t>
            </a:r>
            <a:endParaRPr lang="ru-RU" sz="1000" b="1" dirty="0">
              <a:solidFill>
                <a:schemeClr val="tx1"/>
              </a:solidFill>
              <a:latin typeface="Arial Narrow" pitchFamily="34" charset="0"/>
              <a:cs typeface="Arial" pitchFamily="34" charset="0"/>
            </a:endParaRPr>
          </a:p>
          <a:p>
            <a:pPr>
              <a:defRPr/>
            </a:pPr>
            <a:endParaRPr lang="ru-RU" sz="1000" b="1" dirty="0">
              <a:solidFill>
                <a:schemeClr val="tx1"/>
              </a:solidFill>
              <a:latin typeface="Arial Narrow" pitchFamily="34" charset="0"/>
              <a:cs typeface="Arial" pitchFamily="34" charset="0"/>
            </a:endParaRPr>
          </a:p>
        </p:txBody>
      </p:sp>
      <p:sp>
        <p:nvSpPr>
          <p:cNvPr id="31" name="Text Box 36"/>
          <p:cNvSpPr txBox="1">
            <a:spLocks noChangeArrowheads="1"/>
          </p:cNvSpPr>
          <p:nvPr/>
        </p:nvSpPr>
        <p:spPr bwMode="auto">
          <a:xfrm>
            <a:off x="4297332" y="3314701"/>
            <a:ext cx="1360487" cy="649287"/>
          </a:xfrm>
          <a:prstGeom prst="rect">
            <a:avLst/>
          </a:prstGeom>
          <a:ln>
            <a:headEnd/>
            <a:tailEnd/>
          </a:ln>
        </p:spPr>
        <p:style>
          <a:lnRef idx="1">
            <a:schemeClr val="dk1"/>
          </a:lnRef>
          <a:fillRef idx="2">
            <a:schemeClr val="dk1"/>
          </a:fillRef>
          <a:effectRef idx="1">
            <a:schemeClr val="dk1"/>
          </a:effectRef>
          <a:fontRef idx="minor">
            <a:schemeClr val="dk1"/>
          </a:fontRef>
        </p:style>
        <p:txBody>
          <a:bodyPr anchor="ctr"/>
          <a:lstStyle/>
          <a:p>
            <a:pPr algn="ctr">
              <a:spcAft>
                <a:spcPts val="1000"/>
              </a:spcAft>
              <a:defRPr/>
            </a:pPr>
            <a:endParaRPr lang="en-US" sz="1000" b="1" dirty="0">
              <a:solidFill>
                <a:schemeClr val="tx1"/>
              </a:solidFill>
              <a:latin typeface="Arial Narrow" pitchFamily="34" charset="0"/>
              <a:cs typeface="Arial" pitchFamily="34" charset="0"/>
            </a:endParaRPr>
          </a:p>
          <a:p>
            <a:pPr algn="ctr">
              <a:spcAft>
                <a:spcPts val="1000"/>
              </a:spcAft>
              <a:defRPr/>
            </a:pPr>
            <a:r>
              <a:rPr lang="ru-RU" sz="1000" b="1" dirty="0" smtClean="0">
                <a:solidFill>
                  <a:schemeClr val="tx1"/>
                </a:solidFill>
                <a:latin typeface="Arial Narrow" pitchFamily="34" charset="0"/>
                <a:cs typeface="Arial" pitchFamily="34" charset="0"/>
              </a:rPr>
              <a:t>Информационная модель</a:t>
            </a:r>
            <a:endParaRPr lang="ru-RU" sz="1000" b="1" dirty="0">
              <a:solidFill>
                <a:schemeClr val="tx1"/>
              </a:solidFill>
              <a:latin typeface="Arial Narrow" pitchFamily="34" charset="0"/>
              <a:cs typeface="Arial" pitchFamily="34" charset="0"/>
            </a:endParaRPr>
          </a:p>
          <a:p>
            <a:pPr>
              <a:defRPr/>
            </a:pPr>
            <a:endParaRPr lang="ru-RU" sz="1000" b="1" dirty="0">
              <a:solidFill>
                <a:schemeClr val="tx1"/>
              </a:solidFill>
              <a:latin typeface="Arial Narrow" pitchFamily="34" charset="0"/>
              <a:cs typeface="Arial" pitchFamily="34" charset="0"/>
            </a:endParaRPr>
          </a:p>
        </p:txBody>
      </p:sp>
      <p:sp>
        <p:nvSpPr>
          <p:cNvPr id="32" name="Text Box 36"/>
          <p:cNvSpPr txBox="1">
            <a:spLocks noChangeArrowheads="1"/>
          </p:cNvSpPr>
          <p:nvPr/>
        </p:nvSpPr>
        <p:spPr bwMode="auto">
          <a:xfrm>
            <a:off x="5657819" y="3314701"/>
            <a:ext cx="1360487" cy="649287"/>
          </a:xfrm>
          <a:prstGeom prst="rect">
            <a:avLst/>
          </a:prstGeom>
          <a:ln>
            <a:headEnd/>
            <a:tailEnd/>
          </a:ln>
        </p:spPr>
        <p:style>
          <a:lnRef idx="1">
            <a:schemeClr val="dk1"/>
          </a:lnRef>
          <a:fillRef idx="2">
            <a:schemeClr val="dk1"/>
          </a:fillRef>
          <a:effectRef idx="1">
            <a:schemeClr val="dk1"/>
          </a:effectRef>
          <a:fontRef idx="minor">
            <a:schemeClr val="dk1"/>
          </a:fontRef>
        </p:style>
        <p:txBody>
          <a:bodyPr anchor="ctr"/>
          <a:lstStyle/>
          <a:p>
            <a:pPr algn="ctr">
              <a:spcAft>
                <a:spcPts val="1000"/>
              </a:spcAft>
              <a:defRPr/>
            </a:pPr>
            <a:endParaRPr lang="en-US" sz="1000" b="1" dirty="0">
              <a:solidFill>
                <a:schemeClr val="tx1"/>
              </a:solidFill>
              <a:latin typeface="Arial Narrow" pitchFamily="34" charset="0"/>
              <a:cs typeface="Arial" pitchFamily="34" charset="0"/>
            </a:endParaRPr>
          </a:p>
          <a:p>
            <a:pPr algn="ctr">
              <a:spcAft>
                <a:spcPts val="1000"/>
              </a:spcAft>
              <a:defRPr/>
            </a:pPr>
            <a:r>
              <a:rPr lang="ru-RU" sz="1000" b="1" dirty="0" smtClean="0">
                <a:solidFill>
                  <a:schemeClr val="tx1"/>
                </a:solidFill>
                <a:latin typeface="Arial Narrow" pitchFamily="34" charset="0"/>
                <a:cs typeface="Arial" pitchFamily="34" charset="0"/>
              </a:rPr>
              <a:t>Технические условия присоединения</a:t>
            </a:r>
            <a:endParaRPr lang="ru-RU" sz="1000" b="1" dirty="0">
              <a:solidFill>
                <a:schemeClr val="tx1"/>
              </a:solidFill>
              <a:latin typeface="Arial Narrow" pitchFamily="34" charset="0"/>
              <a:cs typeface="Arial" pitchFamily="34" charset="0"/>
            </a:endParaRPr>
          </a:p>
          <a:p>
            <a:pPr>
              <a:defRPr/>
            </a:pPr>
            <a:endParaRPr lang="ru-RU" sz="1000" b="1" dirty="0">
              <a:solidFill>
                <a:schemeClr val="tx1"/>
              </a:solidFill>
              <a:latin typeface="Arial Narrow" pitchFamily="34" charset="0"/>
              <a:cs typeface="Arial" pitchFamily="34" charset="0"/>
            </a:endParaRPr>
          </a:p>
        </p:txBody>
      </p:sp>
    </p:spTree>
    <p:extLst>
      <p:ext uri="{BB962C8B-B14F-4D97-AF65-F5344CB8AC3E}">
        <p14:creationId xmlns:p14="http://schemas.microsoft.com/office/powerpoint/2010/main" val="13800812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a:off x="0" y="74964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28" name="Рисунок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437" y="-216542"/>
            <a:ext cx="1808778" cy="1287697"/>
          </a:xfrm>
          <a:prstGeom prst="rect">
            <a:avLst/>
          </a:prstGeom>
        </p:spPr>
      </p:pic>
      <p:cxnSp>
        <p:nvCxnSpPr>
          <p:cNvPr id="3" name="Прямая соединительная линия 2"/>
          <p:cNvCxnSpPr/>
          <p:nvPr/>
        </p:nvCxnSpPr>
        <p:spPr>
          <a:xfrm>
            <a:off x="1465998" y="0"/>
            <a:ext cx="0" cy="749640"/>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9"/>
          <p:cNvSpPr txBox="1"/>
          <p:nvPr/>
        </p:nvSpPr>
        <p:spPr>
          <a:xfrm>
            <a:off x="1465996" y="205655"/>
            <a:ext cx="7667449" cy="369332"/>
          </a:xfrm>
          <a:prstGeom prst="rect">
            <a:avLst/>
          </a:prstGeom>
          <a:noFill/>
        </p:spPr>
        <p:txBody>
          <a:bodyPr wrap="square" rtlCol="0" anchor="ctr">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b="1" dirty="0" smtClean="0">
                <a:latin typeface="Times New Roman" panose="02020603050405020304" pitchFamily="18" charset="0"/>
                <a:cs typeface="Times New Roman" panose="02020603050405020304" pitchFamily="18" charset="0"/>
              </a:rPr>
              <a:t>Обоснование инвестиций</a:t>
            </a:r>
            <a:endParaRPr lang="ru-RU" b="1" dirty="0">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4F94D634-FA72-451C-A7A4-8978EF3764A0}" type="slidenum">
              <a:rPr lang="ru-RU" smtClean="0">
                <a:latin typeface="Times New Roman" panose="02020603050405020304" pitchFamily="18" charset="0"/>
                <a:cs typeface="Times New Roman" panose="02020603050405020304" pitchFamily="18" charset="0"/>
              </a:rPr>
              <a:pPr/>
              <a:t>6</a:t>
            </a:fld>
            <a:endParaRPr lang="ru-RU">
              <a:latin typeface="Times New Roman" panose="02020603050405020304" pitchFamily="18" charset="0"/>
              <a:cs typeface="Times New Roman" panose="02020603050405020304" pitchFamily="18" charset="0"/>
            </a:endParaRPr>
          </a:p>
        </p:txBody>
      </p:sp>
      <p:sp>
        <p:nvSpPr>
          <p:cNvPr id="10" name="Объект 2"/>
          <p:cNvSpPr>
            <a:spLocks noGrp="1"/>
          </p:cNvSpPr>
          <p:nvPr>
            <p:ph idx="1"/>
          </p:nvPr>
        </p:nvSpPr>
        <p:spPr>
          <a:xfrm>
            <a:off x="177800" y="889000"/>
            <a:ext cx="8737600" cy="5854700"/>
          </a:xfrm>
        </p:spPr>
        <p:txBody>
          <a:bodyPr>
            <a:normAutofit/>
          </a:bodyPr>
          <a:lstStyle/>
          <a:p>
            <a:pPr marL="0" indent="0" algn="just">
              <a:spcBef>
                <a:spcPts val="600"/>
              </a:spcBef>
              <a:buNone/>
            </a:pPr>
            <a:r>
              <a:rPr lang="ru-RU" sz="2000" b="1" dirty="0" smtClean="0">
                <a:latin typeface="Arial Narrow" panose="020B0606020202030204" pitchFamily="34" charset="0"/>
              </a:rPr>
              <a:t>ОБОСНОВАНИЕ ИНВЕСТИЦИЙ </a:t>
            </a:r>
            <a:r>
              <a:rPr lang="ru-RU" sz="2000" dirty="0" smtClean="0">
                <a:latin typeface="Arial Narrow" panose="020B0606020202030204" pitchFamily="34" charset="0"/>
              </a:rPr>
              <a:t>- </a:t>
            </a:r>
            <a:r>
              <a:rPr lang="ru-RU" sz="2000" dirty="0">
                <a:latin typeface="Arial Narrow" panose="020B0606020202030204" pitchFamily="34" charset="0"/>
              </a:rPr>
              <a:t>документация, включающая в себя в том числе проект задания на архитектурно-строительное проектирование объекта капитального строительства (далее - проект задания на проектирование) и содержащая краткое описание инвестиционного </a:t>
            </a:r>
            <a:r>
              <a:rPr lang="ru-RU" sz="2000" dirty="0" smtClean="0">
                <a:latin typeface="Arial Narrow" panose="020B0606020202030204" pitchFamily="34" charset="0"/>
              </a:rPr>
              <a:t>проекта.</a:t>
            </a:r>
          </a:p>
          <a:p>
            <a:pPr marL="0" indent="0" algn="just">
              <a:spcBef>
                <a:spcPts val="600"/>
              </a:spcBef>
              <a:buNone/>
            </a:pPr>
            <a:r>
              <a:rPr lang="ru-RU" sz="2000" dirty="0">
                <a:latin typeface="Arial Narrow" panose="020B0606020202030204" pitchFamily="34" charset="0"/>
              </a:rPr>
              <a:t>Обоснование инвестиций предшествует разработке проектной документации. На стадии подготовки обоснования инвестиций проводятся </a:t>
            </a:r>
            <a:r>
              <a:rPr lang="ru-RU" sz="2000" b="1" dirty="0">
                <a:latin typeface="Arial Narrow" panose="020B0606020202030204" pitchFamily="34" charset="0"/>
              </a:rPr>
              <a:t>инженерные изыскания</a:t>
            </a:r>
            <a:r>
              <a:rPr lang="ru-RU" sz="2000" dirty="0">
                <a:latin typeface="Arial Narrow" panose="020B0606020202030204" pitchFamily="34" charset="0"/>
              </a:rPr>
              <a:t> в объеме, необходимом для его подготовки.</a:t>
            </a:r>
          </a:p>
          <a:p>
            <a:pPr marL="0" indent="0" algn="just">
              <a:spcBef>
                <a:spcPts val="600"/>
              </a:spcBef>
              <a:buNone/>
            </a:pPr>
            <a:endParaRPr lang="ru-RU" sz="1800" dirty="0" smtClean="0">
              <a:latin typeface="Arial Narrow" panose="020B0606020202030204" pitchFamily="34" charset="0"/>
            </a:endParaRPr>
          </a:p>
          <a:p>
            <a:pPr marL="0" indent="0" algn="just">
              <a:spcBef>
                <a:spcPts val="600"/>
              </a:spcBef>
              <a:buNone/>
            </a:pPr>
            <a:r>
              <a:rPr lang="ru-RU" sz="1800" dirty="0" smtClean="0">
                <a:latin typeface="Arial Narrow" panose="020B0606020202030204" pitchFamily="34" charset="0"/>
              </a:rPr>
              <a:t>Законопроект </a:t>
            </a:r>
            <a:r>
              <a:rPr lang="ru-RU" sz="1800" dirty="0">
                <a:latin typeface="Arial Narrow" panose="020B0606020202030204" pitchFamily="34" charset="0"/>
              </a:rPr>
              <a:t>№ 440116-7 О внесении изменений в Градостроительный кодекс Российской Федерации и в Федеральный закон "Об инвестиционной деятельности в Российской Федерации, осуществляемой в форме капитальных вложений"</a:t>
            </a:r>
          </a:p>
          <a:p>
            <a:pPr marL="0" indent="0" algn="just">
              <a:spcBef>
                <a:spcPts val="600"/>
              </a:spcBef>
              <a:buNone/>
            </a:pPr>
            <a:r>
              <a:rPr lang="ru-RU" sz="1800" dirty="0">
                <a:latin typeface="Arial Narrow" panose="020B0606020202030204" pitchFamily="34" charset="0"/>
              </a:rPr>
              <a:t>(в части введения механизма обоснования инвестиций в отношении объектов капитального строительства, строительство (реконструкция) которых осуществляется за счет средств бюджетной системы Российской Федерации</a:t>
            </a:r>
            <a:r>
              <a:rPr lang="ru-RU" sz="1800" dirty="0" smtClean="0">
                <a:latin typeface="Arial Narrow" panose="020B0606020202030204" pitchFamily="34" charset="0"/>
              </a:rPr>
              <a:t>) принят в первом чтении Государственной Думой</a:t>
            </a:r>
            <a:endParaRPr lang="ru-RU" sz="1800" dirty="0">
              <a:latin typeface="Arial Narrow" panose="020B0606020202030204" pitchFamily="34" charset="0"/>
            </a:endParaRPr>
          </a:p>
          <a:p>
            <a:pPr marL="0" indent="0" algn="just">
              <a:spcBef>
                <a:spcPts val="600"/>
              </a:spcBef>
              <a:buNone/>
            </a:pPr>
            <a:endParaRPr lang="ru-RU" b="1" dirty="0">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5475625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a:off x="0" y="74964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28" name="Рисунок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437" y="-216542"/>
            <a:ext cx="1808778" cy="1287697"/>
          </a:xfrm>
          <a:prstGeom prst="rect">
            <a:avLst/>
          </a:prstGeom>
        </p:spPr>
      </p:pic>
      <p:cxnSp>
        <p:nvCxnSpPr>
          <p:cNvPr id="3" name="Прямая соединительная линия 2"/>
          <p:cNvCxnSpPr/>
          <p:nvPr/>
        </p:nvCxnSpPr>
        <p:spPr>
          <a:xfrm>
            <a:off x="1465998" y="0"/>
            <a:ext cx="0" cy="749640"/>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9"/>
          <p:cNvSpPr txBox="1"/>
          <p:nvPr/>
        </p:nvSpPr>
        <p:spPr>
          <a:xfrm>
            <a:off x="1465996" y="67156"/>
            <a:ext cx="7667449" cy="646331"/>
          </a:xfrm>
          <a:prstGeom prst="rect">
            <a:avLst/>
          </a:prstGeom>
          <a:noFill/>
        </p:spPr>
        <p:txBody>
          <a:bodyPr wrap="square" rtlCol="0" anchor="ctr">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b="1" dirty="0" smtClean="0">
                <a:latin typeface="Times New Roman" panose="02020603050405020304" pitchFamily="18" charset="0"/>
                <a:cs typeface="Times New Roman" panose="02020603050405020304" pitchFamily="18" charset="0"/>
              </a:rPr>
              <a:t>Сопоставление видов работ по ИИ (согласно приказу </a:t>
            </a:r>
            <a:r>
              <a:rPr lang="ru-RU" b="1" dirty="0" err="1" smtClean="0">
                <a:latin typeface="Times New Roman" panose="02020603050405020304" pitchFamily="18" charset="0"/>
                <a:cs typeface="Times New Roman" panose="02020603050405020304" pitchFamily="18" charset="0"/>
              </a:rPr>
              <a:t>Минрегиона</a:t>
            </a:r>
            <a:r>
              <a:rPr lang="ru-RU" b="1" dirty="0" smtClean="0">
                <a:latin typeface="Times New Roman" panose="02020603050405020304" pitchFamily="18" charset="0"/>
                <a:cs typeface="Times New Roman" panose="02020603050405020304" pitchFamily="18" charset="0"/>
              </a:rPr>
              <a:t> РФ №624 от 30.12.2009) с ОКВЭД2 и ОКПД2</a:t>
            </a:r>
            <a:endParaRPr lang="ru-RU" b="1" dirty="0">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4F94D634-FA72-451C-A7A4-8978EF3764A0}" type="slidenum">
              <a:rPr lang="ru-RU" smtClean="0">
                <a:latin typeface="Times New Roman" panose="02020603050405020304" pitchFamily="18" charset="0"/>
                <a:cs typeface="Times New Roman" panose="02020603050405020304" pitchFamily="18" charset="0"/>
              </a:rPr>
              <a:pPr/>
              <a:t>7</a:t>
            </a:fld>
            <a:endParaRPr lang="ru-RU">
              <a:latin typeface="Times New Roman" panose="02020603050405020304" pitchFamily="18" charset="0"/>
              <a:cs typeface="Times New Roman" panose="02020603050405020304"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34717996"/>
              </p:ext>
            </p:extLst>
          </p:nvPr>
        </p:nvGraphicFramePr>
        <p:xfrm>
          <a:off x="135900" y="793182"/>
          <a:ext cx="8872199" cy="4726938"/>
        </p:xfrm>
        <a:graphic>
          <a:graphicData uri="http://schemas.openxmlformats.org/drawingml/2006/table">
            <a:tbl>
              <a:tblPr firstRow="1" firstCol="1" bandRow="1">
                <a:tableStyleId>{5C22544A-7EE6-4342-B048-85BDC9FD1C3A}</a:tableStyleId>
              </a:tblPr>
              <a:tblGrid>
                <a:gridCol w="5582899"/>
                <a:gridCol w="1625600"/>
                <a:gridCol w="1663700"/>
              </a:tblGrid>
              <a:tr h="98578">
                <a:tc>
                  <a:txBody>
                    <a:bodyPr/>
                    <a:lstStyle/>
                    <a:p>
                      <a:pPr marL="180340" indent="-180340" algn="ctr">
                        <a:lnSpc>
                          <a:spcPct val="90000"/>
                        </a:lnSpc>
                        <a:spcAft>
                          <a:spcPts val="0"/>
                        </a:spcAft>
                      </a:pPr>
                      <a:r>
                        <a:rPr lang="ru-RU" sz="1400" dirty="0">
                          <a:effectLst/>
                        </a:rPr>
                        <a:t>Наименование вида работ</a:t>
                      </a:r>
                      <a:endParaRPr lang="ru-RU" sz="1400" dirty="0">
                        <a:effectLst/>
                        <a:latin typeface="Times New Roman"/>
                        <a:ea typeface="Times New Roman"/>
                      </a:endParaRPr>
                    </a:p>
                  </a:txBody>
                  <a:tcPr marL="35206" marR="35206" marT="0" marB="0" anchor="ctr"/>
                </a:tc>
                <a:tc>
                  <a:txBody>
                    <a:bodyPr/>
                    <a:lstStyle/>
                    <a:p>
                      <a:pPr marL="180340" indent="-180340">
                        <a:lnSpc>
                          <a:spcPct val="90000"/>
                        </a:lnSpc>
                        <a:spcAft>
                          <a:spcPts val="0"/>
                        </a:spcAft>
                      </a:pPr>
                      <a:r>
                        <a:rPr lang="ru-RU" sz="1400" dirty="0">
                          <a:effectLst/>
                        </a:rPr>
                        <a:t>ОКВЭД-2</a:t>
                      </a:r>
                      <a:endParaRPr lang="ru-RU" sz="1400" dirty="0">
                        <a:effectLst/>
                        <a:latin typeface="Times New Roman"/>
                        <a:ea typeface="Times New Roman"/>
                      </a:endParaRPr>
                    </a:p>
                  </a:txBody>
                  <a:tcPr marL="35206" marR="35206" marT="0" marB="0"/>
                </a:tc>
                <a:tc>
                  <a:txBody>
                    <a:bodyPr/>
                    <a:lstStyle/>
                    <a:p>
                      <a:pPr marL="180340" indent="-180340">
                        <a:lnSpc>
                          <a:spcPct val="90000"/>
                        </a:lnSpc>
                        <a:spcAft>
                          <a:spcPts val="0"/>
                        </a:spcAft>
                      </a:pPr>
                      <a:r>
                        <a:rPr lang="ru-RU" sz="1400" dirty="0">
                          <a:effectLst/>
                        </a:rPr>
                        <a:t>ОКПД2</a:t>
                      </a:r>
                      <a:endParaRPr lang="ru-RU" sz="1400" dirty="0">
                        <a:effectLst/>
                        <a:latin typeface="Times New Roman"/>
                        <a:ea typeface="Times New Roman"/>
                      </a:endParaRPr>
                    </a:p>
                  </a:txBody>
                  <a:tcPr marL="35206" marR="35206" marT="0" marB="0"/>
                </a:tc>
              </a:tr>
              <a:tr h="84495">
                <a:tc>
                  <a:txBody>
                    <a:bodyPr/>
                    <a:lstStyle/>
                    <a:p>
                      <a:pPr marL="180340" indent="-180340" algn="ctr">
                        <a:lnSpc>
                          <a:spcPct val="90000"/>
                        </a:lnSpc>
                        <a:spcAft>
                          <a:spcPts val="0"/>
                        </a:spcAft>
                      </a:pPr>
                      <a:r>
                        <a:rPr lang="ru-RU" sz="1400" dirty="0">
                          <a:effectLst/>
                        </a:rPr>
                        <a:t>1</a:t>
                      </a:r>
                      <a:endParaRPr lang="ru-RU" sz="1400" dirty="0">
                        <a:effectLst/>
                        <a:latin typeface="Times New Roman"/>
                        <a:ea typeface="Times New Roman"/>
                      </a:endParaRPr>
                    </a:p>
                  </a:txBody>
                  <a:tcPr marL="35206" marR="35206" marT="0" marB="0" anchor="ctr"/>
                </a:tc>
                <a:tc>
                  <a:txBody>
                    <a:bodyPr/>
                    <a:lstStyle/>
                    <a:p>
                      <a:pPr marL="180340" indent="-180340" algn="ctr">
                        <a:lnSpc>
                          <a:spcPct val="90000"/>
                        </a:lnSpc>
                        <a:spcAft>
                          <a:spcPts val="0"/>
                        </a:spcAft>
                      </a:pPr>
                      <a:r>
                        <a:rPr lang="ru-RU" sz="1400">
                          <a:effectLst/>
                        </a:rPr>
                        <a:t>2</a:t>
                      </a:r>
                      <a:endParaRPr lang="ru-RU" sz="1400">
                        <a:effectLst/>
                        <a:latin typeface="Times New Roman"/>
                        <a:ea typeface="Times New Roman"/>
                      </a:endParaRPr>
                    </a:p>
                  </a:txBody>
                  <a:tcPr marL="35206" marR="35206" marT="0" marB="0"/>
                </a:tc>
                <a:tc>
                  <a:txBody>
                    <a:bodyPr/>
                    <a:lstStyle/>
                    <a:p>
                      <a:pPr marL="180340" indent="-180340" algn="ctr">
                        <a:lnSpc>
                          <a:spcPct val="90000"/>
                        </a:lnSpc>
                        <a:spcAft>
                          <a:spcPts val="0"/>
                        </a:spcAft>
                      </a:pPr>
                      <a:r>
                        <a:rPr lang="ru-RU" sz="1400">
                          <a:effectLst/>
                        </a:rPr>
                        <a:t> </a:t>
                      </a:r>
                      <a:endParaRPr lang="ru-RU" sz="1400">
                        <a:effectLst/>
                        <a:latin typeface="Times New Roman"/>
                        <a:ea typeface="Times New Roman"/>
                      </a:endParaRPr>
                    </a:p>
                  </a:txBody>
                  <a:tcPr marL="35206" marR="35206" marT="0" marB="0"/>
                </a:tc>
              </a:tr>
              <a:tr h="591465">
                <a:tc>
                  <a:txBody>
                    <a:bodyPr/>
                    <a:lstStyle/>
                    <a:p>
                      <a:pPr marL="180340" indent="-180340">
                        <a:lnSpc>
                          <a:spcPct val="90000"/>
                        </a:lnSpc>
                        <a:spcAft>
                          <a:spcPts val="0"/>
                        </a:spcAft>
                      </a:pPr>
                      <a:r>
                        <a:rPr lang="ru-RU" sz="1400" dirty="0">
                          <a:effectLst/>
                        </a:rPr>
                        <a:t>1. Работы в составе инженерно-геодезических изысканий</a:t>
                      </a:r>
                      <a:endParaRPr lang="ru-RU" sz="1400" dirty="0">
                        <a:effectLst/>
                        <a:latin typeface="Times New Roman"/>
                        <a:ea typeface="Times New Roman"/>
                      </a:endParaRPr>
                    </a:p>
                  </a:txBody>
                  <a:tcPr marL="35206" marR="35206" marT="0" marB="0" anchor="ctr"/>
                </a:tc>
                <a:tc>
                  <a:txBody>
                    <a:bodyPr/>
                    <a:lstStyle/>
                    <a:p>
                      <a:pPr marL="180340" indent="-180340">
                        <a:lnSpc>
                          <a:spcPct val="90000"/>
                        </a:lnSpc>
                        <a:spcAft>
                          <a:spcPts val="0"/>
                        </a:spcAft>
                      </a:pPr>
                      <a:r>
                        <a:rPr lang="ru-RU" sz="1400" dirty="0" smtClean="0">
                          <a:effectLst/>
                        </a:rPr>
                        <a:t>71;</a:t>
                      </a:r>
                      <a:r>
                        <a:rPr lang="ru-RU" sz="1400" baseline="0" dirty="0" smtClean="0">
                          <a:effectLst/>
                        </a:rPr>
                        <a:t> </a:t>
                      </a:r>
                      <a:r>
                        <a:rPr lang="ru-RU" sz="1400" dirty="0" smtClean="0">
                          <a:effectLst/>
                        </a:rPr>
                        <a:t>71.1, 71.12.4</a:t>
                      </a:r>
                    </a:p>
                    <a:p>
                      <a:pPr marL="180340" indent="-180340">
                        <a:lnSpc>
                          <a:spcPct val="90000"/>
                        </a:lnSpc>
                        <a:spcAft>
                          <a:spcPts val="0"/>
                        </a:spcAft>
                      </a:pPr>
                      <a:r>
                        <a:rPr lang="ru-RU" sz="1400" dirty="0" smtClean="0">
                          <a:effectLst/>
                        </a:rPr>
                        <a:t>71.12.41, 71.12.44</a:t>
                      </a:r>
                    </a:p>
                    <a:p>
                      <a:pPr marL="180340" indent="-180340">
                        <a:lnSpc>
                          <a:spcPct val="90000"/>
                        </a:lnSpc>
                        <a:spcAft>
                          <a:spcPts val="0"/>
                        </a:spcAft>
                      </a:pPr>
                      <a:r>
                        <a:rPr lang="ru-RU" sz="1400" dirty="0" smtClean="0">
                          <a:effectLst/>
                        </a:rPr>
                        <a:t>71.12.45</a:t>
                      </a:r>
                      <a:endParaRPr lang="ru-RU" sz="1400" dirty="0">
                        <a:effectLst/>
                        <a:latin typeface="Times New Roman"/>
                        <a:ea typeface="Times New Roman"/>
                      </a:endParaRPr>
                    </a:p>
                  </a:txBody>
                  <a:tcPr marL="35206" marR="35206" marT="0" marB="0"/>
                </a:tc>
                <a:tc>
                  <a:txBody>
                    <a:bodyPr/>
                    <a:lstStyle/>
                    <a:p>
                      <a:pPr marL="180340" indent="-180340">
                        <a:lnSpc>
                          <a:spcPct val="90000"/>
                        </a:lnSpc>
                        <a:spcAft>
                          <a:spcPts val="0"/>
                        </a:spcAft>
                      </a:pPr>
                      <a:r>
                        <a:rPr lang="ru-RU" sz="1400" dirty="0" smtClean="0">
                          <a:effectLst/>
                        </a:rPr>
                        <a:t>71, 711, 7113</a:t>
                      </a:r>
                      <a:endParaRPr lang="ru-RU" sz="1400" dirty="0">
                        <a:effectLst/>
                      </a:endParaRPr>
                    </a:p>
                    <a:p>
                      <a:pPr marL="180340" indent="-180340">
                        <a:lnSpc>
                          <a:spcPct val="90000"/>
                        </a:lnSpc>
                        <a:spcAft>
                          <a:spcPts val="0"/>
                        </a:spcAft>
                      </a:pPr>
                      <a:r>
                        <a:rPr lang="ru-RU" sz="1400" dirty="0" smtClean="0">
                          <a:effectLst/>
                        </a:rPr>
                        <a:t>71131, 7113110</a:t>
                      </a:r>
                      <a:endParaRPr lang="ru-RU" sz="1400" dirty="0">
                        <a:effectLst/>
                        <a:latin typeface="Times New Roman"/>
                        <a:ea typeface="Times New Roman"/>
                      </a:endParaRPr>
                    </a:p>
                  </a:txBody>
                  <a:tcPr marL="35206" marR="35206" marT="0" marB="0"/>
                </a:tc>
              </a:tr>
              <a:tr h="690043">
                <a:tc>
                  <a:txBody>
                    <a:bodyPr/>
                    <a:lstStyle/>
                    <a:p>
                      <a:pPr marL="180340" indent="-180340">
                        <a:lnSpc>
                          <a:spcPct val="90000"/>
                        </a:lnSpc>
                        <a:spcAft>
                          <a:spcPts val="0"/>
                        </a:spcAft>
                      </a:pPr>
                      <a:r>
                        <a:rPr lang="ru-RU" sz="1400">
                          <a:effectLst/>
                        </a:rPr>
                        <a:t>2. Работы в составе инженерно-геологических изысканий</a:t>
                      </a:r>
                      <a:endParaRPr lang="ru-RU" sz="1400">
                        <a:effectLst/>
                        <a:latin typeface="Times New Roman"/>
                        <a:ea typeface="Times New Roman"/>
                      </a:endParaRPr>
                    </a:p>
                  </a:txBody>
                  <a:tcPr marL="35206" marR="35206" marT="0" marB="0" anchor="ctr"/>
                </a:tc>
                <a:tc>
                  <a:txBody>
                    <a:bodyPr/>
                    <a:lstStyle/>
                    <a:p>
                      <a:pPr marL="180340" indent="-180340">
                        <a:lnSpc>
                          <a:spcPct val="90000"/>
                        </a:lnSpc>
                        <a:spcAft>
                          <a:spcPts val="0"/>
                        </a:spcAft>
                      </a:pPr>
                      <a:r>
                        <a:rPr lang="ru-RU" sz="1400" dirty="0" smtClean="0">
                          <a:effectLst/>
                        </a:rPr>
                        <a:t>71, 71.1, 71.12.3</a:t>
                      </a:r>
                      <a:endParaRPr lang="ru-RU" sz="1400" dirty="0">
                        <a:effectLst/>
                      </a:endParaRPr>
                    </a:p>
                    <a:p>
                      <a:pPr marL="180340" indent="-180340">
                        <a:lnSpc>
                          <a:spcPct val="90000"/>
                        </a:lnSpc>
                        <a:spcAft>
                          <a:spcPts val="0"/>
                        </a:spcAft>
                      </a:pPr>
                      <a:r>
                        <a:rPr lang="ru-RU" sz="1400" dirty="0" smtClean="0">
                          <a:effectLst/>
                        </a:rPr>
                        <a:t>71.12.45, 71.2</a:t>
                      </a:r>
                      <a:endParaRPr lang="ru-RU" sz="1400" dirty="0">
                        <a:effectLst/>
                      </a:endParaRPr>
                    </a:p>
                    <a:p>
                      <a:pPr marL="180340" indent="-180340">
                        <a:lnSpc>
                          <a:spcPct val="90000"/>
                        </a:lnSpc>
                        <a:spcAft>
                          <a:spcPts val="0"/>
                        </a:spcAft>
                      </a:pPr>
                      <a:r>
                        <a:rPr lang="ru-RU" sz="1400" dirty="0" smtClean="0">
                          <a:effectLst/>
                        </a:rPr>
                        <a:t>71.20, 71.20.3</a:t>
                      </a:r>
                      <a:endParaRPr lang="ru-RU" sz="1400" dirty="0">
                        <a:effectLst/>
                        <a:latin typeface="Times New Roman"/>
                        <a:ea typeface="Times New Roman"/>
                      </a:endParaRPr>
                    </a:p>
                  </a:txBody>
                  <a:tcPr marL="35206" marR="35206" marT="0" marB="0"/>
                </a:tc>
                <a:tc>
                  <a:txBody>
                    <a:bodyPr/>
                    <a:lstStyle/>
                    <a:p>
                      <a:pPr marL="180340" indent="-180340">
                        <a:lnSpc>
                          <a:spcPct val="90000"/>
                        </a:lnSpc>
                        <a:spcAft>
                          <a:spcPts val="0"/>
                        </a:spcAft>
                      </a:pPr>
                      <a:r>
                        <a:rPr lang="ru-RU" sz="1400" dirty="0" smtClean="0">
                          <a:effectLst/>
                        </a:rPr>
                        <a:t>71, 711, 7113</a:t>
                      </a:r>
                      <a:endParaRPr lang="ru-RU" sz="1400" dirty="0">
                        <a:effectLst/>
                      </a:endParaRPr>
                    </a:p>
                    <a:p>
                      <a:pPr marL="180340" indent="-180340">
                        <a:lnSpc>
                          <a:spcPct val="90000"/>
                        </a:lnSpc>
                        <a:spcAft>
                          <a:spcPts val="0"/>
                        </a:spcAft>
                      </a:pPr>
                      <a:r>
                        <a:rPr lang="ru-RU" sz="1400" dirty="0" smtClean="0">
                          <a:effectLst/>
                        </a:rPr>
                        <a:t>71131, 7113120</a:t>
                      </a:r>
                      <a:endParaRPr lang="ru-RU" sz="1400" dirty="0">
                        <a:effectLst/>
                        <a:latin typeface="Times New Roman"/>
                        <a:ea typeface="Times New Roman"/>
                      </a:endParaRPr>
                    </a:p>
                  </a:txBody>
                  <a:tcPr marL="35206" marR="35206" marT="0" marB="0"/>
                </a:tc>
              </a:tr>
              <a:tr h="690043">
                <a:tc>
                  <a:txBody>
                    <a:bodyPr/>
                    <a:lstStyle/>
                    <a:p>
                      <a:pPr marL="180340" indent="-180340">
                        <a:lnSpc>
                          <a:spcPct val="90000"/>
                        </a:lnSpc>
                        <a:spcAft>
                          <a:spcPts val="0"/>
                        </a:spcAft>
                      </a:pPr>
                      <a:r>
                        <a:rPr lang="ru-RU" sz="1400" dirty="0">
                          <a:effectLst/>
                        </a:rPr>
                        <a:t>3.Работы в составе инженерно-гидрометеорологических изысканий</a:t>
                      </a:r>
                      <a:endParaRPr lang="ru-RU" sz="1400" dirty="0">
                        <a:effectLst/>
                        <a:latin typeface="Times New Roman"/>
                        <a:ea typeface="Times New Roman"/>
                      </a:endParaRPr>
                    </a:p>
                  </a:txBody>
                  <a:tcPr marL="35206" marR="35206" marT="0" marB="0" anchor="ctr"/>
                </a:tc>
                <a:tc>
                  <a:txBody>
                    <a:bodyPr/>
                    <a:lstStyle/>
                    <a:p>
                      <a:pPr marL="180340" indent="-180340">
                        <a:lnSpc>
                          <a:spcPct val="90000"/>
                        </a:lnSpc>
                        <a:spcAft>
                          <a:spcPts val="0"/>
                        </a:spcAft>
                      </a:pPr>
                      <a:r>
                        <a:rPr lang="ru-RU" sz="1400" dirty="0" smtClean="0">
                          <a:effectLst/>
                        </a:rPr>
                        <a:t>71, 71.1, 71.12.5</a:t>
                      </a:r>
                      <a:endParaRPr lang="ru-RU" sz="1400" dirty="0">
                        <a:effectLst/>
                      </a:endParaRPr>
                    </a:p>
                    <a:p>
                      <a:pPr marL="180340" indent="-180340">
                        <a:lnSpc>
                          <a:spcPct val="90000"/>
                        </a:lnSpc>
                        <a:spcAft>
                          <a:spcPts val="0"/>
                        </a:spcAft>
                      </a:pPr>
                      <a:r>
                        <a:rPr lang="ru-RU" sz="1400" dirty="0" smtClean="0">
                          <a:effectLst/>
                        </a:rPr>
                        <a:t>71.12.45, 71.12.51</a:t>
                      </a:r>
                      <a:endParaRPr lang="ru-RU" sz="1400" dirty="0">
                        <a:effectLst/>
                      </a:endParaRPr>
                    </a:p>
                    <a:p>
                      <a:pPr marL="180340" indent="-180340">
                        <a:lnSpc>
                          <a:spcPct val="90000"/>
                        </a:lnSpc>
                        <a:spcAft>
                          <a:spcPts val="0"/>
                        </a:spcAft>
                      </a:pPr>
                      <a:r>
                        <a:rPr lang="ru-RU" sz="1400" dirty="0" smtClean="0">
                          <a:effectLst/>
                        </a:rPr>
                        <a:t>71.12.54, 71.12.56</a:t>
                      </a:r>
                      <a:endParaRPr lang="ru-RU" sz="1400" dirty="0">
                        <a:effectLst/>
                        <a:latin typeface="Times New Roman"/>
                        <a:ea typeface="Times New Roman"/>
                      </a:endParaRPr>
                    </a:p>
                  </a:txBody>
                  <a:tcPr marL="35206" marR="35206" marT="0" marB="0"/>
                </a:tc>
                <a:tc>
                  <a:txBody>
                    <a:bodyPr/>
                    <a:lstStyle/>
                    <a:p>
                      <a:pPr marL="180340" indent="-180340">
                        <a:lnSpc>
                          <a:spcPct val="90000"/>
                        </a:lnSpc>
                        <a:spcAft>
                          <a:spcPts val="0"/>
                        </a:spcAft>
                      </a:pPr>
                      <a:r>
                        <a:rPr lang="ru-RU" sz="1400" dirty="0" smtClean="0">
                          <a:effectLst/>
                        </a:rPr>
                        <a:t>71, 711, 7113</a:t>
                      </a:r>
                      <a:endParaRPr lang="ru-RU" sz="1400" dirty="0">
                        <a:effectLst/>
                      </a:endParaRPr>
                    </a:p>
                    <a:p>
                      <a:pPr marL="180340" indent="-180340">
                        <a:lnSpc>
                          <a:spcPct val="90000"/>
                        </a:lnSpc>
                        <a:spcAft>
                          <a:spcPts val="0"/>
                        </a:spcAft>
                      </a:pPr>
                      <a:r>
                        <a:rPr lang="ru-RU" sz="1400" dirty="0" smtClean="0">
                          <a:effectLst/>
                        </a:rPr>
                        <a:t>71131, 7113130</a:t>
                      </a:r>
                      <a:endParaRPr lang="ru-RU" sz="1400" dirty="0">
                        <a:effectLst/>
                        <a:latin typeface="Times New Roman"/>
                        <a:ea typeface="Times New Roman"/>
                      </a:endParaRPr>
                    </a:p>
                  </a:txBody>
                  <a:tcPr marL="35206" marR="35206" marT="0" marB="0"/>
                </a:tc>
              </a:tr>
              <a:tr h="788621">
                <a:tc>
                  <a:txBody>
                    <a:bodyPr/>
                    <a:lstStyle/>
                    <a:p>
                      <a:pPr marL="180340" indent="-180340">
                        <a:lnSpc>
                          <a:spcPct val="90000"/>
                        </a:lnSpc>
                        <a:spcAft>
                          <a:spcPts val="0"/>
                        </a:spcAft>
                      </a:pPr>
                      <a:r>
                        <a:rPr lang="ru-RU" sz="1400" dirty="0">
                          <a:effectLst/>
                        </a:rPr>
                        <a:t>4. Работы в составе инженерно-экологических изысканий</a:t>
                      </a:r>
                      <a:endParaRPr lang="ru-RU" sz="1400" dirty="0">
                        <a:effectLst/>
                        <a:latin typeface="Times New Roman"/>
                        <a:ea typeface="Times New Roman"/>
                      </a:endParaRPr>
                    </a:p>
                  </a:txBody>
                  <a:tcPr marL="35206" marR="35206" marT="0" marB="0" anchor="ctr"/>
                </a:tc>
                <a:tc>
                  <a:txBody>
                    <a:bodyPr/>
                    <a:lstStyle/>
                    <a:p>
                      <a:pPr marL="180340" indent="-180340">
                        <a:lnSpc>
                          <a:spcPct val="90000"/>
                        </a:lnSpc>
                        <a:spcAft>
                          <a:spcPts val="0"/>
                        </a:spcAft>
                      </a:pPr>
                      <a:r>
                        <a:rPr lang="ru-RU" sz="1400" dirty="0" smtClean="0">
                          <a:effectLst/>
                        </a:rPr>
                        <a:t>71, 71.1, 71.12.45</a:t>
                      </a:r>
                      <a:endParaRPr lang="ru-RU" sz="1400" dirty="0">
                        <a:effectLst/>
                      </a:endParaRPr>
                    </a:p>
                    <a:p>
                      <a:pPr marL="180340" indent="-180340">
                        <a:lnSpc>
                          <a:spcPct val="90000"/>
                        </a:lnSpc>
                        <a:spcAft>
                          <a:spcPts val="0"/>
                        </a:spcAft>
                      </a:pPr>
                      <a:r>
                        <a:rPr lang="ru-RU" sz="1400" dirty="0" smtClean="0">
                          <a:effectLst/>
                        </a:rPr>
                        <a:t>71.12.53, 71.12.54</a:t>
                      </a:r>
                      <a:endParaRPr lang="ru-RU" sz="1400" dirty="0">
                        <a:effectLst/>
                      </a:endParaRPr>
                    </a:p>
                    <a:p>
                      <a:pPr marL="180340" indent="-180340">
                        <a:lnSpc>
                          <a:spcPct val="90000"/>
                        </a:lnSpc>
                        <a:spcAft>
                          <a:spcPts val="0"/>
                        </a:spcAft>
                      </a:pPr>
                      <a:r>
                        <a:rPr lang="ru-RU" sz="1400" dirty="0" smtClean="0">
                          <a:effectLst/>
                        </a:rPr>
                        <a:t>71.2, 71.20, 71.20.3</a:t>
                      </a:r>
                      <a:endParaRPr lang="ru-RU" sz="1400" dirty="0">
                        <a:effectLst/>
                        <a:latin typeface="Times New Roman"/>
                        <a:ea typeface="Times New Roman"/>
                      </a:endParaRPr>
                    </a:p>
                  </a:txBody>
                  <a:tcPr marL="35206" marR="35206" marT="0" marB="0"/>
                </a:tc>
                <a:tc>
                  <a:txBody>
                    <a:bodyPr/>
                    <a:lstStyle/>
                    <a:p>
                      <a:pPr marL="180340" indent="-180340">
                        <a:lnSpc>
                          <a:spcPct val="90000"/>
                        </a:lnSpc>
                        <a:spcAft>
                          <a:spcPts val="0"/>
                        </a:spcAft>
                      </a:pPr>
                      <a:r>
                        <a:rPr lang="ru-RU" sz="1400" dirty="0" smtClean="0">
                          <a:effectLst/>
                        </a:rPr>
                        <a:t>71, 711, 7113, 71131</a:t>
                      </a:r>
                      <a:endParaRPr lang="ru-RU" sz="1400" dirty="0">
                        <a:effectLst/>
                      </a:endParaRPr>
                    </a:p>
                    <a:p>
                      <a:pPr marL="180340" indent="-180340">
                        <a:lnSpc>
                          <a:spcPct val="90000"/>
                        </a:lnSpc>
                        <a:spcAft>
                          <a:spcPts val="0"/>
                        </a:spcAft>
                      </a:pPr>
                      <a:r>
                        <a:rPr lang="ru-RU" sz="1400" dirty="0">
                          <a:effectLst/>
                        </a:rPr>
                        <a:t>7113140</a:t>
                      </a:r>
                      <a:endParaRPr lang="ru-RU" sz="1400" dirty="0">
                        <a:effectLst/>
                        <a:latin typeface="Times New Roman"/>
                        <a:ea typeface="Times New Roman"/>
                      </a:endParaRPr>
                    </a:p>
                  </a:txBody>
                  <a:tcPr marL="35206" marR="35206" marT="0" marB="0"/>
                </a:tc>
              </a:tr>
              <a:tr h="854339">
                <a:tc>
                  <a:txBody>
                    <a:bodyPr/>
                    <a:lstStyle/>
                    <a:p>
                      <a:pPr>
                        <a:lnSpc>
                          <a:spcPct val="115000"/>
                        </a:lnSpc>
                        <a:spcAft>
                          <a:spcPts val="0"/>
                        </a:spcAft>
                      </a:pPr>
                      <a:r>
                        <a:rPr lang="ru-RU" sz="1400">
                          <a:effectLst/>
                        </a:rPr>
                        <a:t>5. Работы в составе инженерно-геотехнических изысканий</a:t>
                      </a:r>
                    </a:p>
                    <a:p>
                      <a:pPr marL="180340" indent="-180340">
                        <a:lnSpc>
                          <a:spcPct val="90000"/>
                        </a:lnSpc>
                        <a:spcAft>
                          <a:spcPts val="0"/>
                        </a:spcAft>
                      </a:pPr>
                      <a:r>
                        <a:rPr lang="ru-RU" sz="1400">
                          <a:effectLst/>
                        </a:rPr>
                        <a:t> </a:t>
                      </a:r>
                      <a:endParaRPr lang="ru-RU" sz="1400">
                        <a:effectLst/>
                        <a:latin typeface="Times New Roman"/>
                        <a:ea typeface="Times New Roman"/>
                      </a:endParaRPr>
                    </a:p>
                  </a:txBody>
                  <a:tcPr marL="35206" marR="35206" marT="0" marB="0" anchor="ctr"/>
                </a:tc>
                <a:tc>
                  <a:txBody>
                    <a:bodyPr/>
                    <a:lstStyle/>
                    <a:p>
                      <a:pPr>
                        <a:lnSpc>
                          <a:spcPct val="115000"/>
                        </a:lnSpc>
                        <a:spcAft>
                          <a:spcPts val="0"/>
                        </a:spcAft>
                      </a:pPr>
                      <a:r>
                        <a:rPr lang="ru-RU" sz="1400" dirty="0" smtClean="0">
                          <a:effectLst/>
                        </a:rPr>
                        <a:t>71, 71.1, 71.12.3</a:t>
                      </a:r>
                      <a:endParaRPr lang="ru-RU" sz="1400" dirty="0">
                        <a:effectLst/>
                      </a:endParaRPr>
                    </a:p>
                    <a:p>
                      <a:pPr>
                        <a:lnSpc>
                          <a:spcPct val="115000"/>
                        </a:lnSpc>
                        <a:spcAft>
                          <a:spcPts val="0"/>
                        </a:spcAft>
                      </a:pPr>
                      <a:r>
                        <a:rPr lang="ru-RU" sz="1400" dirty="0" smtClean="0">
                          <a:effectLst/>
                        </a:rPr>
                        <a:t>71.12.45, 71.2</a:t>
                      </a:r>
                      <a:endParaRPr lang="ru-RU" sz="1400" dirty="0">
                        <a:effectLst/>
                      </a:endParaRPr>
                    </a:p>
                    <a:p>
                      <a:pPr>
                        <a:lnSpc>
                          <a:spcPct val="115000"/>
                        </a:lnSpc>
                        <a:spcAft>
                          <a:spcPts val="0"/>
                        </a:spcAft>
                      </a:pPr>
                      <a:r>
                        <a:rPr lang="ru-RU" sz="1400" dirty="0" smtClean="0">
                          <a:effectLst/>
                        </a:rPr>
                        <a:t>71.20, 71.20.3</a:t>
                      </a:r>
                      <a:endParaRPr lang="ru-RU" sz="1400" dirty="0">
                        <a:effectLst/>
                        <a:latin typeface="Times New Roman"/>
                        <a:ea typeface="Times New Roman"/>
                      </a:endParaRPr>
                    </a:p>
                  </a:txBody>
                  <a:tcPr marL="35206" marR="35206" marT="0" marB="0"/>
                </a:tc>
                <a:tc>
                  <a:txBody>
                    <a:bodyPr/>
                    <a:lstStyle/>
                    <a:p>
                      <a:pPr marL="180340" indent="-180340">
                        <a:lnSpc>
                          <a:spcPct val="90000"/>
                        </a:lnSpc>
                        <a:spcAft>
                          <a:spcPts val="0"/>
                        </a:spcAft>
                      </a:pPr>
                      <a:r>
                        <a:rPr lang="ru-RU" sz="1400" dirty="0" smtClean="0">
                          <a:effectLst/>
                        </a:rPr>
                        <a:t>71, 711, 7113, 71131</a:t>
                      </a:r>
                      <a:endParaRPr lang="ru-RU" sz="1400" dirty="0">
                        <a:effectLst/>
                      </a:endParaRPr>
                    </a:p>
                    <a:p>
                      <a:pPr>
                        <a:lnSpc>
                          <a:spcPct val="115000"/>
                        </a:lnSpc>
                        <a:spcAft>
                          <a:spcPts val="0"/>
                        </a:spcAft>
                      </a:pPr>
                      <a:r>
                        <a:rPr lang="ru-RU" sz="1400" dirty="0">
                          <a:effectLst/>
                        </a:rPr>
                        <a:t>7113120</a:t>
                      </a:r>
                      <a:endParaRPr lang="ru-RU" sz="1400" dirty="0">
                        <a:effectLst/>
                        <a:latin typeface="Times New Roman"/>
                        <a:ea typeface="Times New Roman"/>
                      </a:endParaRPr>
                    </a:p>
                  </a:txBody>
                  <a:tcPr marL="35206" marR="35206" marT="0" marB="0"/>
                </a:tc>
              </a:tr>
              <a:tr h="728379">
                <a:tc>
                  <a:txBody>
                    <a:bodyPr/>
                    <a:lstStyle/>
                    <a:p>
                      <a:pPr>
                        <a:lnSpc>
                          <a:spcPct val="115000"/>
                        </a:lnSpc>
                        <a:spcAft>
                          <a:spcPts val="0"/>
                        </a:spcAft>
                      </a:pPr>
                      <a:r>
                        <a:rPr lang="ru-RU" sz="1400">
                          <a:effectLst/>
                        </a:rPr>
                        <a:t>6.Обследование состояния грунтов основания зданий и сооружений</a:t>
                      </a:r>
                      <a:endParaRPr lang="ru-RU" sz="1400">
                        <a:effectLst/>
                        <a:latin typeface="Times New Roman"/>
                        <a:ea typeface="Times New Roman"/>
                      </a:endParaRPr>
                    </a:p>
                  </a:txBody>
                  <a:tcPr marL="35206" marR="35206" marT="0" marB="0" anchor="ctr"/>
                </a:tc>
                <a:tc>
                  <a:txBody>
                    <a:bodyPr/>
                    <a:lstStyle/>
                    <a:p>
                      <a:pPr>
                        <a:lnSpc>
                          <a:spcPct val="115000"/>
                        </a:lnSpc>
                        <a:spcAft>
                          <a:spcPts val="0"/>
                        </a:spcAft>
                      </a:pPr>
                      <a:r>
                        <a:rPr lang="ru-RU" sz="1400" dirty="0" smtClean="0">
                          <a:effectLst/>
                        </a:rPr>
                        <a:t>71, 71.1, 71.12.45</a:t>
                      </a:r>
                      <a:endParaRPr lang="ru-RU" sz="1400" dirty="0">
                        <a:effectLst/>
                      </a:endParaRPr>
                    </a:p>
                    <a:p>
                      <a:pPr>
                        <a:lnSpc>
                          <a:spcPct val="115000"/>
                        </a:lnSpc>
                        <a:spcAft>
                          <a:spcPts val="0"/>
                        </a:spcAft>
                      </a:pPr>
                      <a:r>
                        <a:rPr lang="ru-RU" sz="1400" dirty="0" smtClean="0">
                          <a:effectLst/>
                        </a:rPr>
                        <a:t>71.2, 71.20, 71.20.3</a:t>
                      </a:r>
                      <a:endParaRPr lang="ru-RU" sz="1400" dirty="0">
                        <a:effectLst/>
                        <a:latin typeface="Times New Roman"/>
                        <a:ea typeface="Times New Roman"/>
                      </a:endParaRPr>
                    </a:p>
                  </a:txBody>
                  <a:tcPr marL="35206" marR="35206" marT="0" marB="0"/>
                </a:tc>
                <a:tc>
                  <a:txBody>
                    <a:bodyPr/>
                    <a:lstStyle/>
                    <a:p>
                      <a:pPr marL="180340" indent="-180340">
                        <a:lnSpc>
                          <a:spcPct val="90000"/>
                        </a:lnSpc>
                        <a:spcAft>
                          <a:spcPts val="0"/>
                        </a:spcAft>
                      </a:pPr>
                      <a:r>
                        <a:rPr lang="ru-RU" sz="1400" dirty="0" smtClean="0">
                          <a:effectLst/>
                        </a:rPr>
                        <a:t>71, 711, 7113, 71131</a:t>
                      </a:r>
                      <a:endParaRPr lang="ru-RU" sz="1400" dirty="0">
                        <a:effectLst/>
                      </a:endParaRPr>
                    </a:p>
                    <a:p>
                      <a:pPr>
                        <a:lnSpc>
                          <a:spcPct val="115000"/>
                        </a:lnSpc>
                        <a:spcAft>
                          <a:spcPts val="0"/>
                        </a:spcAft>
                      </a:pPr>
                      <a:r>
                        <a:rPr lang="ru-RU" sz="1400" dirty="0" smtClean="0">
                          <a:effectLst/>
                        </a:rPr>
                        <a:t>7113160, 7113170</a:t>
                      </a:r>
                      <a:endParaRPr lang="ru-RU" sz="1400" dirty="0">
                        <a:effectLst/>
                        <a:latin typeface="Times New Roman"/>
                        <a:ea typeface="Times New Roman"/>
                      </a:endParaRPr>
                    </a:p>
                  </a:txBody>
                  <a:tcPr marL="35206" marR="35206" marT="0" marB="0"/>
                </a:tc>
              </a:tr>
            </a:tbl>
          </a:graphicData>
        </a:graphic>
      </p:graphicFrame>
      <p:sp>
        <p:nvSpPr>
          <p:cNvPr id="2" name="TextBox 1"/>
          <p:cNvSpPr txBox="1"/>
          <p:nvPr/>
        </p:nvSpPr>
        <p:spPr>
          <a:xfrm>
            <a:off x="-1" y="5544456"/>
            <a:ext cx="8984343" cy="1384995"/>
          </a:xfrm>
          <a:prstGeom prst="rect">
            <a:avLst/>
          </a:prstGeom>
          <a:noFill/>
        </p:spPr>
        <p:txBody>
          <a:bodyPr wrap="square" rtlCol="0">
            <a:spAutoFit/>
          </a:bodyPr>
          <a:lstStyle/>
          <a:p>
            <a:pPr algn="just"/>
            <a:r>
              <a:rPr lang="ru-RU" sz="1400" dirty="0"/>
              <a:t>Приказ </a:t>
            </a:r>
            <a:r>
              <a:rPr lang="ru-RU" sz="1400" dirty="0" err="1"/>
              <a:t>Минрегиона</a:t>
            </a:r>
            <a:r>
              <a:rPr lang="ru-RU" sz="1400" dirty="0"/>
              <a:t> РФ от 30.12.2009 N 624 (ред. от 14.11.2011) "Об утверждении Перечня видов работ по инженерным изысканиям, по подготовке проектной документации, по строительству, реконструкции, капитальному ремонту объектов капитального строительства, которые оказывают влияние на безопасность объектов капитального строительства" </a:t>
            </a:r>
            <a:r>
              <a:rPr lang="ru-RU" sz="1400" dirty="0" smtClean="0"/>
              <a:t>– статус ДЕЙСТВУЮЩИЙ. С </a:t>
            </a:r>
            <a:r>
              <a:rPr lang="ru-RU" sz="1400" dirty="0"/>
              <a:t>1 июля 2017 года ФЗ от 03.07.2016 N 372-ФЗ отменено требование о получении допуска СРО на выполнение работ, включенных в настоящий перечень. См. ст. 3.3ФЗ от 29.12.2004 N 191-ФЗ и ст. 55.8 </a:t>
            </a:r>
            <a:r>
              <a:rPr lang="ru-RU" sz="1400" dirty="0" err="1"/>
              <a:t>ГрК</a:t>
            </a:r>
            <a:r>
              <a:rPr lang="ru-RU" sz="1400" dirty="0"/>
              <a:t> РФ.</a:t>
            </a:r>
          </a:p>
        </p:txBody>
      </p:sp>
    </p:spTree>
    <p:extLst>
      <p:ext uri="{BB962C8B-B14F-4D97-AF65-F5344CB8AC3E}">
        <p14:creationId xmlns:p14="http://schemas.microsoft.com/office/powerpoint/2010/main" val="21172168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a:off x="0" y="74964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28" name="Рисунок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437" y="-216542"/>
            <a:ext cx="1808778" cy="1287697"/>
          </a:xfrm>
          <a:prstGeom prst="rect">
            <a:avLst/>
          </a:prstGeom>
        </p:spPr>
      </p:pic>
      <p:cxnSp>
        <p:nvCxnSpPr>
          <p:cNvPr id="3" name="Прямая соединительная линия 2"/>
          <p:cNvCxnSpPr/>
          <p:nvPr/>
        </p:nvCxnSpPr>
        <p:spPr>
          <a:xfrm>
            <a:off x="1465998" y="0"/>
            <a:ext cx="0" cy="749640"/>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9"/>
          <p:cNvSpPr txBox="1"/>
          <p:nvPr/>
        </p:nvSpPr>
        <p:spPr>
          <a:xfrm>
            <a:off x="1465996" y="67156"/>
            <a:ext cx="7667449" cy="646331"/>
          </a:xfrm>
          <a:prstGeom prst="rect">
            <a:avLst/>
          </a:prstGeom>
          <a:noFill/>
        </p:spPr>
        <p:txBody>
          <a:bodyPr wrap="square" rtlCol="0" anchor="ctr">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b="1" dirty="0" smtClean="0">
                <a:latin typeface="Times New Roman" panose="02020603050405020304" pitchFamily="18" charset="0"/>
                <a:cs typeface="Times New Roman" panose="02020603050405020304" pitchFamily="18" charset="0"/>
              </a:rPr>
              <a:t>Расшифровка </a:t>
            </a:r>
            <a:r>
              <a:rPr lang="ru-RU" b="1" dirty="0">
                <a:latin typeface="Times New Roman" panose="02020603050405020304" pitchFamily="18" charset="0"/>
                <a:cs typeface="Times New Roman" panose="02020603050405020304" pitchFamily="18" charset="0"/>
              </a:rPr>
              <a:t>кодов </a:t>
            </a:r>
            <a:r>
              <a:rPr lang="ru-RU" b="1" dirty="0" smtClean="0">
                <a:latin typeface="Times New Roman" panose="02020603050405020304" pitchFamily="18" charset="0"/>
                <a:cs typeface="Times New Roman" panose="02020603050405020304" pitchFamily="18" charset="0"/>
              </a:rPr>
              <a:t>ОКВЭД-2, используемых </a:t>
            </a:r>
            <a:r>
              <a:rPr lang="ru-RU" b="1" dirty="0">
                <a:latin typeface="Times New Roman" panose="02020603050405020304" pitchFamily="18" charset="0"/>
                <a:cs typeface="Times New Roman" panose="02020603050405020304" pitchFamily="18" charset="0"/>
              </a:rPr>
              <a:t>в инженерных </a:t>
            </a:r>
            <a:r>
              <a:rPr lang="ru-RU" b="1" dirty="0" smtClean="0">
                <a:latin typeface="Times New Roman" panose="02020603050405020304" pitchFamily="18" charset="0"/>
                <a:cs typeface="Times New Roman" panose="02020603050405020304" pitchFamily="18" charset="0"/>
              </a:rPr>
              <a:t>изысканиях (выдержка)</a:t>
            </a:r>
            <a:endParaRPr lang="ru-RU" b="1" dirty="0">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4F94D634-FA72-451C-A7A4-8978EF3764A0}" type="slidenum">
              <a:rPr lang="ru-RU" smtClean="0">
                <a:latin typeface="Times New Roman" panose="02020603050405020304" pitchFamily="18" charset="0"/>
                <a:cs typeface="Times New Roman" panose="02020603050405020304" pitchFamily="18" charset="0"/>
              </a:rPr>
              <a:pPr/>
              <a:t>8</a:t>
            </a:fld>
            <a:endParaRPr lang="ru-RU">
              <a:latin typeface="Times New Roman" panose="02020603050405020304" pitchFamily="18" charset="0"/>
              <a:cs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2014469"/>
              </p:ext>
            </p:extLst>
          </p:nvPr>
        </p:nvGraphicFramePr>
        <p:xfrm>
          <a:off x="126213" y="916518"/>
          <a:ext cx="8789186" cy="5172727"/>
        </p:xfrm>
        <a:graphic>
          <a:graphicData uri="http://schemas.openxmlformats.org/drawingml/2006/table">
            <a:tbl>
              <a:tblPr firstRow="1" firstCol="1" bandRow="1">
                <a:tableStyleId>{5C22544A-7EE6-4342-B048-85BDC9FD1C3A}</a:tableStyleId>
              </a:tblPr>
              <a:tblGrid>
                <a:gridCol w="330987"/>
                <a:gridCol w="787400"/>
                <a:gridCol w="7670799"/>
              </a:tblGrid>
              <a:tr h="149442">
                <a:tc>
                  <a:txBody>
                    <a:bodyPr/>
                    <a:lstStyle/>
                    <a:p>
                      <a:pPr algn="r">
                        <a:spcAft>
                          <a:spcPts val="0"/>
                        </a:spcAft>
                      </a:pPr>
                      <a:r>
                        <a:rPr lang="ru-RU" sz="1400" dirty="0">
                          <a:effectLst/>
                        </a:rPr>
                        <a:t>№ п/п</a:t>
                      </a:r>
                      <a:endParaRPr lang="ru-RU" sz="1400" dirty="0">
                        <a:effectLst/>
                        <a:latin typeface="Times New Roman"/>
                        <a:ea typeface="Times New Roman"/>
                      </a:endParaRPr>
                    </a:p>
                  </a:txBody>
                  <a:tcPr marL="16012" marR="16012" marT="0" marB="0"/>
                </a:tc>
                <a:tc>
                  <a:txBody>
                    <a:bodyPr/>
                    <a:lstStyle/>
                    <a:p>
                      <a:pPr algn="ctr">
                        <a:spcAft>
                          <a:spcPts val="0"/>
                        </a:spcAft>
                      </a:pPr>
                      <a:r>
                        <a:rPr lang="ru-RU" sz="1400">
                          <a:effectLst/>
                        </a:rPr>
                        <a:t>Коды ОКВЭД-2</a:t>
                      </a:r>
                      <a:endParaRPr lang="ru-RU" sz="1400">
                        <a:effectLst/>
                        <a:latin typeface="Times New Roman"/>
                        <a:ea typeface="Times New Roman"/>
                      </a:endParaRPr>
                    </a:p>
                  </a:txBody>
                  <a:tcPr marL="16012" marR="16012" marT="0" marB="0"/>
                </a:tc>
                <a:tc>
                  <a:txBody>
                    <a:bodyPr/>
                    <a:lstStyle/>
                    <a:p>
                      <a:pPr algn="ctr">
                        <a:spcAft>
                          <a:spcPts val="0"/>
                        </a:spcAft>
                      </a:pPr>
                      <a:r>
                        <a:rPr lang="ru-RU" sz="1400">
                          <a:effectLst/>
                        </a:rPr>
                        <a:t>Обозначение кодов ОКВЭД-2</a:t>
                      </a:r>
                      <a:endParaRPr lang="ru-RU" sz="1400">
                        <a:effectLst/>
                        <a:latin typeface="Times New Roman"/>
                        <a:ea typeface="Times New Roman"/>
                      </a:endParaRPr>
                    </a:p>
                  </a:txBody>
                  <a:tcPr marL="16012" marR="16012" marT="0" marB="0" anchor="ctr"/>
                </a:tc>
              </a:tr>
              <a:tr h="42698">
                <a:tc>
                  <a:txBody>
                    <a:bodyPr/>
                    <a:lstStyle/>
                    <a:p>
                      <a:pPr algn="ctr">
                        <a:spcAft>
                          <a:spcPts val="0"/>
                        </a:spcAft>
                      </a:pPr>
                      <a:r>
                        <a:rPr lang="ru-RU" sz="1400">
                          <a:effectLst/>
                        </a:rPr>
                        <a:t>1</a:t>
                      </a:r>
                      <a:endParaRPr lang="ru-RU" sz="1400">
                        <a:effectLst/>
                        <a:latin typeface="Times New Roman"/>
                        <a:ea typeface="Times New Roman"/>
                      </a:endParaRPr>
                    </a:p>
                  </a:txBody>
                  <a:tcPr marL="16012" marR="16012" marT="0" marB="0"/>
                </a:tc>
                <a:tc>
                  <a:txBody>
                    <a:bodyPr/>
                    <a:lstStyle/>
                    <a:p>
                      <a:pPr algn="ctr">
                        <a:spcAft>
                          <a:spcPts val="0"/>
                        </a:spcAft>
                      </a:pPr>
                      <a:r>
                        <a:rPr lang="ru-RU" sz="1400">
                          <a:effectLst/>
                        </a:rPr>
                        <a:t>2</a:t>
                      </a:r>
                      <a:endParaRPr lang="ru-RU" sz="1400">
                        <a:effectLst/>
                        <a:latin typeface="Times New Roman"/>
                        <a:ea typeface="Times New Roman"/>
                      </a:endParaRPr>
                    </a:p>
                  </a:txBody>
                  <a:tcPr marL="16012" marR="16012" marT="0" marB="0"/>
                </a:tc>
                <a:tc>
                  <a:txBody>
                    <a:bodyPr/>
                    <a:lstStyle/>
                    <a:p>
                      <a:pPr algn="ctr">
                        <a:spcAft>
                          <a:spcPts val="0"/>
                        </a:spcAft>
                      </a:pPr>
                      <a:r>
                        <a:rPr lang="ru-RU" sz="1400">
                          <a:effectLst/>
                        </a:rPr>
                        <a:t>3</a:t>
                      </a:r>
                      <a:endParaRPr lang="ru-RU" sz="1400">
                        <a:effectLst/>
                        <a:latin typeface="Times New Roman"/>
                        <a:ea typeface="Times New Roman"/>
                      </a:endParaRPr>
                    </a:p>
                  </a:txBody>
                  <a:tcPr marL="16012" marR="16012" marT="0" marB="0"/>
                </a:tc>
              </a:tr>
              <a:tr h="149442">
                <a:tc>
                  <a:txBody>
                    <a:bodyPr/>
                    <a:lstStyle/>
                    <a:p>
                      <a:pPr marL="0" lvl="0" indent="0" algn="just" fontAlgn="base" hangingPunct="0">
                        <a:spcAft>
                          <a:spcPts val="0"/>
                        </a:spcAft>
                        <a:buFont typeface="+mj-lt"/>
                        <a:buNone/>
                      </a:pPr>
                      <a:r>
                        <a:rPr lang="en-US" sz="1400" dirty="0" smtClean="0">
                          <a:effectLst/>
                          <a:latin typeface="Times New Roman"/>
                          <a:ea typeface="Times New Roman"/>
                        </a:rPr>
                        <a:t>1</a:t>
                      </a:r>
                      <a:endParaRPr lang="ru-RU" sz="1400" dirty="0">
                        <a:effectLst/>
                        <a:latin typeface="Times New Roman"/>
                        <a:ea typeface="Times New Roman"/>
                      </a:endParaRPr>
                    </a:p>
                  </a:txBody>
                  <a:tcPr marL="16012" marR="16012" marT="0" marB="0"/>
                </a:tc>
                <a:tc>
                  <a:txBody>
                    <a:bodyPr/>
                    <a:lstStyle/>
                    <a:p>
                      <a:pPr algn="just">
                        <a:spcAft>
                          <a:spcPts val="0"/>
                        </a:spcAft>
                      </a:pPr>
                      <a:r>
                        <a:rPr lang="ru-RU" sz="1400">
                          <a:effectLst/>
                        </a:rPr>
                        <a:t>71</a:t>
                      </a:r>
                      <a:endParaRPr lang="ru-RU" sz="1400">
                        <a:effectLst/>
                        <a:latin typeface="Times New Roman"/>
                        <a:ea typeface="Times New Roman"/>
                      </a:endParaRPr>
                    </a:p>
                  </a:txBody>
                  <a:tcPr marL="16012" marR="16012" marT="0" marB="0"/>
                </a:tc>
                <a:tc>
                  <a:txBody>
                    <a:bodyPr/>
                    <a:lstStyle/>
                    <a:p>
                      <a:pPr algn="just">
                        <a:spcAft>
                          <a:spcPts val="0"/>
                        </a:spcAft>
                      </a:pPr>
                      <a:r>
                        <a:rPr lang="ru-RU" sz="1400">
                          <a:effectLst/>
                        </a:rPr>
                        <a:t>Деятельность в области архитектуры и инженерно-технического проектирования; технических испытаний, исследований и анализа</a:t>
                      </a:r>
                      <a:endParaRPr lang="ru-RU" sz="1400">
                        <a:effectLst/>
                        <a:latin typeface="Times New Roman"/>
                        <a:ea typeface="Times New Roman"/>
                      </a:endParaRPr>
                    </a:p>
                  </a:txBody>
                  <a:tcPr marL="16012" marR="16012" marT="0" marB="0"/>
                </a:tc>
              </a:tr>
              <a:tr h="448327">
                <a:tc>
                  <a:txBody>
                    <a:bodyPr/>
                    <a:lstStyle/>
                    <a:p>
                      <a:pPr marL="0" lvl="0" indent="0" algn="just" fontAlgn="base" hangingPunct="0">
                        <a:spcAft>
                          <a:spcPts val="0"/>
                        </a:spcAft>
                        <a:buFont typeface="+mj-lt"/>
                        <a:buNone/>
                      </a:pPr>
                      <a:r>
                        <a:rPr lang="en-US" sz="1400" dirty="0" smtClean="0">
                          <a:effectLst/>
                          <a:latin typeface="Times New Roman"/>
                          <a:ea typeface="Times New Roman"/>
                        </a:rPr>
                        <a:t>2</a:t>
                      </a:r>
                      <a:endParaRPr lang="ru-RU" sz="1400" dirty="0">
                        <a:effectLst/>
                        <a:latin typeface="Times New Roman"/>
                        <a:ea typeface="Times New Roman"/>
                      </a:endParaRPr>
                    </a:p>
                  </a:txBody>
                  <a:tcPr marL="16012" marR="16012" marT="0" marB="0"/>
                </a:tc>
                <a:tc>
                  <a:txBody>
                    <a:bodyPr/>
                    <a:lstStyle/>
                    <a:p>
                      <a:pPr algn="just">
                        <a:spcAft>
                          <a:spcPts val="0"/>
                        </a:spcAft>
                      </a:pPr>
                      <a:r>
                        <a:rPr lang="ru-RU" sz="1400">
                          <a:effectLst/>
                        </a:rPr>
                        <a:t>71.1</a:t>
                      </a:r>
                      <a:endParaRPr lang="ru-RU" sz="1400">
                        <a:effectLst/>
                        <a:latin typeface="Times New Roman"/>
                        <a:ea typeface="Times New Roman"/>
                      </a:endParaRPr>
                    </a:p>
                  </a:txBody>
                  <a:tcPr marL="16012" marR="16012" marT="0" marB="0"/>
                </a:tc>
                <a:tc>
                  <a:txBody>
                    <a:bodyPr/>
                    <a:lstStyle/>
                    <a:p>
                      <a:pPr algn="just">
                        <a:spcAft>
                          <a:spcPts val="0"/>
                        </a:spcAft>
                      </a:pPr>
                      <a:r>
                        <a:rPr lang="ru-RU" sz="1400" dirty="0">
                          <a:effectLst/>
                        </a:rPr>
                        <a:t>Деятельность в области архитектуры, инженерных изысканий и предоставление технических консультаций в этих </a:t>
                      </a:r>
                      <a:r>
                        <a:rPr lang="ru-RU" sz="1400" dirty="0" smtClean="0">
                          <a:effectLst/>
                        </a:rPr>
                        <a:t>областях</a:t>
                      </a:r>
                      <a:endParaRPr lang="ru-RU" sz="1400" dirty="0">
                        <a:effectLst/>
                      </a:endParaRPr>
                    </a:p>
                  </a:txBody>
                  <a:tcPr marL="16012" marR="16012" marT="0" marB="0"/>
                </a:tc>
              </a:tr>
              <a:tr h="418235">
                <a:tc>
                  <a:txBody>
                    <a:bodyPr/>
                    <a:lstStyle/>
                    <a:p>
                      <a:pPr marL="0" lvl="0" indent="0" algn="just" fontAlgn="base" hangingPunct="0">
                        <a:spcAft>
                          <a:spcPts val="0"/>
                        </a:spcAft>
                        <a:buFont typeface="+mj-lt"/>
                        <a:buNone/>
                      </a:pPr>
                      <a:r>
                        <a:rPr lang="en-US" sz="1400" dirty="0" smtClean="0">
                          <a:effectLst/>
                          <a:latin typeface="Times New Roman"/>
                          <a:ea typeface="Times New Roman"/>
                        </a:rPr>
                        <a:t>3</a:t>
                      </a:r>
                      <a:endParaRPr lang="ru-RU" sz="1400" dirty="0">
                        <a:effectLst/>
                        <a:latin typeface="Times New Roman"/>
                        <a:ea typeface="Times New Roman"/>
                      </a:endParaRPr>
                    </a:p>
                  </a:txBody>
                  <a:tcPr marL="16012" marR="16012" marT="0" marB="0"/>
                </a:tc>
                <a:tc>
                  <a:txBody>
                    <a:bodyPr/>
                    <a:lstStyle/>
                    <a:p>
                      <a:pPr algn="just">
                        <a:spcAft>
                          <a:spcPts val="0"/>
                        </a:spcAft>
                      </a:pPr>
                      <a:r>
                        <a:rPr lang="ru-RU" sz="1400">
                          <a:effectLst/>
                        </a:rPr>
                        <a:t>71.12.3</a:t>
                      </a:r>
                      <a:endParaRPr lang="ru-RU" sz="1400">
                        <a:effectLst/>
                        <a:latin typeface="Times New Roman"/>
                        <a:ea typeface="Times New Roman"/>
                      </a:endParaRPr>
                    </a:p>
                  </a:txBody>
                  <a:tcPr marL="16012" marR="16012" marT="0" marB="0"/>
                </a:tc>
                <a:tc>
                  <a:txBody>
                    <a:bodyPr/>
                    <a:lstStyle/>
                    <a:p>
                      <a:pPr algn="just">
                        <a:spcAft>
                          <a:spcPts val="0"/>
                        </a:spcAft>
                      </a:pPr>
                      <a:r>
                        <a:rPr lang="ru-RU" sz="1400" dirty="0">
                          <a:effectLst/>
                        </a:rPr>
                        <a:t>Работы геологоразведочные, геофизические и геохимические в области изучения недр и воспроизводства минерально-сырьевой </a:t>
                      </a:r>
                      <a:r>
                        <a:rPr lang="ru-RU" sz="1400" dirty="0" smtClean="0">
                          <a:effectLst/>
                        </a:rPr>
                        <a:t>базы</a:t>
                      </a:r>
                      <a:endParaRPr lang="ru-RU" sz="1400" dirty="0">
                        <a:effectLst/>
                      </a:endParaRPr>
                    </a:p>
                  </a:txBody>
                  <a:tcPr marL="16012" marR="16012" marT="0" marB="0"/>
                </a:tc>
              </a:tr>
              <a:tr h="49814">
                <a:tc>
                  <a:txBody>
                    <a:bodyPr/>
                    <a:lstStyle/>
                    <a:p>
                      <a:pPr marL="0" lvl="0" indent="0" algn="just" fontAlgn="base" hangingPunct="0">
                        <a:spcAft>
                          <a:spcPts val="0"/>
                        </a:spcAft>
                        <a:buFont typeface="+mj-lt"/>
                        <a:buNone/>
                      </a:pPr>
                      <a:r>
                        <a:rPr lang="en-US" sz="1400" dirty="0" smtClean="0">
                          <a:effectLst/>
                          <a:latin typeface="Times New Roman"/>
                          <a:ea typeface="Times New Roman"/>
                        </a:rPr>
                        <a:t>4</a:t>
                      </a:r>
                      <a:endParaRPr lang="ru-RU" sz="1400" dirty="0">
                        <a:effectLst/>
                        <a:latin typeface="Times New Roman"/>
                        <a:ea typeface="Times New Roman"/>
                      </a:endParaRPr>
                    </a:p>
                  </a:txBody>
                  <a:tcPr marL="16012" marR="16012" marT="0" marB="0"/>
                </a:tc>
                <a:tc>
                  <a:txBody>
                    <a:bodyPr/>
                    <a:lstStyle/>
                    <a:p>
                      <a:pPr>
                        <a:lnSpc>
                          <a:spcPct val="90000"/>
                        </a:lnSpc>
                        <a:spcAft>
                          <a:spcPts val="0"/>
                        </a:spcAft>
                      </a:pPr>
                      <a:r>
                        <a:rPr lang="ru-RU" sz="1400">
                          <a:effectLst/>
                        </a:rPr>
                        <a:t>71.12.4</a:t>
                      </a:r>
                      <a:endParaRPr lang="ru-RU" sz="1400">
                        <a:effectLst/>
                        <a:latin typeface="Times New Roman"/>
                        <a:ea typeface="Times New Roman"/>
                      </a:endParaRPr>
                    </a:p>
                  </a:txBody>
                  <a:tcPr marL="16012" marR="16012" marT="0" marB="0"/>
                </a:tc>
                <a:tc>
                  <a:txBody>
                    <a:bodyPr/>
                    <a:lstStyle/>
                    <a:p>
                      <a:pPr algn="just">
                        <a:spcAft>
                          <a:spcPts val="0"/>
                        </a:spcAft>
                      </a:pPr>
                      <a:r>
                        <a:rPr lang="ru-RU" sz="1400">
                          <a:effectLst/>
                        </a:rPr>
                        <a:t>Деятельность геодезическая и картографическая</a:t>
                      </a:r>
                      <a:endParaRPr lang="ru-RU" sz="1400">
                        <a:effectLst/>
                        <a:latin typeface="Times New Roman"/>
                        <a:ea typeface="Times New Roman"/>
                      </a:endParaRPr>
                    </a:p>
                  </a:txBody>
                  <a:tcPr marL="16012" marR="16012" marT="0" marB="0"/>
                </a:tc>
              </a:tr>
              <a:tr h="49814">
                <a:tc>
                  <a:txBody>
                    <a:bodyPr/>
                    <a:lstStyle/>
                    <a:p>
                      <a:pPr marL="0" lvl="0" indent="0" algn="just" fontAlgn="base" hangingPunct="0">
                        <a:spcAft>
                          <a:spcPts val="0"/>
                        </a:spcAft>
                        <a:buFont typeface="+mj-lt"/>
                        <a:buNone/>
                      </a:pPr>
                      <a:r>
                        <a:rPr lang="en-US" sz="1400" dirty="0" smtClean="0">
                          <a:effectLst/>
                          <a:latin typeface="Times New Roman"/>
                          <a:ea typeface="Times New Roman"/>
                        </a:rPr>
                        <a:t>5</a:t>
                      </a:r>
                      <a:endParaRPr lang="ru-RU" sz="1400" dirty="0">
                        <a:effectLst/>
                        <a:latin typeface="Times New Roman"/>
                        <a:ea typeface="Times New Roman"/>
                      </a:endParaRPr>
                    </a:p>
                  </a:txBody>
                  <a:tcPr marL="16012" marR="16012" marT="0" marB="0"/>
                </a:tc>
                <a:tc>
                  <a:txBody>
                    <a:bodyPr/>
                    <a:lstStyle/>
                    <a:p>
                      <a:pPr>
                        <a:lnSpc>
                          <a:spcPct val="90000"/>
                        </a:lnSpc>
                        <a:spcAft>
                          <a:spcPts val="0"/>
                        </a:spcAft>
                      </a:pPr>
                      <a:r>
                        <a:rPr lang="ru-RU" sz="1400">
                          <a:effectLst/>
                        </a:rPr>
                        <a:t>71.12.41</a:t>
                      </a:r>
                      <a:endParaRPr lang="ru-RU" sz="1400">
                        <a:effectLst/>
                        <a:latin typeface="Times New Roman"/>
                        <a:ea typeface="Times New Roman"/>
                      </a:endParaRPr>
                    </a:p>
                  </a:txBody>
                  <a:tcPr marL="16012" marR="16012" marT="0" marB="0"/>
                </a:tc>
                <a:tc>
                  <a:txBody>
                    <a:bodyPr/>
                    <a:lstStyle/>
                    <a:p>
                      <a:pPr algn="just">
                        <a:spcAft>
                          <a:spcPts val="0"/>
                        </a:spcAft>
                      </a:pPr>
                      <a:r>
                        <a:rPr lang="ru-RU" sz="1400">
                          <a:effectLst/>
                        </a:rPr>
                        <a:t>Деятельность топографо-геодезическая</a:t>
                      </a:r>
                      <a:endParaRPr lang="ru-RU" sz="1400">
                        <a:effectLst/>
                        <a:latin typeface="Times New Roman"/>
                        <a:ea typeface="Times New Roman"/>
                      </a:endParaRPr>
                    </a:p>
                  </a:txBody>
                  <a:tcPr marL="16012" marR="16012" marT="0" marB="0"/>
                </a:tc>
              </a:tr>
              <a:tr h="149442">
                <a:tc>
                  <a:txBody>
                    <a:bodyPr/>
                    <a:lstStyle/>
                    <a:p>
                      <a:pPr marL="0" lvl="0" indent="0" algn="just" fontAlgn="base" hangingPunct="0">
                        <a:spcAft>
                          <a:spcPts val="0"/>
                        </a:spcAft>
                        <a:buFont typeface="+mj-lt"/>
                        <a:buNone/>
                      </a:pPr>
                      <a:r>
                        <a:rPr lang="en-US" sz="1400" dirty="0" smtClean="0">
                          <a:effectLst/>
                          <a:latin typeface="Times New Roman"/>
                          <a:ea typeface="Times New Roman"/>
                        </a:rPr>
                        <a:t>6</a:t>
                      </a:r>
                      <a:endParaRPr lang="ru-RU" sz="1400" dirty="0">
                        <a:effectLst/>
                        <a:latin typeface="Times New Roman"/>
                        <a:ea typeface="Times New Roman"/>
                      </a:endParaRPr>
                    </a:p>
                  </a:txBody>
                  <a:tcPr marL="16012" marR="16012" marT="0" marB="0"/>
                </a:tc>
                <a:tc>
                  <a:txBody>
                    <a:bodyPr/>
                    <a:lstStyle/>
                    <a:p>
                      <a:pPr>
                        <a:lnSpc>
                          <a:spcPct val="90000"/>
                        </a:lnSpc>
                        <a:spcAft>
                          <a:spcPts val="0"/>
                        </a:spcAft>
                      </a:pPr>
                      <a:r>
                        <a:rPr lang="ru-RU" sz="1400">
                          <a:effectLst/>
                        </a:rPr>
                        <a:t>71.12.44</a:t>
                      </a:r>
                      <a:endParaRPr lang="ru-RU" sz="1400">
                        <a:effectLst/>
                        <a:latin typeface="Times New Roman"/>
                        <a:ea typeface="Times New Roman"/>
                      </a:endParaRPr>
                    </a:p>
                  </a:txBody>
                  <a:tcPr marL="16012" marR="16012" marT="0" marB="0"/>
                </a:tc>
                <a:tc>
                  <a:txBody>
                    <a:bodyPr/>
                    <a:lstStyle/>
                    <a:p>
                      <a:pPr>
                        <a:spcAft>
                          <a:spcPts val="0"/>
                        </a:spcAft>
                      </a:pPr>
                      <a:r>
                        <a:rPr lang="ru-RU" sz="1400">
                          <a:effectLst/>
                        </a:rPr>
                        <a:t>Деятельность, связанная со сбором, обработкой и подготовкой картографической и космической информации, включая аэросъемку</a:t>
                      </a:r>
                      <a:endParaRPr lang="ru-RU" sz="1400">
                        <a:effectLst/>
                        <a:latin typeface="Arial"/>
                        <a:ea typeface="Times New Roman"/>
                      </a:endParaRPr>
                    </a:p>
                  </a:txBody>
                  <a:tcPr marL="16012" marR="16012" marT="0" marB="0"/>
                </a:tc>
              </a:tr>
              <a:tr h="49814">
                <a:tc>
                  <a:txBody>
                    <a:bodyPr/>
                    <a:lstStyle/>
                    <a:p>
                      <a:pPr marL="0" lvl="0" indent="0" algn="just" fontAlgn="base" hangingPunct="0">
                        <a:spcAft>
                          <a:spcPts val="0"/>
                        </a:spcAft>
                        <a:buFont typeface="+mj-lt"/>
                        <a:buNone/>
                      </a:pPr>
                      <a:r>
                        <a:rPr lang="en-US" sz="1400" dirty="0" smtClean="0">
                          <a:effectLst/>
                          <a:latin typeface="Times New Roman"/>
                          <a:ea typeface="Times New Roman"/>
                        </a:rPr>
                        <a:t>7</a:t>
                      </a:r>
                      <a:endParaRPr lang="ru-RU" sz="1400" dirty="0">
                        <a:effectLst/>
                        <a:latin typeface="Times New Roman"/>
                        <a:ea typeface="Times New Roman"/>
                      </a:endParaRPr>
                    </a:p>
                  </a:txBody>
                  <a:tcPr marL="16012" marR="16012" marT="0" marB="0"/>
                </a:tc>
                <a:tc>
                  <a:txBody>
                    <a:bodyPr/>
                    <a:lstStyle/>
                    <a:p>
                      <a:pPr>
                        <a:spcAft>
                          <a:spcPts val="0"/>
                        </a:spcAft>
                      </a:pPr>
                      <a:r>
                        <a:rPr lang="ru-RU" sz="1400">
                          <a:effectLst/>
                        </a:rPr>
                        <a:t>71.12.45</a:t>
                      </a:r>
                      <a:endParaRPr lang="ru-RU" sz="1400">
                        <a:effectLst/>
                        <a:latin typeface="Times New Roman"/>
                        <a:ea typeface="Times New Roman"/>
                      </a:endParaRPr>
                    </a:p>
                  </a:txBody>
                  <a:tcPr marL="16012" marR="16012" marT="0" marB="0"/>
                </a:tc>
                <a:tc>
                  <a:txBody>
                    <a:bodyPr/>
                    <a:lstStyle/>
                    <a:p>
                      <a:pPr>
                        <a:spcAft>
                          <a:spcPts val="0"/>
                        </a:spcAft>
                      </a:pPr>
                      <a:r>
                        <a:rPr lang="ru-RU" sz="1400">
                          <a:effectLst/>
                        </a:rPr>
                        <a:t>Инженерные изыскания в строительстве</a:t>
                      </a:r>
                      <a:endParaRPr lang="ru-RU" sz="1400">
                        <a:effectLst/>
                        <a:latin typeface="Arial"/>
                        <a:ea typeface="Times New Roman"/>
                      </a:endParaRPr>
                    </a:p>
                  </a:txBody>
                  <a:tcPr marL="16012" marR="16012" marT="0" marB="0"/>
                </a:tc>
              </a:tr>
              <a:tr h="149442">
                <a:tc>
                  <a:txBody>
                    <a:bodyPr/>
                    <a:lstStyle/>
                    <a:p>
                      <a:pPr marL="0" lvl="0" indent="0" algn="just" fontAlgn="base" hangingPunct="0">
                        <a:spcAft>
                          <a:spcPts val="0"/>
                        </a:spcAft>
                        <a:buFont typeface="+mj-lt"/>
                        <a:buNone/>
                      </a:pPr>
                      <a:r>
                        <a:rPr lang="en-US" sz="1400" dirty="0" smtClean="0">
                          <a:effectLst/>
                          <a:latin typeface="Times New Roman"/>
                          <a:ea typeface="Times New Roman"/>
                        </a:rPr>
                        <a:t>8</a:t>
                      </a:r>
                      <a:endParaRPr lang="ru-RU" sz="1400" dirty="0">
                        <a:effectLst/>
                        <a:latin typeface="Times New Roman"/>
                        <a:ea typeface="Times New Roman"/>
                      </a:endParaRPr>
                    </a:p>
                  </a:txBody>
                  <a:tcPr marL="16012" marR="16012" marT="0" marB="0"/>
                </a:tc>
                <a:tc>
                  <a:txBody>
                    <a:bodyPr/>
                    <a:lstStyle/>
                    <a:p>
                      <a:pPr>
                        <a:spcAft>
                          <a:spcPts val="0"/>
                        </a:spcAft>
                      </a:pPr>
                      <a:r>
                        <a:rPr lang="ru-RU" sz="1400">
                          <a:effectLst/>
                        </a:rPr>
                        <a:t>71.12.5</a:t>
                      </a:r>
                      <a:endParaRPr lang="ru-RU" sz="1400">
                        <a:effectLst/>
                        <a:latin typeface="Times New Roman"/>
                        <a:ea typeface="Times New Roman"/>
                      </a:endParaRPr>
                    </a:p>
                  </a:txBody>
                  <a:tcPr marL="16012" marR="16012" marT="0" marB="0"/>
                </a:tc>
                <a:tc>
                  <a:txBody>
                    <a:bodyPr/>
                    <a:lstStyle/>
                    <a:p>
                      <a:pPr>
                        <a:spcAft>
                          <a:spcPts val="0"/>
                        </a:spcAft>
                      </a:pPr>
                      <a:r>
                        <a:rPr lang="ru-RU" sz="1400">
                          <a:effectLst/>
                        </a:rPr>
                        <a:t>Деятельность в области гидрометеорологии и смежных с ней областях, мониторинга состояния окружающей среды, ее загрязнения</a:t>
                      </a:r>
                      <a:endParaRPr lang="ru-RU" sz="1400">
                        <a:effectLst/>
                        <a:latin typeface="Arial"/>
                        <a:ea typeface="Times New Roman"/>
                      </a:endParaRPr>
                    </a:p>
                  </a:txBody>
                  <a:tcPr marL="16012" marR="16012" marT="0" marB="0"/>
                </a:tc>
              </a:tr>
              <a:tr h="231140">
                <a:tc>
                  <a:txBody>
                    <a:bodyPr/>
                    <a:lstStyle/>
                    <a:p>
                      <a:pPr marL="0" lvl="0" indent="0" algn="just" fontAlgn="base" hangingPunct="0">
                        <a:spcAft>
                          <a:spcPts val="0"/>
                        </a:spcAft>
                        <a:buFont typeface="+mj-lt"/>
                        <a:buNone/>
                      </a:pPr>
                      <a:r>
                        <a:rPr lang="en-US" sz="1400" dirty="0" smtClean="0">
                          <a:effectLst/>
                          <a:latin typeface="Times New Roman"/>
                          <a:ea typeface="Times New Roman"/>
                        </a:rPr>
                        <a:t>9</a:t>
                      </a:r>
                      <a:endParaRPr lang="ru-RU" sz="1400" dirty="0">
                        <a:effectLst/>
                        <a:latin typeface="Times New Roman"/>
                        <a:ea typeface="Times New Roman"/>
                      </a:endParaRPr>
                    </a:p>
                  </a:txBody>
                  <a:tcPr marL="16012" marR="16012" marT="0" marB="0"/>
                </a:tc>
                <a:tc>
                  <a:txBody>
                    <a:bodyPr/>
                    <a:lstStyle/>
                    <a:p>
                      <a:pPr>
                        <a:spcAft>
                          <a:spcPts val="0"/>
                        </a:spcAft>
                      </a:pPr>
                      <a:r>
                        <a:rPr lang="ru-RU" sz="1400">
                          <a:effectLst/>
                        </a:rPr>
                        <a:t>71.12.51</a:t>
                      </a:r>
                      <a:endParaRPr lang="ru-RU" sz="1400">
                        <a:effectLst/>
                        <a:latin typeface="Times New Roman"/>
                        <a:ea typeface="Times New Roman"/>
                      </a:endParaRPr>
                    </a:p>
                  </a:txBody>
                  <a:tcPr marL="16012" marR="16012" marT="0" marB="0"/>
                </a:tc>
                <a:tc>
                  <a:txBody>
                    <a:bodyPr/>
                    <a:lstStyle/>
                    <a:p>
                      <a:pPr>
                        <a:spcAft>
                          <a:spcPts val="0"/>
                        </a:spcAft>
                      </a:pPr>
                      <a:r>
                        <a:rPr lang="ru-RU" sz="1400" dirty="0">
                          <a:effectLst/>
                        </a:rPr>
                        <a:t>Деятельность наблюдательной гидрометеорологической </a:t>
                      </a:r>
                      <a:r>
                        <a:rPr lang="ru-RU" sz="1400" dirty="0" smtClean="0">
                          <a:effectLst/>
                        </a:rPr>
                        <a:t>сети</a:t>
                      </a:r>
                      <a:endParaRPr lang="ru-RU" sz="1400" dirty="0">
                        <a:effectLst/>
                      </a:endParaRPr>
                    </a:p>
                  </a:txBody>
                  <a:tcPr marL="16012" marR="16012" marT="0" marB="0"/>
                </a:tc>
              </a:tr>
              <a:tr h="215900">
                <a:tc>
                  <a:txBody>
                    <a:bodyPr/>
                    <a:lstStyle/>
                    <a:p>
                      <a:pPr marL="0" lvl="0" indent="0" algn="just" fontAlgn="base" hangingPunct="0">
                        <a:spcAft>
                          <a:spcPts val="0"/>
                        </a:spcAft>
                        <a:buFont typeface="+mj-lt"/>
                        <a:buNone/>
                      </a:pPr>
                      <a:r>
                        <a:rPr lang="en-US" sz="1400" dirty="0" smtClean="0">
                          <a:effectLst/>
                          <a:latin typeface="Times New Roman"/>
                          <a:ea typeface="Times New Roman"/>
                        </a:rPr>
                        <a:t>10</a:t>
                      </a:r>
                      <a:endParaRPr lang="ru-RU" sz="1400" dirty="0">
                        <a:effectLst/>
                        <a:latin typeface="Times New Roman"/>
                        <a:ea typeface="Times New Roman"/>
                      </a:endParaRPr>
                    </a:p>
                  </a:txBody>
                  <a:tcPr marL="16012" marR="16012" marT="0" marB="0"/>
                </a:tc>
                <a:tc>
                  <a:txBody>
                    <a:bodyPr/>
                    <a:lstStyle/>
                    <a:p>
                      <a:pPr>
                        <a:lnSpc>
                          <a:spcPct val="90000"/>
                        </a:lnSpc>
                        <a:spcAft>
                          <a:spcPts val="0"/>
                        </a:spcAft>
                      </a:pPr>
                      <a:r>
                        <a:rPr lang="ru-RU" sz="1400">
                          <a:effectLst/>
                        </a:rPr>
                        <a:t>71.12.53</a:t>
                      </a:r>
                      <a:endParaRPr lang="ru-RU" sz="1400">
                        <a:effectLst/>
                        <a:latin typeface="Times New Roman"/>
                        <a:ea typeface="Times New Roman"/>
                      </a:endParaRPr>
                    </a:p>
                  </a:txBody>
                  <a:tcPr marL="16012" marR="16012" marT="0" marB="0"/>
                </a:tc>
                <a:tc>
                  <a:txBody>
                    <a:bodyPr/>
                    <a:lstStyle/>
                    <a:p>
                      <a:pPr algn="just">
                        <a:spcAft>
                          <a:spcPts val="0"/>
                        </a:spcAft>
                      </a:pPr>
                      <a:r>
                        <a:rPr lang="ru-RU" sz="1400" dirty="0">
                          <a:effectLst/>
                        </a:rPr>
                        <a:t>Деятельность по мониторингу загрязнения окружающей </a:t>
                      </a:r>
                      <a:r>
                        <a:rPr lang="ru-RU" sz="1400" dirty="0" smtClean="0">
                          <a:effectLst/>
                        </a:rPr>
                        <a:t>среды</a:t>
                      </a:r>
                      <a:endParaRPr lang="ru-RU" sz="1400" dirty="0">
                        <a:effectLst/>
                      </a:endParaRPr>
                    </a:p>
                  </a:txBody>
                  <a:tcPr marL="16012" marR="16012" marT="0" marB="0"/>
                </a:tc>
              </a:tr>
              <a:tr h="199256">
                <a:tc>
                  <a:txBody>
                    <a:bodyPr/>
                    <a:lstStyle/>
                    <a:p>
                      <a:pPr marL="0" lvl="0" indent="0" algn="just" fontAlgn="base" hangingPunct="0">
                        <a:spcAft>
                          <a:spcPts val="0"/>
                        </a:spcAft>
                        <a:buFont typeface="+mj-lt"/>
                        <a:buNone/>
                      </a:pPr>
                      <a:r>
                        <a:rPr lang="en-US" sz="1400" dirty="0" smtClean="0">
                          <a:effectLst/>
                          <a:latin typeface="Times New Roman"/>
                          <a:ea typeface="Times New Roman"/>
                        </a:rPr>
                        <a:t>11</a:t>
                      </a:r>
                      <a:endParaRPr lang="ru-RU" sz="1400" dirty="0">
                        <a:effectLst/>
                        <a:latin typeface="Times New Roman"/>
                        <a:ea typeface="Times New Roman"/>
                      </a:endParaRPr>
                    </a:p>
                  </a:txBody>
                  <a:tcPr marL="16012" marR="16012" marT="0" marB="0"/>
                </a:tc>
                <a:tc>
                  <a:txBody>
                    <a:bodyPr/>
                    <a:lstStyle/>
                    <a:p>
                      <a:pPr>
                        <a:spcAft>
                          <a:spcPts val="0"/>
                        </a:spcAft>
                      </a:pPr>
                      <a:r>
                        <a:rPr lang="ru-RU" sz="1400">
                          <a:effectLst/>
                        </a:rPr>
                        <a:t>71.12.54</a:t>
                      </a:r>
                      <a:endParaRPr lang="ru-RU" sz="1400">
                        <a:effectLst/>
                        <a:latin typeface="Times New Roman"/>
                        <a:ea typeface="Times New Roman"/>
                      </a:endParaRPr>
                    </a:p>
                  </a:txBody>
                  <a:tcPr marL="16012" marR="16012" marT="0" marB="0"/>
                </a:tc>
                <a:tc>
                  <a:txBody>
                    <a:bodyPr/>
                    <a:lstStyle/>
                    <a:p>
                      <a:pPr algn="just">
                        <a:spcAft>
                          <a:spcPts val="0"/>
                        </a:spcAft>
                      </a:pPr>
                      <a:r>
                        <a:rPr lang="ru-RU" sz="1400">
                          <a:effectLst/>
                        </a:rPr>
                        <a:t>Работы полевые и изыскания в области гидрометеорологии и смежных с ней областях, экспедиционные обследования объектов окружающей среды с целью оценки уровней загрязнения</a:t>
                      </a:r>
                      <a:endParaRPr lang="ru-RU" sz="1400">
                        <a:effectLst/>
                        <a:latin typeface="Times New Roman"/>
                        <a:ea typeface="Times New Roman"/>
                      </a:endParaRPr>
                    </a:p>
                  </a:txBody>
                  <a:tcPr marL="16012" marR="16012" marT="0" marB="0"/>
                </a:tc>
              </a:tr>
              <a:tr h="193040">
                <a:tc>
                  <a:txBody>
                    <a:bodyPr/>
                    <a:lstStyle/>
                    <a:p>
                      <a:pPr marL="0" lvl="0" indent="0" algn="just" fontAlgn="base" hangingPunct="0">
                        <a:spcAft>
                          <a:spcPts val="0"/>
                        </a:spcAft>
                        <a:buFont typeface="+mj-lt"/>
                        <a:buNone/>
                      </a:pPr>
                      <a:r>
                        <a:rPr lang="en-US" sz="1400" dirty="0" smtClean="0">
                          <a:effectLst/>
                          <a:latin typeface="Times New Roman"/>
                          <a:ea typeface="Times New Roman"/>
                        </a:rPr>
                        <a:t>12</a:t>
                      </a:r>
                      <a:endParaRPr lang="ru-RU" sz="1400" dirty="0">
                        <a:effectLst/>
                        <a:latin typeface="Times New Roman"/>
                        <a:ea typeface="Times New Roman"/>
                      </a:endParaRPr>
                    </a:p>
                  </a:txBody>
                  <a:tcPr marL="16012" marR="16012" marT="0" marB="0"/>
                </a:tc>
                <a:tc>
                  <a:txBody>
                    <a:bodyPr/>
                    <a:lstStyle/>
                    <a:p>
                      <a:pPr algn="just">
                        <a:spcAft>
                          <a:spcPts val="0"/>
                        </a:spcAft>
                      </a:pPr>
                      <a:r>
                        <a:rPr lang="ru-RU" sz="1400">
                          <a:effectLst/>
                        </a:rPr>
                        <a:t>71.12.56</a:t>
                      </a:r>
                      <a:endParaRPr lang="ru-RU" sz="1400">
                        <a:effectLst/>
                        <a:latin typeface="Times New Roman"/>
                        <a:ea typeface="Times New Roman"/>
                      </a:endParaRPr>
                    </a:p>
                  </a:txBody>
                  <a:tcPr marL="16012" marR="16012" marT="0" marB="0"/>
                </a:tc>
                <a:tc>
                  <a:txBody>
                    <a:bodyPr/>
                    <a:lstStyle/>
                    <a:p>
                      <a:pPr algn="just">
                        <a:spcAft>
                          <a:spcPts val="0"/>
                        </a:spcAft>
                      </a:pPr>
                      <a:r>
                        <a:rPr lang="ru-RU" sz="1400" dirty="0">
                          <a:effectLst/>
                        </a:rPr>
                        <a:t>Обеспечение гидрометеорологическое </a:t>
                      </a:r>
                      <a:r>
                        <a:rPr lang="ru-RU" sz="1400" dirty="0" smtClean="0">
                          <a:effectLst/>
                        </a:rPr>
                        <a:t>деятельности</a:t>
                      </a:r>
                      <a:endParaRPr lang="ru-RU" sz="1400" dirty="0">
                        <a:effectLst/>
                      </a:endParaRPr>
                    </a:p>
                  </a:txBody>
                  <a:tcPr marL="16012" marR="16012" marT="0" marB="0"/>
                </a:tc>
              </a:tr>
              <a:tr h="99628">
                <a:tc>
                  <a:txBody>
                    <a:bodyPr/>
                    <a:lstStyle/>
                    <a:p>
                      <a:pPr marL="0" lvl="0" indent="0" algn="just" fontAlgn="base" hangingPunct="0">
                        <a:spcAft>
                          <a:spcPts val="0"/>
                        </a:spcAft>
                        <a:buFont typeface="+mj-lt"/>
                        <a:buNone/>
                      </a:pPr>
                      <a:r>
                        <a:rPr lang="en-US" sz="1400" dirty="0" smtClean="0">
                          <a:effectLst/>
                          <a:latin typeface="Times New Roman"/>
                          <a:ea typeface="Times New Roman"/>
                        </a:rPr>
                        <a:t>13</a:t>
                      </a:r>
                      <a:endParaRPr lang="ru-RU" sz="1400" dirty="0">
                        <a:effectLst/>
                        <a:latin typeface="Times New Roman"/>
                        <a:ea typeface="Times New Roman"/>
                      </a:endParaRPr>
                    </a:p>
                  </a:txBody>
                  <a:tcPr marL="16012" marR="16012" marT="0" marB="0"/>
                </a:tc>
                <a:tc>
                  <a:txBody>
                    <a:bodyPr/>
                    <a:lstStyle/>
                    <a:p>
                      <a:pPr algn="just">
                        <a:spcAft>
                          <a:spcPts val="0"/>
                        </a:spcAft>
                      </a:pPr>
                      <a:r>
                        <a:rPr lang="ru-RU" sz="1400">
                          <a:effectLst/>
                        </a:rPr>
                        <a:t>71.2</a:t>
                      </a:r>
                      <a:endParaRPr lang="ru-RU" sz="1400">
                        <a:effectLst/>
                        <a:latin typeface="Times New Roman"/>
                        <a:ea typeface="Times New Roman"/>
                      </a:endParaRPr>
                    </a:p>
                  </a:txBody>
                  <a:tcPr marL="16012" marR="16012" marT="0" marB="0"/>
                </a:tc>
                <a:tc>
                  <a:txBody>
                    <a:bodyPr/>
                    <a:lstStyle/>
                    <a:p>
                      <a:pPr algn="just">
                        <a:spcAft>
                          <a:spcPts val="0"/>
                        </a:spcAft>
                      </a:pPr>
                      <a:r>
                        <a:rPr lang="ru-RU" sz="1400">
                          <a:effectLst/>
                        </a:rPr>
                        <a:t>Технические испытания, исследования, анализ и сертификация</a:t>
                      </a:r>
                      <a:endParaRPr lang="ru-RU" sz="1400">
                        <a:effectLst/>
                        <a:latin typeface="Times New Roman"/>
                        <a:ea typeface="Times New Roman"/>
                      </a:endParaRPr>
                    </a:p>
                  </a:txBody>
                  <a:tcPr marL="16012" marR="16012" marT="0" marB="0"/>
                </a:tc>
              </a:tr>
              <a:tr h="223520">
                <a:tc>
                  <a:txBody>
                    <a:bodyPr/>
                    <a:lstStyle/>
                    <a:p>
                      <a:pPr marL="0" lvl="0" indent="0" fontAlgn="base" hangingPunct="0">
                        <a:spcAft>
                          <a:spcPts val="0"/>
                        </a:spcAft>
                        <a:buFont typeface="+mj-lt"/>
                        <a:buNone/>
                      </a:pPr>
                      <a:r>
                        <a:rPr lang="en-US" sz="1400" dirty="0" smtClean="0">
                          <a:effectLst/>
                          <a:latin typeface="Times New Roman"/>
                          <a:ea typeface="Times New Roman"/>
                        </a:rPr>
                        <a:t>14</a:t>
                      </a:r>
                      <a:endParaRPr lang="ru-RU" sz="1400" dirty="0">
                        <a:effectLst/>
                        <a:latin typeface="Times New Roman"/>
                        <a:ea typeface="Times New Roman"/>
                      </a:endParaRPr>
                    </a:p>
                  </a:txBody>
                  <a:tcPr marL="16012" marR="16012" marT="0" marB="0" anchor="ctr"/>
                </a:tc>
                <a:tc>
                  <a:txBody>
                    <a:bodyPr/>
                    <a:lstStyle/>
                    <a:p>
                      <a:pPr algn="just">
                        <a:spcAft>
                          <a:spcPts val="0"/>
                        </a:spcAft>
                      </a:pPr>
                      <a:r>
                        <a:rPr lang="ru-RU" sz="1400">
                          <a:effectLst/>
                        </a:rPr>
                        <a:t>71.20</a:t>
                      </a:r>
                      <a:endParaRPr lang="ru-RU" sz="1400">
                        <a:effectLst/>
                        <a:latin typeface="Times New Roman"/>
                        <a:ea typeface="Times New Roman"/>
                      </a:endParaRPr>
                    </a:p>
                  </a:txBody>
                  <a:tcPr marL="16012" marR="16012" marT="0" marB="0"/>
                </a:tc>
                <a:tc>
                  <a:txBody>
                    <a:bodyPr/>
                    <a:lstStyle/>
                    <a:p>
                      <a:pPr algn="just">
                        <a:spcAft>
                          <a:spcPts val="0"/>
                        </a:spcAft>
                      </a:pPr>
                      <a:r>
                        <a:rPr lang="ru-RU" sz="1400" dirty="0">
                          <a:effectLst/>
                        </a:rPr>
                        <a:t>Технические испытания, исследования, анализ и </a:t>
                      </a:r>
                      <a:r>
                        <a:rPr lang="ru-RU" sz="1400" dirty="0" smtClean="0">
                          <a:effectLst/>
                        </a:rPr>
                        <a:t>сертификация</a:t>
                      </a:r>
                      <a:endParaRPr lang="ru-RU" sz="1400" dirty="0">
                        <a:effectLst/>
                      </a:endParaRPr>
                    </a:p>
                  </a:txBody>
                  <a:tcPr marL="16012" marR="16012" marT="0" marB="0"/>
                </a:tc>
              </a:tr>
              <a:tr h="99628">
                <a:tc>
                  <a:txBody>
                    <a:bodyPr/>
                    <a:lstStyle/>
                    <a:p>
                      <a:pPr marL="0" lvl="0" indent="0" fontAlgn="base" hangingPunct="0">
                        <a:spcAft>
                          <a:spcPts val="0"/>
                        </a:spcAft>
                        <a:buFont typeface="+mj-lt"/>
                        <a:buNone/>
                      </a:pPr>
                      <a:r>
                        <a:rPr lang="en-US" sz="1400" dirty="0" smtClean="0">
                          <a:effectLst/>
                          <a:latin typeface="Times New Roman"/>
                          <a:ea typeface="Times New Roman"/>
                        </a:rPr>
                        <a:t>15</a:t>
                      </a:r>
                      <a:endParaRPr lang="ru-RU" sz="1400" dirty="0">
                        <a:effectLst/>
                        <a:latin typeface="Times New Roman"/>
                        <a:ea typeface="Times New Roman"/>
                      </a:endParaRPr>
                    </a:p>
                  </a:txBody>
                  <a:tcPr marL="16012" marR="16012" marT="0" marB="0"/>
                </a:tc>
                <a:tc>
                  <a:txBody>
                    <a:bodyPr/>
                    <a:lstStyle/>
                    <a:p>
                      <a:pPr algn="just">
                        <a:spcAft>
                          <a:spcPts val="0"/>
                        </a:spcAft>
                      </a:pPr>
                      <a:r>
                        <a:rPr lang="ru-RU" sz="1400">
                          <a:effectLst/>
                        </a:rPr>
                        <a:t>71.20.3</a:t>
                      </a:r>
                      <a:endParaRPr lang="ru-RU" sz="1400">
                        <a:effectLst/>
                        <a:latin typeface="Times New Roman"/>
                        <a:ea typeface="Times New Roman"/>
                      </a:endParaRPr>
                    </a:p>
                  </a:txBody>
                  <a:tcPr marL="16012" marR="16012" marT="0" marB="0"/>
                </a:tc>
                <a:tc>
                  <a:txBody>
                    <a:bodyPr/>
                    <a:lstStyle/>
                    <a:p>
                      <a:pPr algn="just">
                        <a:spcAft>
                          <a:spcPts val="0"/>
                        </a:spcAft>
                      </a:pPr>
                      <a:r>
                        <a:rPr lang="ru-RU" sz="1400" dirty="0">
                          <a:effectLst/>
                        </a:rPr>
                        <a:t>Испытания и анализ физико-механических свойств материалов и веществ</a:t>
                      </a:r>
                      <a:endParaRPr lang="ru-RU" sz="1400" dirty="0">
                        <a:effectLst/>
                        <a:latin typeface="Times New Roman"/>
                        <a:ea typeface="Times New Roman"/>
                      </a:endParaRPr>
                    </a:p>
                  </a:txBody>
                  <a:tcPr marL="16012" marR="16012" marT="0" marB="0"/>
                </a:tc>
              </a:tr>
            </a:tbl>
          </a:graphicData>
        </a:graphic>
      </p:graphicFrame>
    </p:spTree>
    <p:extLst>
      <p:ext uri="{BB962C8B-B14F-4D97-AF65-F5344CB8AC3E}">
        <p14:creationId xmlns:p14="http://schemas.microsoft.com/office/powerpoint/2010/main" val="16822129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a:off x="0" y="74964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28" name="Рисунок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437" y="-216542"/>
            <a:ext cx="1808778" cy="1287697"/>
          </a:xfrm>
          <a:prstGeom prst="rect">
            <a:avLst/>
          </a:prstGeom>
        </p:spPr>
      </p:pic>
      <p:cxnSp>
        <p:nvCxnSpPr>
          <p:cNvPr id="3" name="Прямая соединительная линия 2"/>
          <p:cNvCxnSpPr/>
          <p:nvPr/>
        </p:nvCxnSpPr>
        <p:spPr>
          <a:xfrm>
            <a:off x="1465998" y="0"/>
            <a:ext cx="0" cy="749640"/>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9"/>
          <p:cNvSpPr txBox="1"/>
          <p:nvPr/>
        </p:nvSpPr>
        <p:spPr>
          <a:xfrm>
            <a:off x="1465996" y="205655"/>
            <a:ext cx="7667449" cy="369332"/>
          </a:xfrm>
          <a:prstGeom prst="rect">
            <a:avLst/>
          </a:prstGeom>
          <a:noFill/>
        </p:spPr>
        <p:txBody>
          <a:bodyPr wrap="square" rtlCol="0" anchor="ctr">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b="1" dirty="0" smtClean="0">
                <a:latin typeface="Times New Roman" panose="02020603050405020304" pitchFamily="18" charset="0"/>
                <a:cs typeface="Times New Roman" panose="02020603050405020304" pitchFamily="18" charset="0"/>
              </a:rPr>
              <a:t>Стандарты </a:t>
            </a:r>
            <a:r>
              <a:rPr lang="ru-RU" b="1" dirty="0">
                <a:latin typeface="Times New Roman" panose="02020603050405020304" pitchFamily="18" charset="0"/>
                <a:cs typeface="Times New Roman" panose="02020603050405020304" pitchFamily="18" charset="0"/>
              </a:rPr>
              <a:t>на инженерные изыскания </a:t>
            </a:r>
            <a:r>
              <a:rPr lang="ru-RU" b="1" dirty="0" smtClean="0">
                <a:latin typeface="Times New Roman" panose="02020603050405020304" pitchFamily="18" charset="0"/>
                <a:cs typeface="Times New Roman" panose="02020603050405020304" pitchFamily="18" charset="0"/>
              </a:rPr>
              <a:t>, утвержденные НОПРИЗ</a:t>
            </a:r>
            <a:endParaRPr lang="ru-RU" b="1" dirty="0">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4F94D634-FA72-451C-A7A4-8978EF3764A0}" type="slidenum">
              <a:rPr lang="ru-RU" smtClean="0">
                <a:latin typeface="Times New Roman" panose="02020603050405020304" pitchFamily="18" charset="0"/>
                <a:cs typeface="Times New Roman" panose="02020603050405020304" pitchFamily="18" charset="0"/>
              </a:rPr>
              <a:pPr/>
              <a:t>9</a:t>
            </a:fld>
            <a:endParaRPr lang="ru-RU">
              <a:latin typeface="Times New Roman" panose="02020603050405020304" pitchFamily="18" charset="0"/>
              <a:cs typeface="Times New Roman" panose="02020603050405020304" pitchFamily="18"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3866709865"/>
              </p:ext>
            </p:extLst>
          </p:nvPr>
        </p:nvGraphicFramePr>
        <p:xfrm>
          <a:off x="0" y="749640"/>
          <a:ext cx="9133445" cy="5419520"/>
        </p:xfrm>
        <a:graphic>
          <a:graphicData uri="http://schemas.openxmlformats.org/drawingml/2006/table">
            <a:tbl>
              <a:tblPr firstRow="1" firstCol="1" bandRow="1">
                <a:tableStyleId>{5C22544A-7EE6-4342-B048-85BDC9FD1C3A}</a:tableStyleId>
              </a:tblPr>
              <a:tblGrid>
                <a:gridCol w="333829"/>
                <a:gridCol w="8799616"/>
              </a:tblGrid>
              <a:tr h="749954">
                <a:tc>
                  <a:txBody>
                    <a:bodyPr/>
                    <a:lstStyle/>
                    <a:p>
                      <a:pPr algn="ctr">
                        <a:lnSpc>
                          <a:spcPct val="115000"/>
                        </a:lnSpc>
                        <a:spcAft>
                          <a:spcPts val="0"/>
                        </a:spcAft>
                      </a:pPr>
                      <a:r>
                        <a:rPr lang="ru-RU" sz="1600" dirty="0" smtClean="0">
                          <a:effectLst/>
                          <a:latin typeface="Arial Narrow" panose="020B0606020202030204" pitchFamily="34" charset="0"/>
                          <a:ea typeface="+mn-ea"/>
                          <a:cs typeface="+mn-cs"/>
                        </a:rPr>
                        <a:t>№</a:t>
                      </a:r>
                      <a:endParaRPr lang="ru-RU" sz="1600" dirty="0">
                        <a:effectLst/>
                        <a:latin typeface="Arial Narrow" panose="020B0606020202030204" pitchFamily="34" charset="0"/>
                        <a:ea typeface="Calibri"/>
                        <a:cs typeface="Times New Roman"/>
                      </a:endParaRPr>
                    </a:p>
                  </a:txBody>
                  <a:tcPr marL="63251" marR="63251" marT="0" marB="0"/>
                </a:tc>
                <a:tc>
                  <a:txBody>
                    <a:bodyPr/>
                    <a:lstStyle/>
                    <a:p>
                      <a:pPr algn="ctr">
                        <a:lnSpc>
                          <a:spcPct val="115000"/>
                        </a:lnSpc>
                        <a:spcAft>
                          <a:spcPts val="0"/>
                        </a:spcAft>
                      </a:pPr>
                      <a:r>
                        <a:rPr lang="ru-RU" sz="1600" dirty="0" smtClean="0">
                          <a:effectLst/>
                          <a:latin typeface="Arial Narrow" panose="020B0606020202030204" pitchFamily="34" charset="0"/>
                        </a:rPr>
                        <a:t>Наименование </a:t>
                      </a:r>
                      <a:r>
                        <a:rPr lang="ru-RU" sz="1600" b="1" kern="1200" dirty="0" smtClean="0">
                          <a:solidFill>
                            <a:schemeClr val="lt1"/>
                          </a:solidFill>
                          <a:effectLst/>
                          <a:latin typeface="Arial Narrow" panose="020B0606020202030204" pitchFamily="34" charset="0"/>
                          <a:ea typeface="+mn-ea"/>
                          <a:cs typeface="+mn-cs"/>
                        </a:rPr>
                        <a:t>СТО НОПРИЗ на процессы выполнения работ по инженерным изысканиям</a:t>
                      </a:r>
                    </a:p>
                    <a:p>
                      <a:pPr algn="ctr">
                        <a:lnSpc>
                          <a:spcPct val="115000"/>
                        </a:lnSpc>
                        <a:spcAft>
                          <a:spcPts val="0"/>
                        </a:spcAft>
                      </a:pPr>
                      <a:r>
                        <a:rPr lang="ru-RU" sz="1600" b="1" kern="1200" dirty="0" smtClean="0">
                          <a:solidFill>
                            <a:schemeClr val="lt1"/>
                          </a:solidFill>
                          <a:effectLst/>
                          <a:latin typeface="Arial Narrow" panose="020B0606020202030204" pitchFamily="34" charset="0"/>
                          <a:ea typeface="+mn-ea"/>
                          <a:cs typeface="+mn-cs"/>
                        </a:rPr>
                        <a:t>УТВЕРЖДЁНЫ И ВВЕДЕНЫ В ДЕЙСТВИЕ</a:t>
                      </a:r>
                    </a:p>
                    <a:p>
                      <a:pPr algn="ctr">
                        <a:lnSpc>
                          <a:spcPct val="115000"/>
                        </a:lnSpc>
                        <a:spcAft>
                          <a:spcPts val="0"/>
                        </a:spcAft>
                      </a:pPr>
                      <a:r>
                        <a:rPr lang="ru-RU" sz="1600" b="1" kern="1200" dirty="0" smtClean="0">
                          <a:solidFill>
                            <a:schemeClr val="lt1"/>
                          </a:solidFill>
                          <a:effectLst/>
                          <a:latin typeface="Arial Narrow" panose="020B0606020202030204" pitchFamily="34" charset="0"/>
                          <a:ea typeface="+mn-ea"/>
                          <a:cs typeface="+mn-cs"/>
                        </a:rPr>
                        <a:t> Решением Совета НОПРИЗ от «28» февраля 2018 Протокол № 23</a:t>
                      </a:r>
                    </a:p>
                  </a:txBody>
                  <a:tcPr marL="63251" marR="63251" marT="0" marB="0"/>
                </a:tc>
              </a:tr>
              <a:tr h="557226">
                <a:tc>
                  <a:txBody>
                    <a:bodyPr/>
                    <a:lstStyle/>
                    <a:p>
                      <a:pPr>
                        <a:lnSpc>
                          <a:spcPct val="115000"/>
                        </a:lnSpc>
                        <a:spcAft>
                          <a:spcPts val="0"/>
                        </a:spcAft>
                      </a:pPr>
                      <a:r>
                        <a:rPr lang="ru-RU" sz="1600" dirty="0">
                          <a:effectLst/>
                          <a:latin typeface="Arial Narrow" panose="020B0606020202030204" pitchFamily="34" charset="0"/>
                        </a:rPr>
                        <a:t>1</a:t>
                      </a:r>
                      <a:endParaRPr lang="ru-RU" sz="1600" dirty="0">
                        <a:effectLst/>
                        <a:latin typeface="Arial Narrow" panose="020B0606020202030204" pitchFamily="34" charset="0"/>
                        <a:ea typeface="Calibri"/>
                        <a:cs typeface="Times New Roman"/>
                      </a:endParaRPr>
                    </a:p>
                  </a:txBody>
                  <a:tcPr marL="63251" marR="63251" marT="0" marB="0"/>
                </a:tc>
                <a:tc>
                  <a:txBody>
                    <a:bodyPr/>
                    <a:lstStyle/>
                    <a:p>
                      <a:pPr algn="just">
                        <a:lnSpc>
                          <a:spcPct val="115000"/>
                        </a:lnSpc>
                        <a:spcAft>
                          <a:spcPts val="0"/>
                        </a:spcAft>
                      </a:pPr>
                      <a:r>
                        <a:rPr lang="ru-RU" sz="1600" dirty="0" smtClean="0"/>
                        <a:t>СТО НОПРИЗ И-002-2017 </a:t>
                      </a:r>
                      <a:r>
                        <a:rPr lang="ru-RU" sz="1600" dirty="0" smtClean="0">
                          <a:effectLst/>
                          <a:latin typeface="Arial Narrow" panose="020B0606020202030204" pitchFamily="34" charset="0"/>
                        </a:rPr>
                        <a:t>Инженерно-геодезические </a:t>
                      </a:r>
                      <a:r>
                        <a:rPr lang="ru-RU" sz="1600" dirty="0">
                          <a:effectLst/>
                          <a:latin typeface="Arial Narrow" panose="020B0606020202030204" pitchFamily="34" charset="0"/>
                        </a:rPr>
                        <a:t>изыскания. Создание (развитие) геодезических съемочных сетей методом геометрического нивелирования. Определение высот</a:t>
                      </a:r>
                      <a:endParaRPr lang="ru-RU" sz="1600" dirty="0">
                        <a:effectLst/>
                        <a:latin typeface="Arial Narrow" panose="020B0606020202030204" pitchFamily="34" charset="0"/>
                        <a:ea typeface="Calibri"/>
                        <a:cs typeface="Times New Roman"/>
                      </a:endParaRPr>
                    </a:p>
                  </a:txBody>
                  <a:tcPr marL="63251" marR="63251" marT="0" marB="0"/>
                </a:tc>
              </a:tr>
              <a:tr h="503372">
                <a:tc>
                  <a:txBody>
                    <a:bodyPr/>
                    <a:lstStyle/>
                    <a:p>
                      <a:pPr>
                        <a:lnSpc>
                          <a:spcPct val="115000"/>
                        </a:lnSpc>
                        <a:spcAft>
                          <a:spcPts val="0"/>
                        </a:spcAft>
                      </a:pPr>
                      <a:r>
                        <a:rPr lang="ru-RU" sz="1600">
                          <a:effectLst/>
                          <a:latin typeface="Arial Narrow" panose="020B0606020202030204" pitchFamily="34" charset="0"/>
                        </a:rPr>
                        <a:t>2</a:t>
                      </a:r>
                      <a:endParaRPr lang="ru-RU" sz="1600">
                        <a:effectLst/>
                        <a:latin typeface="Arial Narrow" panose="020B0606020202030204" pitchFamily="34" charset="0"/>
                        <a:ea typeface="Calibri"/>
                        <a:cs typeface="Times New Roman"/>
                      </a:endParaRPr>
                    </a:p>
                  </a:txBody>
                  <a:tcPr marL="63251" marR="63251" marT="0" marB="0"/>
                </a:tc>
                <a:tc>
                  <a:txBody>
                    <a:bodyPr/>
                    <a:lstStyle/>
                    <a:p>
                      <a:pPr algn="just">
                        <a:lnSpc>
                          <a:spcPct val="115000"/>
                        </a:lnSpc>
                        <a:spcAft>
                          <a:spcPts val="0"/>
                        </a:spcAft>
                      </a:pPr>
                      <a:r>
                        <a:rPr lang="ru-RU" sz="1600" dirty="0" smtClean="0">
                          <a:effectLst/>
                          <a:latin typeface="Arial Narrow" panose="020B0606020202030204" pitchFamily="34" charset="0"/>
                        </a:rPr>
                        <a:t>СТО НОПРИЗ И-001-2017 Инженерно-геодезические </a:t>
                      </a:r>
                      <a:r>
                        <a:rPr lang="ru-RU" sz="1600" dirty="0">
                          <a:effectLst/>
                          <a:latin typeface="Arial Narrow" panose="020B0606020202030204" pitchFamily="34" charset="0"/>
                        </a:rPr>
                        <a:t>изыскания. Создание (развитие) геодезических съемочных сетей методом полигонометрии. Определение плановых координат</a:t>
                      </a:r>
                      <a:endParaRPr lang="ru-RU" sz="1600" dirty="0">
                        <a:effectLst/>
                        <a:latin typeface="Arial Narrow" panose="020B0606020202030204" pitchFamily="34" charset="0"/>
                        <a:ea typeface="Calibri"/>
                        <a:cs typeface="Times New Roman"/>
                      </a:endParaRPr>
                    </a:p>
                  </a:txBody>
                  <a:tcPr marL="63251" marR="63251" marT="0" marB="0"/>
                </a:tc>
              </a:tr>
              <a:tr h="499969">
                <a:tc>
                  <a:txBody>
                    <a:bodyPr/>
                    <a:lstStyle/>
                    <a:p>
                      <a:pPr>
                        <a:lnSpc>
                          <a:spcPct val="115000"/>
                        </a:lnSpc>
                        <a:spcAft>
                          <a:spcPts val="0"/>
                        </a:spcAft>
                      </a:pPr>
                      <a:r>
                        <a:rPr lang="ru-RU" sz="1600">
                          <a:effectLst/>
                          <a:latin typeface="Arial Narrow" panose="020B0606020202030204" pitchFamily="34" charset="0"/>
                        </a:rPr>
                        <a:t>3</a:t>
                      </a:r>
                      <a:endParaRPr lang="ru-RU" sz="1600">
                        <a:effectLst/>
                        <a:latin typeface="Arial Narrow" panose="020B0606020202030204" pitchFamily="34" charset="0"/>
                        <a:ea typeface="Calibri"/>
                        <a:cs typeface="Times New Roman"/>
                      </a:endParaRPr>
                    </a:p>
                  </a:txBody>
                  <a:tcPr marL="63251" marR="63251" marT="0" marB="0"/>
                </a:tc>
                <a:tc>
                  <a:txBody>
                    <a:bodyPr/>
                    <a:lstStyle/>
                    <a:p>
                      <a:pPr algn="just">
                        <a:lnSpc>
                          <a:spcPct val="115000"/>
                        </a:lnSpc>
                        <a:spcAft>
                          <a:spcPts val="0"/>
                        </a:spcAft>
                      </a:pPr>
                      <a:r>
                        <a:rPr lang="ru-RU" sz="1600" dirty="0" smtClean="0"/>
                        <a:t>СТО НОПРИЗ И-003-2017 </a:t>
                      </a:r>
                      <a:r>
                        <a:rPr lang="ru-RU" sz="1600" dirty="0" smtClean="0">
                          <a:effectLst/>
                          <a:latin typeface="Arial Narrow" panose="020B0606020202030204" pitchFamily="34" charset="0"/>
                        </a:rPr>
                        <a:t>Инженерно-геодезические </a:t>
                      </a:r>
                      <a:r>
                        <a:rPr lang="ru-RU" sz="1600" dirty="0">
                          <a:effectLst/>
                          <a:latin typeface="Arial Narrow" panose="020B0606020202030204" pitchFamily="34" charset="0"/>
                        </a:rPr>
                        <a:t>изыскания. Создание и (или) обновление инженерно-топографических планов методом тахеометрии</a:t>
                      </a:r>
                      <a:endParaRPr lang="ru-RU" sz="1600" dirty="0">
                        <a:effectLst/>
                        <a:latin typeface="Arial Narrow" panose="020B0606020202030204" pitchFamily="34" charset="0"/>
                        <a:ea typeface="Calibri"/>
                        <a:cs typeface="Times New Roman"/>
                      </a:endParaRPr>
                    </a:p>
                  </a:txBody>
                  <a:tcPr marL="63251" marR="63251" marT="0" marB="0"/>
                </a:tc>
              </a:tr>
              <a:tr h="499969">
                <a:tc>
                  <a:txBody>
                    <a:bodyPr/>
                    <a:lstStyle/>
                    <a:p>
                      <a:pPr>
                        <a:lnSpc>
                          <a:spcPct val="115000"/>
                        </a:lnSpc>
                        <a:spcAft>
                          <a:spcPts val="0"/>
                        </a:spcAft>
                      </a:pPr>
                      <a:r>
                        <a:rPr lang="ru-RU" sz="1600">
                          <a:effectLst/>
                          <a:latin typeface="Arial Narrow" panose="020B0606020202030204" pitchFamily="34" charset="0"/>
                        </a:rPr>
                        <a:t>4</a:t>
                      </a:r>
                      <a:endParaRPr lang="ru-RU" sz="1600">
                        <a:effectLst/>
                        <a:latin typeface="Arial Narrow" panose="020B0606020202030204" pitchFamily="34" charset="0"/>
                        <a:ea typeface="Calibri"/>
                        <a:cs typeface="Times New Roman"/>
                      </a:endParaRPr>
                    </a:p>
                  </a:txBody>
                  <a:tcPr marL="63251" marR="63251" marT="0" marB="0"/>
                </a:tc>
                <a:tc>
                  <a:txBody>
                    <a:bodyPr/>
                    <a:lstStyle/>
                    <a:p>
                      <a:pPr algn="just">
                        <a:lnSpc>
                          <a:spcPct val="115000"/>
                        </a:lnSpc>
                        <a:spcAft>
                          <a:spcPts val="0"/>
                        </a:spcAft>
                      </a:pPr>
                      <a:r>
                        <a:rPr lang="ru-RU" sz="1600" dirty="0" smtClean="0"/>
                        <a:t>СТО НОПРИЗ И-004-2017 </a:t>
                      </a:r>
                      <a:r>
                        <a:rPr lang="ru-RU" sz="1600" dirty="0" smtClean="0">
                          <a:effectLst/>
                          <a:latin typeface="Arial Narrow" panose="020B0606020202030204" pitchFamily="34" charset="0"/>
                        </a:rPr>
                        <a:t>Инженерно-геологические </a:t>
                      </a:r>
                      <a:r>
                        <a:rPr lang="ru-RU" sz="1600" dirty="0">
                          <a:effectLst/>
                          <a:latin typeface="Arial Narrow" panose="020B0606020202030204" pitchFamily="34" charset="0"/>
                        </a:rPr>
                        <a:t>изыскания. Обследование грунтов основания существующих сооружений</a:t>
                      </a:r>
                      <a:endParaRPr lang="ru-RU" sz="1600" dirty="0">
                        <a:effectLst/>
                        <a:latin typeface="Arial Narrow" panose="020B0606020202030204" pitchFamily="34" charset="0"/>
                        <a:ea typeface="Calibri"/>
                        <a:cs typeface="Times New Roman"/>
                      </a:endParaRPr>
                    </a:p>
                  </a:txBody>
                  <a:tcPr marL="63251" marR="63251" marT="0" marB="0"/>
                </a:tc>
              </a:tr>
              <a:tr h="499969">
                <a:tc>
                  <a:txBody>
                    <a:bodyPr/>
                    <a:lstStyle/>
                    <a:p>
                      <a:pPr>
                        <a:lnSpc>
                          <a:spcPct val="115000"/>
                        </a:lnSpc>
                        <a:spcAft>
                          <a:spcPts val="0"/>
                        </a:spcAft>
                      </a:pPr>
                      <a:r>
                        <a:rPr lang="ru-RU" sz="1600">
                          <a:effectLst/>
                          <a:latin typeface="Arial Narrow" panose="020B0606020202030204" pitchFamily="34" charset="0"/>
                        </a:rPr>
                        <a:t>5</a:t>
                      </a:r>
                      <a:endParaRPr lang="ru-RU" sz="1600">
                        <a:effectLst/>
                        <a:latin typeface="Arial Narrow" panose="020B0606020202030204" pitchFamily="34" charset="0"/>
                        <a:ea typeface="Calibri"/>
                        <a:cs typeface="Times New Roman"/>
                      </a:endParaRPr>
                    </a:p>
                  </a:txBody>
                  <a:tcPr marL="63251" marR="63251" marT="0" marB="0"/>
                </a:tc>
                <a:tc>
                  <a:txBody>
                    <a:bodyPr/>
                    <a:lstStyle/>
                    <a:p>
                      <a:pPr algn="just">
                        <a:lnSpc>
                          <a:spcPct val="115000"/>
                        </a:lnSpc>
                        <a:spcAft>
                          <a:spcPts val="0"/>
                        </a:spcAft>
                      </a:pPr>
                      <a:r>
                        <a:rPr lang="ru-RU" sz="1600" dirty="0" smtClean="0"/>
                        <a:t>СТО НОПРИЗ И-005-2017 </a:t>
                      </a:r>
                      <a:r>
                        <a:rPr lang="ru-RU" sz="1600" dirty="0" smtClean="0">
                          <a:effectLst/>
                          <a:latin typeface="Arial Narrow" panose="020B0606020202030204" pitchFamily="34" charset="0"/>
                        </a:rPr>
                        <a:t>Инженерно-геологические </a:t>
                      </a:r>
                      <a:r>
                        <a:rPr lang="ru-RU" sz="1600" dirty="0">
                          <a:effectLst/>
                          <a:latin typeface="Arial Narrow" panose="020B0606020202030204" pitchFamily="34" charset="0"/>
                        </a:rPr>
                        <a:t>изыскания. Составление прогноза изменений инженерно-геологических условий</a:t>
                      </a:r>
                      <a:endParaRPr lang="ru-RU" sz="1600" dirty="0">
                        <a:effectLst/>
                        <a:latin typeface="Arial Narrow" panose="020B0606020202030204" pitchFamily="34" charset="0"/>
                        <a:ea typeface="Calibri"/>
                        <a:cs typeface="Times New Roman"/>
                      </a:endParaRPr>
                    </a:p>
                  </a:txBody>
                  <a:tcPr marL="63251" marR="63251" marT="0" marB="0"/>
                </a:tc>
              </a:tr>
              <a:tr h="503372">
                <a:tc>
                  <a:txBody>
                    <a:bodyPr/>
                    <a:lstStyle/>
                    <a:p>
                      <a:pPr>
                        <a:lnSpc>
                          <a:spcPct val="115000"/>
                        </a:lnSpc>
                        <a:spcAft>
                          <a:spcPts val="0"/>
                        </a:spcAft>
                      </a:pPr>
                      <a:r>
                        <a:rPr lang="ru-RU" sz="1600">
                          <a:effectLst/>
                          <a:latin typeface="Arial Narrow" panose="020B0606020202030204" pitchFamily="34" charset="0"/>
                        </a:rPr>
                        <a:t>6</a:t>
                      </a:r>
                      <a:endParaRPr lang="ru-RU" sz="1600">
                        <a:effectLst/>
                        <a:latin typeface="Arial Narrow" panose="020B0606020202030204" pitchFamily="34" charset="0"/>
                        <a:ea typeface="Calibri"/>
                        <a:cs typeface="Times New Roman"/>
                      </a:endParaRPr>
                    </a:p>
                  </a:txBody>
                  <a:tcPr marL="63251" marR="63251" marT="0" marB="0"/>
                </a:tc>
                <a:tc>
                  <a:txBody>
                    <a:bodyPr/>
                    <a:lstStyle/>
                    <a:p>
                      <a:pPr algn="just">
                        <a:lnSpc>
                          <a:spcPct val="115000"/>
                        </a:lnSpc>
                        <a:spcAft>
                          <a:spcPts val="0"/>
                        </a:spcAft>
                      </a:pPr>
                      <a:r>
                        <a:rPr lang="ru-RU" sz="1600" dirty="0" smtClean="0"/>
                        <a:t>СТО НОПРИЗ И-009-2017 </a:t>
                      </a:r>
                      <a:r>
                        <a:rPr lang="ru-RU" sz="1600" dirty="0" smtClean="0">
                          <a:effectLst/>
                          <a:latin typeface="Arial Narrow" panose="020B0606020202030204" pitchFamily="34" charset="0"/>
                        </a:rPr>
                        <a:t>Инженерно-гидрометеорологические </a:t>
                      </a:r>
                      <a:r>
                        <a:rPr lang="ru-RU" sz="1600" dirty="0">
                          <a:effectLst/>
                          <a:latin typeface="Arial Narrow" panose="020B0606020202030204" pitchFamily="34" charset="0"/>
                        </a:rPr>
                        <a:t>изыскания. Исследование режима стока воды</a:t>
                      </a:r>
                      <a:endParaRPr lang="ru-RU" sz="1600" dirty="0">
                        <a:effectLst/>
                        <a:latin typeface="Arial Narrow" panose="020B0606020202030204" pitchFamily="34" charset="0"/>
                        <a:ea typeface="Calibri"/>
                        <a:cs typeface="Times New Roman"/>
                      </a:endParaRPr>
                    </a:p>
                  </a:txBody>
                  <a:tcPr marL="63251" marR="63251" marT="0" marB="0"/>
                </a:tc>
              </a:tr>
              <a:tr h="499969">
                <a:tc>
                  <a:txBody>
                    <a:bodyPr/>
                    <a:lstStyle/>
                    <a:p>
                      <a:pPr>
                        <a:lnSpc>
                          <a:spcPct val="115000"/>
                        </a:lnSpc>
                        <a:spcAft>
                          <a:spcPts val="0"/>
                        </a:spcAft>
                      </a:pPr>
                      <a:r>
                        <a:rPr lang="ru-RU" sz="1600">
                          <a:effectLst/>
                          <a:latin typeface="Arial Narrow" panose="020B0606020202030204" pitchFamily="34" charset="0"/>
                        </a:rPr>
                        <a:t>7</a:t>
                      </a:r>
                      <a:endParaRPr lang="ru-RU" sz="1600">
                        <a:effectLst/>
                        <a:latin typeface="Arial Narrow" panose="020B0606020202030204" pitchFamily="34" charset="0"/>
                        <a:ea typeface="Calibri"/>
                        <a:cs typeface="Times New Roman"/>
                      </a:endParaRPr>
                    </a:p>
                  </a:txBody>
                  <a:tcPr marL="63251" marR="63251" marT="0" marB="0"/>
                </a:tc>
                <a:tc>
                  <a:txBody>
                    <a:bodyPr/>
                    <a:lstStyle/>
                    <a:p>
                      <a:pPr algn="just">
                        <a:lnSpc>
                          <a:spcPct val="115000"/>
                        </a:lnSpc>
                        <a:spcAft>
                          <a:spcPts val="0"/>
                        </a:spcAft>
                      </a:pPr>
                      <a:r>
                        <a:rPr lang="ru-RU" sz="1600" dirty="0" smtClean="0"/>
                        <a:t>СТО НОПРИЗ И-008-2017 </a:t>
                      </a:r>
                      <a:r>
                        <a:rPr lang="ru-RU" sz="1600" dirty="0" smtClean="0">
                          <a:effectLst/>
                          <a:latin typeface="Arial Narrow" panose="020B0606020202030204" pitchFamily="34" charset="0"/>
                        </a:rPr>
                        <a:t>Инженерно-гидрометеорологические </a:t>
                      </a:r>
                      <a:r>
                        <a:rPr lang="ru-RU" sz="1600" dirty="0">
                          <a:effectLst/>
                          <a:latin typeface="Arial Narrow" panose="020B0606020202030204" pitchFamily="34" charset="0"/>
                        </a:rPr>
                        <a:t>изыскания. Исследование термического режима воздуха и нестационарных температурных полей</a:t>
                      </a:r>
                      <a:endParaRPr lang="ru-RU" sz="1600" dirty="0">
                        <a:effectLst/>
                        <a:latin typeface="Arial Narrow" panose="020B0606020202030204" pitchFamily="34" charset="0"/>
                        <a:ea typeface="Calibri"/>
                        <a:cs typeface="Times New Roman"/>
                      </a:endParaRPr>
                    </a:p>
                  </a:txBody>
                  <a:tcPr marL="63251" marR="63251" marT="0" marB="0"/>
                </a:tc>
              </a:tr>
              <a:tr h="499969">
                <a:tc>
                  <a:txBody>
                    <a:bodyPr/>
                    <a:lstStyle/>
                    <a:p>
                      <a:pPr>
                        <a:lnSpc>
                          <a:spcPct val="115000"/>
                        </a:lnSpc>
                        <a:spcAft>
                          <a:spcPts val="0"/>
                        </a:spcAft>
                      </a:pPr>
                      <a:r>
                        <a:rPr lang="ru-RU" sz="1600">
                          <a:effectLst/>
                          <a:latin typeface="Arial Narrow" panose="020B0606020202030204" pitchFamily="34" charset="0"/>
                        </a:rPr>
                        <a:t>8</a:t>
                      </a:r>
                      <a:endParaRPr lang="ru-RU" sz="1600">
                        <a:effectLst/>
                        <a:latin typeface="Arial Narrow" panose="020B0606020202030204" pitchFamily="34" charset="0"/>
                        <a:ea typeface="Calibri"/>
                        <a:cs typeface="Times New Roman"/>
                      </a:endParaRPr>
                    </a:p>
                  </a:txBody>
                  <a:tcPr marL="63251" marR="63251" marT="0" marB="0"/>
                </a:tc>
                <a:tc>
                  <a:txBody>
                    <a:bodyPr/>
                    <a:lstStyle/>
                    <a:p>
                      <a:pPr algn="just">
                        <a:lnSpc>
                          <a:spcPct val="115000"/>
                        </a:lnSpc>
                        <a:spcAft>
                          <a:spcPts val="0"/>
                        </a:spcAft>
                      </a:pPr>
                      <a:r>
                        <a:rPr lang="ru-RU" sz="1600" dirty="0" smtClean="0"/>
                        <a:t>СТО НОПРИЗ И-007-2017 </a:t>
                      </a:r>
                      <a:r>
                        <a:rPr lang="ru-RU" sz="1600" dirty="0" smtClean="0">
                          <a:effectLst/>
                          <a:latin typeface="Arial Narrow" panose="020B0606020202030204" pitchFamily="34" charset="0"/>
                        </a:rPr>
                        <a:t>Инженерно-экологические </a:t>
                      </a:r>
                      <a:r>
                        <a:rPr lang="ru-RU" sz="1600" dirty="0">
                          <a:effectLst/>
                          <a:latin typeface="Arial Narrow" panose="020B0606020202030204" pitchFamily="34" charset="0"/>
                        </a:rPr>
                        <a:t>изыскания. Исследование загрязнения атмосферного воздуха</a:t>
                      </a:r>
                      <a:endParaRPr lang="ru-RU" sz="1600" dirty="0">
                        <a:effectLst/>
                        <a:latin typeface="Arial Narrow" panose="020B0606020202030204" pitchFamily="34" charset="0"/>
                        <a:ea typeface="Calibri"/>
                        <a:cs typeface="Times New Roman"/>
                      </a:endParaRPr>
                    </a:p>
                  </a:txBody>
                  <a:tcPr marL="63251" marR="63251" marT="0" marB="0"/>
                </a:tc>
              </a:tr>
              <a:tr h="294227">
                <a:tc>
                  <a:txBody>
                    <a:bodyPr/>
                    <a:lstStyle/>
                    <a:p>
                      <a:pPr>
                        <a:lnSpc>
                          <a:spcPct val="115000"/>
                        </a:lnSpc>
                        <a:spcAft>
                          <a:spcPts val="0"/>
                        </a:spcAft>
                      </a:pPr>
                      <a:r>
                        <a:rPr lang="ru-RU" sz="1600">
                          <a:effectLst/>
                          <a:latin typeface="Arial Narrow" panose="020B0606020202030204" pitchFamily="34" charset="0"/>
                        </a:rPr>
                        <a:t>9</a:t>
                      </a:r>
                      <a:endParaRPr lang="ru-RU" sz="1600">
                        <a:effectLst/>
                        <a:latin typeface="Arial Narrow" panose="020B0606020202030204" pitchFamily="34" charset="0"/>
                        <a:ea typeface="Calibri"/>
                        <a:cs typeface="Times New Roman"/>
                      </a:endParaRPr>
                    </a:p>
                  </a:txBody>
                  <a:tcPr marL="63251" marR="63251" marT="0" marB="0"/>
                </a:tc>
                <a:tc>
                  <a:txBody>
                    <a:bodyPr/>
                    <a:lstStyle/>
                    <a:p>
                      <a:pPr algn="just">
                        <a:lnSpc>
                          <a:spcPct val="115000"/>
                        </a:lnSpc>
                        <a:spcAft>
                          <a:spcPts val="0"/>
                        </a:spcAft>
                      </a:pPr>
                      <a:r>
                        <a:rPr lang="ru-RU" sz="1600" dirty="0" smtClean="0"/>
                        <a:t>СТО НОПРИЗ И-006-2017 </a:t>
                      </a:r>
                      <a:r>
                        <a:rPr lang="ru-RU" sz="1600" dirty="0" smtClean="0">
                          <a:effectLst/>
                          <a:latin typeface="Arial Narrow" panose="020B0606020202030204" pitchFamily="34" charset="0"/>
                        </a:rPr>
                        <a:t>Инженерно-экологические </a:t>
                      </a:r>
                      <a:r>
                        <a:rPr lang="ru-RU" sz="1600" dirty="0">
                          <a:effectLst/>
                          <a:latin typeface="Arial Narrow" panose="020B0606020202030204" pitchFamily="34" charset="0"/>
                        </a:rPr>
                        <a:t>изыскания. Исследование загрязнения почв и грунтов</a:t>
                      </a:r>
                      <a:endParaRPr lang="ru-RU" sz="1600" dirty="0">
                        <a:effectLst/>
                        <a:latin typeface="Arial Narrow" panose="020B0606020202030204" pitchFamily="34" charset="0"/>
                        <a:ea typeface="Calibri"/>
                        <a:cs typeface="Times New Roman"/>
                      </a:endParaRPr>
                    </a:p>
                  </a:txBody>
                  <a:tcPr marL="63251" marR="63251" marT="0" marB="0"/>
                </a:tc>
              </a:tr>
            </a:tbl>
          </a:graphicData>
        </a:graphic>
      </p:graphicFrame>
    </p:spTree>
    <p:extLst>
      <p:ext uri="{BB962C8B-B14F-4D97-AF65-F5344CB8AC3E}">
        <p14:creationId xmlns:p14="http://schemas.microsoft.com/office/powerpoint/2010/main" val="116878450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10083</TotalTime>
  <Words>1649</Words>
  <Application>Microsoft Office PowerPoint</Application>
  <PresentationFormat>Экран (4:3)</PresentationFormat>
  <Paragraphs>334</Paragraphs>
  <Slides>16</Slides>
  <Notes>14</Notes>
  <HiddenSlides>0</HiddenSlides>
  <MMClips>0</MMClips>
  <ScaleCrop>false</ScaleCrop>
  <HeadingPairs>
    <vt:vector size="4" baseType="variant">
      <vt:variant>
        <vt:lpstr>Тема</vt:lpstr>
      </vt:variant>
      <vt:variant>
        <vt:i4>2</vt:i4>
      </vt:variant>
      <vt:variant>
        <vt:lpstr>Заголовки слайдов</vt:lpstr>
      </vt:variant>
      <vt:variant>
        <vt:i4>16</vt:i4>
      </vt:variant>
    </vt:vector>
  </HeadingPairs>
  <TitlesOfParts>
    <vt:vector size="18" baseType="lpstr">
      <vt:lpstr>Тема Office</vt:lpstr>
      <vt:lpstr>1_Тема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Mikhail Korolev</cp:lastModifiedBy>
  <cp:revision>728</cp:revision>
  <cp:lastPrinted>2019-03-27T10:03:01Z</cp:lastPrinted>
  <dcterms:created xsi:type="dcterms:W3CDTF">2016-07-13T13:37:46Z</dcterms:created>
  <dcterms:modified xsi:type="dcterms:W3CDTF">2019-03-27T11:41:14Z</dcterms:modified>
</cp:coreProperties>
</file>