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62" r:id="rId6"/>
    <p:sldId id="257" r:id="rId7"/>
    <p:sldId id="271" r:id="rId8"/>
    <p:sldId id="268" r:id="rId9"/>
    <p:sldId id="276" r:id="rId10"/>
    <p:sldId id="274" r:id="rId11"/>
    <p:sldId id="277" r:id="rId12"/>
    <p:sldId id="278" r:id="rId13"/>
    <p:sldId id="279" r:id="rId14"/>
    <p:sldId id="26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9757" autoAdjust="0"/>
  </p:normalViewPr>
  <p:slideViewPr>
    <p:cSldViewPr snapToGrid="0">
      <p:cViewPr varScale="1">
        <p:scale>
          <a:sx n="73" d="100"/>
          <a:sy n="73" d="100"/>
        </p:scale>
        <p:origin x="95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7" d="100"/>
        <a:sy n="97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326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2C04CC-89BD-4DFE-98B7-13040BA929F5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KZ"/>
        </a:p>
      </dgm:t>
    </dgm:pt>
    <dgm:pt modelId="{CB7E6084-105E-4F4F-B5C7-85DFBB15493D}">
      <dgm:prSet phldrT="[Текст]"/>
      <dgm:spPr/>
      <dgm:t>
        <a:bodyPr/>
        <a:lstStyle/>
        <a:p>
          <a:r>
            <a:rPr lang="ru-RU" dirty="0"/>
            <a:t>Мониторинг</a:t>
          </a:r>
          <a:endParaRPr lang="ru-KZ" dirty="0"/>
        </a:p>
      </dgm:t>
    </dgm:pt>
    <dgm:pt modelId="{5F0CACC7-498B-492B-82A1-4118BF401BE2}" type="parTrans" cxnId="{1DF499C4-D821-40DB-9D96-B7C522AF7468}">
      <dgm:prSet/>
      <dgm:spPr/>
      <dgm:t>
        <a:bodyPr/>
        <a:lstStyle/>
        <a:p>
          <a:endParaRPr lang="ru-KZ"/>
        </a:p>
      </dgm:t>
    </dgm:pt>
    <dgm:pt modelId="{B06B8F2E-4FD2-4000-A429-6E7DC29E0338}" type="sibTrans" cxnId="{1DF499C4-D821-40DB-9D96-B7C522AF7468}">
      <dgm:prSet/>
      <dgm:spPr/>
      <dgm:t>
        <a:bodyPr/>
        <a:lstStyle/>
        <a:p>
          <a:endParaRPr lang="ru-KZ"/>
        </a:p>
      </dgm:t>
    </dgm:pt>
    <dgm:pt modelId="{75DB0BFB-BBB8-4224-BF60-A4465EE58B71}">
      <dgm:prSet phldrT="[Текст]"/>
      <dgm:spPr/>
      <dgm:t>
        <a:bodyPr/>
        <a:lstStyle/>
        <a:p>
          <a:r>
            <a:rPr lang="ru-RU" dirty="0"/>
            <a:t>Экспертиза</a:t>
          </a:r>
          <a:endParaRPr lang="ru-KZ" dirty="0"/>
        </a:p>
      </dgm:t>
    </dgm:pt>
    <dgm:pt modelId="{30FA70B0-8B01-445F-8F5A-2428DF2F4C57}" type="parTrans" cxnId="{07D7D137-5C06-41C0-A3AB-242C69994870}">
      <dgm:prSet/>
      <dgm:spPr/>
      <dgm:t>
        <a:bodyPr/>
        <a:lstStyle/>
        <a:p>
          <a:endParaRPr lang="ru-KZ"/>
        </a:p>
      </dgm:t>
    </dgm:pt>
    <dgm:pt modelId="{0AC02E27-AB55-49AF-A4DA-1C876E083547}" type="sibTrans" cxnId="{07D7D137-5C06-41C0-A3AB-242C69994870}">
      <dgm:prSet/>
      <dgm:spPr/>
      <dgm:t>
        <a:bodyPr/>
        <a:lstStyle/>
        <a:p>
          <a:endParaRPr lang="ru-KZ"/>
        </a:p>
      </dgm:t>
    </dgm:pt>
    <dgm:pt modelId="{592C9074-55F7-42D6-948F-B6F57E8A4289}">
      <dgm:prSet phldrT="[Текст]"/>
      <dgm:spPr/>
      <dgm:t>
        <a:bodyPr/>
        <a:lstStyle/>
        <a:p>
          <a:r>
            <a:rPr lang="ru-RU" dirty="0"/>
            <a:t>Проектирование</a:t>
          </a:r>
          <a:endParaRPr lang="ru-KZ" dirty="0"/>
        </a:p>
      </dgm:t>
    </dgm:pt>
    <dgm:pt modelId="{CE6D5F42-00B9-4ACE-89D7-75D4290B9AF7}" type="parTrans" cxnId="{33DC3FB4-ACFD-4513-AB80-8A78226BA81E}">
      <dgm:prSet/>
      <dgm:spPr/>
      <dgm:t>
        <a:bodyPr/>
        <a:lstStyle/>
        <a:p>
          <a:endParaRPr lang="ru-KZ"/>
        </a:p>
      </dgm:t>
    </dgm:pt>
    <dgm:pt modelId="{B58C8683-4DD9-45B1-A277-19B4A1F61CAA}" type="sibTrans" cxnId="{33DC3FB4-ACFD-4513-AB80-8A78226BA81E}">
      <dgm:prSet/>
      <dgm:spPr/>
      <dgm:t>
        <a:bodyPr/>
        <a:lstStyle/>
        <a:p>
          <a:endParaRPr lang="ru-KZ"/>
        </a:p>
      </dgm:t>
    </dgm:pt>
    <dgm:pt modelId="{8E804853-EC06-482B-8697-08EC7330AE22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2400" b="1" dirty="0">
              <a:solidFill>
                <a:srgbClr val="FF0000"/>
              </a:solidFill>
            </a:rPr>
            <a:t>Оценка воздействия</a:t>
          </a:r>
          <a:endParaRPr lang="ru-KZ" sz="2400" b="1" dirty="0">
            <a:solidFill>
              <a:srgbClr val="FF0000"/>
            </a:solidFill>
          </a:endParaRPr>
        </a:p>
      </dgm:t>
    </dgm:pt>
    <dgm:pt modelId="{734D5D8F-D12F-40CC-A6CD-8D94A63AC6CA}" type="parTrans" cxnId="{212CF994-C6E3-4E15-AE83-10F7AFF8842C}">
      <dgm:prSet/>
      <dgm:spPr/>
      <dgm:t>
        <a:bodyPr/>
        <a:lstStyle/>
        <a:p>
          <a:endParaRPr lang="ru-KZ"/>
        </a:p>
      </dgm:t>
    </dgm:pt>
    <dgm:pt modelId="{F8B55078-7F28-4973-AE05-F65522DFDB83}" type="sibTrans" cxnId="{212CF994-C6E3-4E15-AE83-10F7AFF8842C}">
      <dgm:prSet/>
      <dgm:spPr/>
      <dgm:t>
        <a:bodyPr/>
        <a:lstStyle/>
        <a:p>
          <a:endParaRPr lang="ru-KZ"/>
        </a:p>
      </dgm:t>
    </dgm:pt>
    <dgm:pt modelId="{FFB1E365-D159-4142-8AC8-06711043A799}">
      <dgm:prSet/>
      <dgm:spPr/>
      <dgm:t>
        <a:bodyPr/>
        <a:lstStyle/>
        <a:p>
          <a:r>
            <a:rPr lang="ru-RU" dirty="0"/>
            <a:t>Изыскания</a:t>
          </a:r>
          <a:endParaRPr lang="ru-KZ" dirty="0"/>
        </a:p>
      </dgm:t>
    </dgm:pt>
    <dgm:pt modelId="{8B7002B6-EAD1-4D3D-A1B1-750BE4AEDD1F}" type="parTrans" cxnId="{376BE97D-B1E3-4D11-8506-9AAC28304CEA}">
      <dgm:prSet/>
      <dgm:spPr/>
      <dgm:t>
        <a:bodyPr/>
        <a:lstStyle/>
        <a:p>
          <a:endParaRPr lang="ru-KZ"/>
        </a:p>
      </dgm:t>
    </dgm:pt>
    <dgm:pt modelId="{498040A8-B668-47E2-9245-971073ED2647}" type="sibTrans" cxnId="{376BE97D-B1E3-4D11-8506-9AAC28304CEA}">
      <dgm:prSet/>
      <dgm:spPr/>
      <dgm:t>
        <a:bodyPr/>
        <a:lstStyle/>
        <a:p>
          <a:endParaRPr lang="ru-KZ"/>
        </a:p>
      </dgm:t>
    </dgm:pt>
    <dgm:pt modelId="{5A22A592-78DF-43D2-B085-DCC296AA5EE1}">
      <dgm:prSet/>
      <dgm:spPr/>
      <dgm:t>
        <a:bodyPr/>
        <a:lstStyle/>
        <a:p>
          <a:r>
            <a:rPr lang="ru-RU" dirty="0"/>
            <a:t>Аудит</a:t>
          </a:r>
          <a:endParaRPr lang="ru-KZ" dirty="0"/>
        </a:p>
      </dgm:t>
    </dgm:pt>
    <dgm:pt modelId="{5C086FB6-DDD8-4A33-9158-C8D4E27FE71C}" type="parTrans" cxnId="{43276CA6-C55A-4963-86A1-27E063406E1C}">
      <dgm:prSet/>
      <dgm:spPr/>
      <dgm:t>
        <a:bodyPr/>
        <a:lstStyle/>
        <a:p>
          <a:endParaRPr lang="ru-KZ"/>
        </a:p>
      </dgm:t>
    </dgm:pt>
    <dgm:pt modelId="{D47AD02B-A8A5-4A0D-859A-E4F7A0E7977D}" type="sibTrans" cxnId="{43276CA6-C55A-4963-86A1-27E063406E1C}">
      <dgm:prSet/>
      <dgm:spPr/>
      <dgm:t>
        <a:bodyPr/>
        <a:lstStyle/>
        <a:p>
          <a:endParaRPr lang="ru-KZ"/>
        </a:p>
      </dgm:t>
    </dgm:pt>
    <dgm:pt modelId="{8D5C3845-3941-4BEB-971C-34AEDA4DF4E3}" type="pres">
      <dgm:prSet presAssocID="{E62C04CC-89BD-4DFE-98B7-13040BA929F5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2B6A03DA-722B-48ED-BA20-82146474C319}" type="pres">
      <dgm:prSet presAssocID="{5A22A592-78DF-43D2-B085-DCC296AA5EE1}" presName="circle1" presStyleLbl="node1" presStyleIdx="0" presStyleCnt="6"/>
      <dgm:spPr/>
    </dgm:pt>
    <dgm:pt modelId="{EF774C7F-4AFB-43BB-A632-AE4B35A53404}" type="pres">
      <dgm:prSet presAssocID="{5A22A592-78DF-43D2-B085-DCC296AA5EE1}" presName="space" presStyleCnt="0"/>
      <dgm:spPr/>
    </dgm:pt>
    <dgm:pt modelId="{56C6010C-5615-4DD4-8671-A6641F7B5E74}" type="pres">
      <dgm:prSet presAssocID="{5A22A592-78DF-43D2-B085-DCC296AA5EE1}" presName="rect1" presStyleLbl="alignAcc1" presStyleIdx="0" presStyleCnt="6"/>
      <dgm:spPr/>
    </dgm:pt>
    <dgm:pt modelId="{A6F5B7E2-92AE-4653-B726-C44A34D9AFF9}" type="pres">
      <dgm:prSet presAssocID="{CB7E6084-105E-4F4F-B5C7-85DFBB15493D}" presName="vertSpace2" presStyleLbl="node1" presStyleIdx="0" presStyleCnt="6"/>
      <dgm:spPr/>
    </dgm:pt>
    <dgm:pt modelId="{0BA107C7-1B85-4FF7-9AB2-52B92DDD2CFB}" type="pres">
      <dgm:prSet presAssocID="{CB7E6084-105E-4F4F-B5C7-85DFBB15493D}" presName="circle2" presStyleLbl="node1" presStyleIdx="1" presStyleCnt="6"/>
      <dgm:spPr/>
    </dgm:pt>
    <dgm:pt modelId="{DF2A0B87-4C79-474B-836F-DA6A41C6EF0E}" type="pres">
      <dgm:prSet presAssocID="{CB7E6084-105E-4F4F-B5C7-85DFBB15493D}" presName="rect2" presStyleLbl="alignAcc1" presStyleIdx="1" presStyleCnt="6"/>
      <dgm:spPr/>
    </dgm:pt>
    <dgm:pt modelId="{06AD6B0B-1407-4F75-8D38-138C6AC0EB63}" type="pres">
      <dgm:prSet presAssocID="{75DB0BFB-BBB8-4224-BF60-A4465EE58B71}" presName="vertSpace3" presStyleLbl="node1" presStyleIdx="1" presStyleCnt="6"/>
      <dgm:spPr/>
    </dgm:pt>
    <dgm:pt modelId="{8EFC1675-C9B2-4119-B489-9B89465E0C75}" type="pres">
      <dgm:prSet presAssocID="{75DB0BFB-BBB8-4224-BF60-A4465EE58B71}" presName="circle3" presStyleLbl="node1" presStyleIdx="2" presStyleCnt="6"/>
      <dgm:spPr/>
    </dgm:pt>
    <dgm:pt modelId="{CBD2215C-A08B-49FF-9DAB-28CB24732652}" type="pres">
      <dgm:prSet presAssocID="{75DB0BFB-BBB8-4224-BF60-A4465EE58B71}" presName="rect3" presStyleLbl="alignAcc1" presStyleIdx="2" presStyleCnt="6"/>
      <dgm:spPr/>
    </dgm:pt>
    <dgm:pt modelId="{D351130F-42BF-4B44-8327-9E67C01A7468}" type="pres">
      <dgm:prSet presAssocID="{592C9074-55F7-42D6-948F-B6F57E8A4289}" presName="vertSpace4" presStyleLbl="node1" presStyleIdx="2" presStyleCnt="6"/>
      <dgm:spPr/>
    </dgm:pt>
    <dgm:pt modelId="{C3E87477-2107-4FA5-AF2B-7C775A55D322}" type="pres">
      <dgm:prSet presAssocID="{592C9074-55F7-42D6-948F-B6F57E8A4289}" presName="circle4" presStyleLbl="node1" presStyleIdx="3" presStyleCnt="6"/>
      <dgm:spPr/>
    </dgm:pt>
    <dgm:pt modelId="{18422F2E-71DC-41D7-9E73-C2D1FF75714D}" type="pres">
      <dgm:prSet presAssocID="{592C9074-55F7-42D6-948F-B6F57E8A4289}" presName="rect4" presStyleLbl="alignAcc1" presStyleIdx="3" presStyleCnt="6"/>
      <dgm:spPr/>
    </dgm:pt>
    <dgm:pt modelId="{2E4D1904-A1A0-44F8-B8D3-EC1CAD725030}" type="pres">
      <dgm:prSet presAssocID="{8E804853-EC06-482B-8697-08EC7330AE22}" presName="vertSpace5" presStyleLbl="node1" presStyleIdx="3" presStyleCnt="6"/>
      <dgm:spPr/>
    </dgm:pt>
    <dgm:pt modelId="{96A2AFAC-BB81-4753-8F83-2485E1FC03AA}" type="pres">
      <dgm:prSet presAssocID="{8E804853-EC06-482B-8697-08EC7330AE22}" presName="circle5" presStyleLbl="node1" presStyleIdx="4" presStyleCnt="6"/>
      <dgm:spPr>
        <a:solidFill>
          <a:schemeClr val="accent6">
            <a:lumMod val="60000"/>
            <a:lumOff val="40000"/>
          </a:schemeClr>
        </a:solidFill>
        <a:ln w="19050">
          <a:solidFill>
            <a:srgbClr val="FF0000"/>
          </a:solidFill>
        </a:ln>
      </dgm:spPr>
    </dgm:pt>
    <dgm:pt modelId="{D77BD36E-3F44-4828-87A3-389BA4996EB6}" type="pres">
      <dgm:prSet presAssocID="{8E804853-EC06-482B-8697-08EC7330AE22}" presName="rect5" presStyleLbl="alignAcc1" presStyleIdx="4" presStyleCnt="6"/>
      <dgm:spPr/>
    </dgm:pt>
    <dgm:pt modelId="{782ACC5B-AD71-424D-8FD0-97FD368FDA14}" type="pres">
      <dgm:prSet presAssocID="{FFB1E365-D159-4142-8AC8-06711043A799}" presName="vertSpace6" presStyleLbl="node1" presStyleIdx="4" presStyleCnt="6"/>
      <dgm:spPr/>
    </dgm:pt>
    <dgm:pt modelId="{E87967E7-692F-4162-B42D-EF146978E87C}" type="pres">
      <dgm:prSet presAssocID="{FFB1E365-D159-4142-8AC8-06711043A799}" presName="circle6" presStyleLbl="node1" presStyleIdx="5" presStyleCnt="6"/>
      <dgm:spPr>
        <a:ln w="19050">
          <a:solidFill>
            <a:srgbClr val="FF0000"/>
          </a:solidFill>
        </a:ln>
      </dgm:spPr>
    </dgm:pt>
    <dgm:pt modelId="{E82F2C8B-654E-4D5C-AE89-25D37DCEF24E}" type="pres">
      <dgm:prSet presAssocID="{FFB1E365-D159-4142-8AC8-06711043A799}" presName="rect6" presStyleLbl="alignAcc1" presStyleIdx="5" presStyleCnt="6"/>
      <dgm:spPr/>
    </dgm:pt>
    <dgm:pt modelId="{6CFC4CD6-76C8-417A-88BA-B36AD0896FCA}" type="pres">
      <dgm:prSet presAssocID="{5A22A592-78DF-43D2-B085-DCC296AA5EE1}" presName="rect1ParTxNoCh" presStyleLbl="alignAcc1" presStyleIdx="5" presStyleCnt="6">
        <dgm:presLayoutVars>
          <dgm:chMax val="1"/>
          <dgm:bulletEnabled val="1"/>
        </dgm:presLayoutVars>
      </dgm:prSet>
      <dgm:spPr/>
    </dgm:pt>
    <dgm:pt modelId="{448DB7B8-A8DE-48CE-9CE9-03B50C08A476}" type="pres">
      <dgm:prSet presAssocID="{CB7E6084-105E-4F4F-B5C7-85DFBB15493D}" presName="rect2ParTxNoCh" presStyleLbl="alignAcc1" presStyleIdx="5" presStyleCnt="6">
        <dgm:presLayoutVars>
          <dgm:chMax val="1"/>
          <dgm:bulletEnabled val="1"/>
        </dgm:presLayoutVars>
      </dgm:prSet>
      <dgm:spPr/>
    </dgm:pt>
    <dgm:pt modelId="{13CB8C1F-B298-4A0C-90B3-B56F34DDEC19}" type="pres">
      <dgm:prSet presAssocID="{75DB0BFB-BBB8-4224-BF60-A4465EE58B71}" presName="rect3ParTxNoCh" presStyleLbl="alignAcc1" presStyleIdx="5" presStyleCnt="6">
        <dgm:presLayoutVars>
          <dgm:chMax val="1"/>
          <dgm:bulletEnabled val="1"/>
        </dgm:presLayoutVars>
      </dgm:prSet>
      <dgm:spPr/>
    </dgm:pt>
    <dgm:pt modelId="{FD2723F6-2BC5-48DE-B893-C95E4AA62C41}" type="pres">
      <dgm:prSet presAssocID="{592C9074-55F7-42D6-948F-B6F57E8A4289}" presName="rect4ParTxNoCh" presStyleLbl="alignAcc1" presStyleIdx="5" presStyleCnt="6">
        <dgm:presLayoutVars>
          <dgm:chMax val="1"/>
          <dgm:bulletEnabled val="1"/>
        </dgm:presLayoutVars>
      </dgm:prSet>
      <dgm:spPr/>
    </dgm:pt>
    <dgm:pt modelId="{4E9805C7-A681-4940-A981-1C4D9292115F}" type="pres">
      <dgm:prSet presAssocID="{8E804853-EC06-482B-8697-08EC7330AE22}" presName="rect5ParTxNoCh" presStyleLbl="alignAcc1" presStyleIdx="5" presStyleCnt="6">
        <dgm:presLayoutVars>
          <dgm:chMax val="1"/>
          <dgm:bulletEnabled val="1"/>
        </dgm:presLayoutVars>
      </dgm:prSet>
      <dgm:spPr/>
    </dgm:pt>
    <dgm:pt modelId="{8146C80F-96F7-4701-BDA0-6C1BE1027525}" type="pres">
      <dgm:prSet presAssocID="{FFB1E365-D159-4142-8AC8-06711043A799}" presName="rect6ParTxNoCh" presStyleLbl="alignAcc1" presStyleIdx="5" presStyleCnt="6">
        <dgm:presLayoutVars>
          <dgm:chMax val="1"/>
          <dgm:bulletEnabled val="1"/>
        </dgm:presLayoutVars>
      </dgm:prSet>
      <dgm:spPr/>
    </dgm:pt>
  </dgm:ptLst>
  <dgm:cxnLst>
    <dgm:cxn modelId="{AB47C41F-2B6A-4064-AFBE-DDAE7AD0A7EE}" type="presOf" srcId="{592C9074-55F7-42D6-948F-B6F57E8A4289}" destId="{18422F2E-71DC-41D7-9E73-C2D1FF75714D}" srcOrd="0" destOrd="0" presId="urn:microsoft.com/office/officeart/2005/8/layout/target3"/>
    <dgm:cxn modelId="{BD92002D-960E-4908-89FA-7FB04553D80C}" type="presOf" srcId="{FFB1E365-D159-4142-8AC8-06711043A799}" destId="{8146C80F-96F7-4701-BDA0-6C1BE1027525}" srcOrd="1" destOrd="0" presId="urn:microsoft.com/office/officeart/2005/8/layout/target3"/>
    <dgm:cxn modelId="{EB1EC42D-3A72-4FB0-A93F-38A25EB1539F}" type="presOf" srcId="{75DB0BFB-BBB8-4224-BF60-A4465EE58B71}" destId="{13CB8C1F-B298-4A0C-90B3-B56F34DDEC19}" srcOrd="1" destOrd="0" presId="urn:microsoft.com/office/officeart/2005/8/layout/target3"/>
    <dgm:cxn modelId="{07D7D137-5C06-41C0-A3AB-242C69994870}" srcId="{E62C04CC-89BD-4DFE-98B7-13040BA929F5}" destId="{75DB0BFB-BBB8-4224-BF60-A4465EE58B71}" srcOrd="2" destOrd="0" parTransId="{30FA70B0-8B01-445F-8F5A-2428DF2F4C57}" sibTransId="{0AC02E27-AB55-49AF-A4DA-1C876E083547}"/>
    <dgm:cxn modelId="{16FA6140-7DC4-4894-8CA0-DCD251AA085E}" type="presOf" srcId="{592C9074-55F7-42D6-948F-B6F57E8A4289}" destId="{FD2723F6-2BC5-48DE-B893-C95E4AA62C41}" srcOrd="1" destOrd="0" presId="urn:microsoft.com/office/officeart/2005/8/layout/target3"/>
    <dgm:cxn modelId="{64933274-72C9-4783-A33E-E87F9F39FAA6}" type="presOf" srcId="{CB7E6084-105E-4F4F-B5C7-85DFBB15493D}" destId="{448DB7B8-A8DE-48CE-9CE9-03B50C08A476}" srcOrd="1" destOrd="0" presId="urn:microsoft.com/office/officeart/2005/8/layout/target3"/>
    <dgm:cxn modelId="{376BE97D-B1E3-4D11-8506-9AAC28304CEA}" srcId="{E62C04CC-89BD-4DFE-98B7-13040BA929F5}" destId="{FFB1E365-D159-4142-8AC8-06711043A799}" srcOrd="5" destOrd="0" parTransId="{8B7002B6-EAD1-4D3D-A1B1-750BE4AEDD1F}" sibTransId="{498040A8-B668-47E2-9245-971073ED2647}"/>
    <dgm:cxn modelId="{2F169088-8BE2-4509-9256-2F6C716AA05B}" type="presOf" srcId="{5A22A592-78DF-43D2-B085-DCC296AA5EE1}" destId="{6CFC4CD6-76C8-417A-88BA-B36AD0896FCA}" srcOrd="1" destOrd="0" presId="urn:microsoft.com/office/officeart/2005/8/layout/target3"/>
    <dgm:cxn modelId="{212CF994-C6E3-4E15-AE83-10F7AFF8842C}" srcId="{E62C04CC-89BD-4DFE-98B7-13040BA929F5}" destId="{8E804853-EC06-482B-8697-08EC7330AE22}" srcOrd="4" destOrd="0" parTransId="{734D5D8F-D12F-40CC-A6CD-8D94A63AC6CA}" sibTransId="{F8B55078-7F28-4973-AE05-F65522DFDB83}"/>
    <dgm:cxn modelId="{C7F75298-D713-4710-8865-984B593F9536}" type="presOf" srcId="{E62C04CC-89BD-4DFE-98B7-13040BA929F5}" destId="{8D5C3845-3941-4BEB-971C-34AEDA4DF4E3}" srcOrd="0" destOrd="0" presId="urn:microsoft.com/office/officeart/2005/8/layout/target3"/>
    <dgm:cxn modelId="{43276CA6-C55A-4963-86A1-27E063406E1C}" srcId="{E62C04CC-89BD-4DFE-98B7-13040BA929F5}" destId="{5A22A592-78DF-43D2-B085-DCC296AA5EE1}" srcOrd="0" destOrd="0" parTransId="{5C086FB6-DDD8-4A33-9158-C8D4E27FE71C}" sibTransId="{D47AD02B-A8A5-4A0D-859A-E4F7A0E7977D}"/>
    <dgm:cxn modelId="{4A1AA6AD-8480-4318-953D-A1BC596C9E6E}" type="presOf" srcId="{CB7E6084-105E-4F4F-B5C7-85DFBB15493D}" destId="{DF2A0B87-4C79-474B-836F-DA6A41C6EF0E}" srcOrd="0" destOrd="0" presId="urn:microsoft.com/office/officeart/2005/8/layout/target3"/>
    <dgm:cxn modelId="{2D82A5B3-826A-40E5-B632-0D362B821B18}" type="presOf" srcId="{FFB1E365-D159-4142-8AC8-06711043A799}" destId="{E82F2C8B-654E-4D5C-AE89-25D37DCEF24E}" srcOrd="0" destOrd="0" presId="urn:microsoft.com/office/officeart/2005/8/layout/target3"/>
    <dgm:cxn modelId="{33DC3FB4-ACFD-4513-AB80-8A78226BA81E}" srcId="{E62C04CC-89BD-4DFE-98B7-13040BA929F5}" destId="{592C9074-55F7-42D6-948F-B6F57E8A4289}" srcOrd="3" destOrd="0" parTransId="{CE6D5F42-00B9-4ACE-89D7-75D4290B9AF7}" sibTransId="{B58C8683-4DD9-45B1-A277-19B4A1F61CAA}"/>
    <dgm:cxn modelId="{1DF499C4-D821-40DB-9D96-B7C522AF7468}" srcId="{E62C04CC-89BD-4DFE-98B7-13040BA929F5}" destId="{CB7E6084-105E-4F4F-B5C7-85DFBB15493D}" srcOrd="1" destOrd="0" parTransId="{5F0CACC7-498B-492B-82A1-4118BF401BE2}" sibTransId="{B06B8F2E-4FD2-4000-A429-6E7DC29E0338}"/>
    <dgm:cxn modelId="{0008B3C7-70EF-4862-A94E-7CB68D37227F}" type="presOf" srcId="{75DB0BFB-BBB8-4224-BF60-A4465EE58B71}" destId="{CBD2215C-A08B-49FF-9DAB-28CB24732652}" srcOrd="0" destOrd="0" presId="urn:microsoft.com/office/officeart/2005/8/layout/target3"/>
    <dgm:cxn modelId="{A52D3BD1-FDF4-41C1-B4E7-7A8588A18B7B}" type="presOf" srcId="{8E804853-EC06-482B-8697-08EC7330AE22}" destId="{D77BD36E-3F44-4828-87A3-389BA4996EB6}" srcOrd="0" destOrd="0" presId="urn:microsoft.com/office/officeart/2005/8/layout/target3"/>
    <dgm:cxn modelId="{9C8698D5-79F9-49D1-93EF-EAFAE34CA492}" type="presOf" srcId="{5A22A592-78DF-43D2-B085-DCC296AA5EE1}" destId="{56C6010C-5615-4DD4-8671-A6641F7B5E74}" srcOrd="0" destOrd="0" presId="urn:microsoft.com/office/officeart/2005/8/layout/target3"/>
    <dgm:cxn modelId="{12EA0DEE-7053-4802-86DB-2FACCABB75E6}" type="presOf" srcId="{8E804853-EC06-482B-8697-08EC7330AE22}" destId="{4E9805C7-A681-4940-A981-1C4D9292115F}" srcOrd="1" destOrd="0" presId="urn:microsoft.com/office/officeart/2005/8/layout/target3"/>
    <dgm:cxn modelId="{6DEEBBC3-96FB-43EC-921A-BCF1CAEEC095}" type="presParOf" srcId="{8D5C3845-3941-4BEB-971C-34AEDA4DF4E3}" destId="{2B6A03DA-722B-48ED-BA20-82146474C319}" srcOrd="0" destOrd="0" presId="urn:microsoft.com/office/officeart/2005/8/layout/target3"/>
    <dgm:cxn modelId="{1D2EAA77-C9BC-4DE3-896E-1E0F2D250A64}" type="presParOf" srcId="{8D5C3845-3941-4BEB-971C-34AEDA4DF4E3}" destId="{EF774C7F-4AFB-43BB-A632-AE4B35A53404}" srcOrd="1" destOrd="0" presId="urn:microsoft.com/office/officeart/2005/8/layout/target3"/>
    <dgm:cxn modelId="{AD1B7B4F-7200-4484-88B6-44A6B2DCC926}" type="presParOf" srcId="{8D5C3845-3941-4BEB-971C-34AEDA4DF4E3}" destId="{56C6010C-5615-4DD4-8671-A6641F7B5E74}" srcOrd="2" destOrd="0" presId="urn:microsoft.com/office/officeart/2005/8/layout/target3"/>
    <dgm:cxn modelId="{C2572E92-F9EA-416A-B025-23355180E805}" type="presParOf" srcId="{8D5C3845-3941-4BEB-971C-34AEDA4DF4E3}" destId="{A6F5B7E2-92AE-4653-B726-C44A34D9AFF9}" srcOrd="3" destOrd="0" presId="urn:microsoft.com/office/officeart/2005/8/layout/target3"/>
    <dgm:cxn modelId="{F9BBD1A1-1825-4BC1-840C-51D9DFCD1C10}" type="presParOf" srcId="{8D5C3845-3941-4BEB-971C-34AEDA4DF4E3}" destId="{0BA107C7-1B85-4FF7-9AB2-52B92DDD2CFB}" srcOrd="4" destOrd="0" presId="urn:microsoft.com/office/officeart/2005/8/layout/target3"/>
    <dgm:cxn modelId="{961F937C-F445-43EA-8409-65712729D008}" type="presParOf" srcId="{8D5C3845-3941-4BEB-971C-34AEDA4DF4E3}" destId="{DF2A0B87-4C79-474B-836F-DA6A41C6EF0E}" srcOrd="5" destOrd="0" presId="urn:microsoft.com/office/officeart/2005/8/layout/target3"/>
    <dgm:cxn modelId="{97C80581-9D22-4325-B4FC-70DA27EEEBD4}" type="presParOf" srcId="{8D5C3845-3941-4BEB-971C-34AEDA4DF4E3}" destId="{06AD6B0B-1407-4F75-8D38-138C6AC0EB63}" srcOrd="6" destOrd="0" presId="urn:microsoft.com/office/officeart/2005/8/layout/target3"/>
    <dgm:cxn modelId="{44C856FB-FC93-411B-9A17-FBFCF9F8142B}" type="presParOf" srcId="{8D5C3845-3941-4BEB-971C-34AEDA4DF4E3}" destId="{8EFC1675-C9B2-4119-B489-9B89465E0C75}" srcOrd="7" destOrd="0" presId="urn:microsoft.com/office/officeart/2005/8/layout/target3"/>
    <dgm:cxn modelId="{EDFD0094-5695-409B-8614-FCF7F08842D3}" type="presParOf" srcId="{8D5C3845-3941-4BEB-971C-34AEDA4DF4E3}" destId="{CBD2215C-A08B-49FF-9DAB-28CB24732652}" srcOrd="8" destOrd="0" presId="urn:microsoft.com/office/officeart/2005/8/layout/target3"/>
    <dgm:cxn modelId="{FA049632-106C-435E-931D-70F0F3986FA3}" type="presParOf" srcId="{8D5C3845-3941-4BEB-971C-34AEDA4DF4E3}" destId="{D351130F-42BF-4B44-8327-9E67C01A7468}" srcOrd="9" destOrd="0" presId="urn:microsoft.com/office/officeart/2005/8/layout/target3"/>
    <dgm:cxn modelId="{908007B5-DCC7-4BA6-B730-553B1905DCC7}" type="presParOf" srcId="{8D5C3845-3941-4BEB-971C-34AEDA4DF4E3}" destId="{C3E87477-2107-4FA5-AF2B-7C775A55D322}" srcOrd="10" destOrd="0" presId="urn:microsoft.com/office/officeart/2005/8/layout/target3"/>
    <dgm:cxn modelId="{31662AD8-B57E-44EB-9C54-14180B11281F}" type="presParOf" srcId="{8D5C3845-3941-4BEB-971C-34AEDA4DF4E3}" destId="{18422F2E-71DC-41D7-9E73-C2D1FF75714D}" srcOrd="11" destOrd="0" presId="urn:microsoft.com/office/officeart/2005/8/layout/target3"/>
    <dgm:cxn modelId="{01354414-7662-4272-B6C0-83726FD92458}" type="presParOf" srcId="{8D5C3845-3941-4BEB-971C-34AEDA4DF4E3}" destId="{2E4D1904-A1A0-44F8-B8D3-EC1CAD725030}" srcOrd="12" destOrd="0" presId="urn:microsoft.com/office/officeart/2005/8/layout/target3"/>
    <dgm:cxn modelId="{524B54D2-D989-44E2-B7DF-4694E1477937}" type="presParOf" srcId="{8D5C3845-3941-4BEB-971C-34AEDA4DF4E3}" destId="{96A2AFAC-BB81-4753-8F83-2485E1FC03AA}" srcOrd="13" destOrd="0" presId="urn:microsoft.com/office/officeart/2005/8/layout/target3"/>
    <dgm:cxn modelId="{DFDB4ADE-C45C-41B9-B3F0-8D0C01281A02}" type="presParOf" srcId="{8D5C3845-3941-4BEB-971C-34AEDA4DF4E3}" destId="{D77BD36E-3F44-4828-87A3-389BA4996EB6}" srcOrd="14" destOrd="0" presId="urn:microsoft.com/office/officeart/2005/8/layout/target3"/>
    <dgm:cxn modelId="{4FE7EFD4-4C99-42DD-AEF3-FF6395D540B6}" type="presParOf" srcId="{8D5C3845-3941-4BEB-971C-34AEDA4DF4E3}" destId="{782ACC5B-AD71-424D-8FD0-97FD368FDA14}" srcOrd="15" destOrd="0" presId="urn:microsoft.com/office/officeart/2005/8/layout/target3"/>
    <dgm:cxn modelId="{0F65B23A-2FB8-4898-B20A-001A071CC595}" type="presParOf" srcId="{8D5C3845-3941-4BEB-971C-34AEDA4DF4E3}" destId="{E87967E7-692F-4162-B42D-EF146978E87C}" srcOrd="16" destOrd="0" presId="urn:microsoft.com/office/officeart/2005/8/layout/target3"/>
    <dgm:cxn modelId="{EFBF5C08-3BEF-4D73-AF19-567F757C8EF7}" type="presParOf" srcId="{8D5C3845-3941-4BEB-971C-34AEDA4DF4E3}" destId="{E82F2C8B-654E-4D5C-AE89-25D37DCEF24E}" srcOrd="17" destOrd="0" presId="urn:microsoft.com/office/officeart/2005/8/layout/target3"/>
    <dgm:cxn modelId="{86FA6E53-8D3F-49AA-AC36-8EACF121091E}" type="presParOf" srcId="{8D5C3845-3941-4BEB-971C-34AEDA4DF4E3}" destId="{6CFC4CD6-76C8-417A-88BA-B36AD0896FCA}" srcOrd="18" destOrd="0" presId="urn:microsoft.com/office/officeart/2005/8/layout/target3"/>
    <dgm:cxn modelId="{C688975D-39C1-4C5C-A3D8-6289E0A69E3F}" type="presParOf" srcId="{8D5C3845-3941-4BEB-971C-34AEDA4DF4E3}" destId="{448DB7B8-A8DE-48CE-9CE9-03B50C08A476}" srcOrd="19" destOrd="0" presId="urn:microsoft.com/office/officeart/2005/8/layout/target3"/>
    <dgm:cxn modelId="{F3D77FE8-EF75-460B-BD27-83AAE71DCC25}" type="presParOf" srcId="{8D5C3845-3941-4BEB-971C-34AEDA4DF4E3}" destId="{13CB8C1F-B298-4A0C-90B3-B56F34DDEC19}" srcOrd="20" destOrd="0" presId="urn:microsoft.com/office/officeart/2005/8/layout/target3"/>
    <dgm:cxn modelId="{38D4D210-DCC0-48C1-91C1-7B8433413C73}" type="presParOf" srcId="{8D5C3845-3941-4BEB-971C-34AEDA4DF4E3}" destId="{FD2723F6-2BC5-48DE-B893-C95E4AA62C41}" srcOrd="21" destOrd="0" presId="urn:microsoft.com/office/officeart/2005/8/layout/target3"/>
    <dgm:cxn modelId="{C438B09A-322D-4443-B44E-90B0652BA87F}" type="presParOf" srcId="{8D5C3845-3941-4BEB-971C-34AEDA4DF4E3}" destId="{4E9805C7-A681-4940-A981-1C4D9292115F}" srcOrd="22" destOrd="0" presId="urn:microsoft.com/office/officeart/2005/8/layout/target3"/>
    <dgm:cxn modelId="{17D9FE47-0F89-49A8-B03E-5914BDECDD91}" type="presParOf" srcId="{8D5C3845-3941-4BEB-971C-34AEDA4DF4E3}" destId="{8146C80F-96F7-4701-BDA0-6C1BE1027525}" srcOrd="2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6B7C22-187F-45FE-A0E8-8BD0BDE08B82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8EE7E5-77FA-465A-81BD-C4E40DF4EA2C}">
      <dgm:prSet phldrT="[Текст]"/>
      <dgm:spPr/>
      <dgm:t>
        <a:bodyPr/>
        <a:lstStyle/>
        <a:p>
          <a:r>
            <a:rPr lang="ru-RU" dirty="0"/>
            <a:t>ПРЕДОТВРАЩЕНИЕ</a:t>
          </a:r>
        </a:p>
      </dgm:t>
    </dgm:pt>
    <dgm:pt modelId="{ED5DD713-6737-4F3C-B68E-61D94FCE4779}" type="parTrans" cxnId="{7EE4F602-4910-499B-A361-1328F9D6BE6B}">
      <dgm:prSet/>
      <dgm:spPr/>
      <dgm:t>
        <a:bodyPr/>
        <a:lstStyle/>
        <a:p>
          <a:endParaRPr lang="ru-RU"/>
        </a:p>
      </dgm:t>
    </dgm:pt>
    <dgm:pt modelId="{D91D493E-161D-4039-9FC3-8B8FF0477F4A}" type="sibTrans" cxnId="{7EE4F602-4910-499B-A361-1328F9D6BE6B}">
      <dgm:prSet/>
      <dgm:spPr/>
      <dgm:t>
        <a:bodyPr/>
        <a:lstStyle/>
        <a:p>
          <a:endParaRPr lang="ru-RU"/>
        </a:p>
      </dgm:t>
    </dgm:pt>
    <dgm:pt modelId="{6DF45210-3C6C-4118-9BD1-4CFEF8020DC2}">
      <dgm:prSet phldrT="[Текст]"/>
      <dgm:spPr/>
      <dgm:t>
        <a:bodyPr/>
        <a:lstStyle/>
        <a:p>
          <a:r>
            <a:rPr lang="ru-RU" dirty="0"/>
            <a:t>Осуществление деятельности по варианту, исключающему негативное воздействие</a:t>
          </a:r>
        </a:p>
      </dgm:t>
    </dgm:pt>
    <dgm:pt modelId="{FDFC9A6F-83E9-4925-9A90-BE80D9F29351}" type="parTrans" cxnId="{061B60FF-C6D9-4E99-9A6B-E77F0CA770D7}">
      <dgm:prSet/>
      <dgm:spPr/>
      <dgm:t>
        <a:bodyPr/>
        <a:lstStyle/>
        <a:p>
          <a:endParaRPr lang="ru-RU"/>
        </a:p>
      </dgm:t>
    </dgm:pt>
    <dgm:pt modelId="{36D96F9A-7D1E-4B17-901E-E5BE256F0ABD}" type="sibTrans" cxnId="{061B60FF-C6D9-4E99-9A6B-E77F0CA770D7}">
      <dgm:prSet/>
      <dgm:spPr/>
      <dgm:t>
        <a:bodyPr/>
        <a:lstStyle/>
        <a:p>
          <a:endParaRPr lang="ru-RU"/>
        </a:p>
      </dgm:t>
    </dgm:pt>
    <dgm:pt modelId="{F37FB2A3-7651-45C8-8744-6BEBD7E5DEE4}">
      <dgm:prSet phldrT="[Текст]"/>
      <dgm:spPr/>
      <dgm:t>
        <a:bodyPr/>
        <a:lstStyle/>
        <a:p>
          <a:r>
            <a:rPr lang="ru-RU" dirty="0"/>
            <a:t>СМЯГЧЕНИЕ</a:t>
          </a:r>
        </a:p>
      </dgm:t>
    </dgm:pt>
    <dgm:pt modelId="{D4D069D3-B4DB-4849-B76F-14CB949E38D8}" type="parTrans" cxnId="{8548BE35-1A68-4550-89D5-E8AE74F1F1F1}">
      <dgm:prSet/>
      <dgm:spPr/>
      <dgm:t>
        <a:bodyPr/>
        <a:lstStyle/>
        <a:p>
          <a:endParaRPr lang="ru-RU"/>
        </a:p>
      </dgm:t>
    </dgm:pt>
    <dgm:pt modelId="{4CA24844-F7D6-4E15-A87A-EC6D3DD4A150}" type="sibTrans" cxnId="{8548BE35-1A68-4550-89D5-E8AE74F1F1F1}">
      <dgm:prSet/>
      <dgm:spPr/>
      <dgm:t>
        <a:bodyPr/>
        <a:lstStyle/>
        <a:p>
          <a:endParaRPr lang="ru-RU"/>
        </a:p>
      </dgm:t>
    </dgm:pt>
    <dgm:pt modelId="{1F91E278-3463-4F6A-856D-8C143FCBEA77}">
      <dgm:prSet phldrT="[Текст]"/>
      <dgm:spPr/>
      <dgm:t>
        <a:bodyPr/>
        <a:lstStyle/>
        <a:p>
          <a:r>
            <a:rPr lang="ru-RU" dirty="0"/>
            <a:t>Принятие мер по снижению величины </a:t>
          </a:r>
          <a:r>
            <a:rPr lang="ru-RU" dirty="0" err="1"/>
            <a:t>неисключаемого</a:t>
          </a:r>
          <a:r>
            <a:rPr lang="ru-RU" dirty="0"/>
            <a:t>  негативного воздействия</a:t>
          </a:r>
        </a:p>
      </dgm:t>
    </dgm:pt>
    <dgm:pt modelId="{134D5CA2-FEE2-47FD-9C72-7B49B93CF480}" type="parTrans" cxnId="{65B660C2-A010-480D-B591-499FE23109C2}">
      <dgm:prSet/>
      <dgm:spPr/>
      <dgm:t>
        <a:bodyPr/>
        <a:lstStyle/>
        <a:p>
          <a:endParaRPr lang="ru-RU"/>
        </a:p>
      </dgm:t>
    </dgm:pt>
    <dgm:pt modelId="{1F9603B5-F3F8-420A-8756-3765401A4481}" type="sibTrans" cxnId="{65B660C2-A010-480D-B591-499FE23109C2}">
      <dgm:prSet/>
      <dgm:spPr/>
      <dgm:t>
        <a:bodyPr/>
        <a:lstStyle/>
        <a:p>
          <a:endParaRPr lang="ru-RU"/>
        </a:p>
      </dgm:t>
    </dgm:pt>
    <dgm:pt modelId="{78BD757A-3DFA-425E-86F6-B8387C095A2A}">
      <dgm:prSet phldrT="[Текст]"/>
      <dgm:spPr/>
      <dgm:t>
        <a:bodyPr/>
        <a:lstStyle/>
        <a:p>
          <a:r>
            <a:rPr lang="ru-RU" dirty="0"/>
            <a:t>ВОССТАНОВЛЕНИЕ</a:t>
          </a:r>
        </a:p>
      </dgm:t>
    </dgm:pt>
    <dgm:pt modelId="{6863F6C7-37FE-469A-B496-641E6F832153}" type="parTrans" cxnId="{9779C200-54B9-4DE7-8188-89C78CF7D1C9}">
      <dgm:prSet/>
      <dgm:spPr/>
      <dgm:t>
        <a:bodyPr/>
        <a:lstStyle/>
        <a:p>
          <a:endParaRPr lang="ru-RU"/>
        </a:p>
      </dgm:t>
    </dgm:pt>
    <dgm:pt modelId="{C2831164-BE04-48CE-9A61-91992CD39D80}" type="sibTrans" cxnId="{9779C200-54B9-4DE7-8188-89C78CF7D1C9}">
      <dgm:prSet/>
      <dgm:spPr/>
      <dgm:t>
        <a:bodyPr/>
        <a:lstStyle/>
        <a:p>
          <a:endParaRPr lang="ru-RU"/>
        </a:p>
      </dgm:t>
    </dgm:pt>
    <dgm:pt modelId="{096AAC91-8099-4FBF-B074-07FC334DF9A5}">
      <dgm:prSet phldrT="[Текст]"/>
      <dgm:spPr/>
      <dgm:t>
        <a:bodyPr/>
        <a:lstStyle/>
        <a:p>
          <a:r>
            <a:rPr lang="ru-RU" dirty="0"/>
            <a:t>Принятие мер по восстановлению компонентов окружающей среды, нарушенных негативным воздействием</a:t>
          </a:r>
        </a:p>
      </dgm:t>
    </dgm:pt>
    <dgm:pt modelId="{EEC4A02C-2522-4284-A0C6-1D107FE1C0E0}" type="parTrans" cxnId="{659EE850-DD87-4C1A-8CCC-E57620776066}">
      <dgm:prSet/>
      <dgm:spPr/>
      <dgm:t>
        <a:bodyPr/>
        <a:lstStyle/>
        <a:p>
          <a:endParaRPr lang="ru-RU"/>
        </a:p>
      </dgm:t>
    </dgm:pt>
    <dgm:pt modelId="{98337610-C155-46B8-8F71-5CBDF8C06434}" type="sibTrans" cxnId="{659EE850-DD87-4C1A-8CCC-E57620776066}">
      <dgm:prSet/>
      <dgm:spPr/>
      <dgm:t>
        <a:bodyPr/>
        <a:lstStyle/>
        <a:p>
          <a:endParaRPr lang="ru-RU"/>
        </a:p>
      </dgm:t>
    </dgm:pt>
    <dgm:pt modelId="{76C807E9-D10B-47FA-9C4E-2DB1EA68DF3D}">
      <dgm:prSet/>
      <dgm:spPr/>
      <dgm:t>
        <a:bodyPr/>
        <a:lstStyle/>
        <a:p>
          <a:r>
            <a:rPr lang="ru-RU" dirty="0"/>
            <a:t>КОМПЕНСАЦИЯ</a:t>
          </a:r>
        </a:p>
      </dgm:t>
    </dgm:pt>
    <dgm:pt modelId="{CA30201A-2E16-4943-8B58-8D231BB42862}" type="parTrans" cxnId="{E443F9AC-EC74-4747-96A4-3C7657171466}">
      <dgm:prSet/>
      <dgm:spPr/>
      <dgm:t>
        <a:bodyPr/>
        <a:lstStyle/>
        <a:p>
          <a:endParaRPr lang="ru-RU"/>
        </a:p>
      </dgm:t>
    </dgm:pt>
    <dgm:pt modelId="{EDB11C44-A676-4D6A-A67C-5423192C36E5}" type="sibTrans" cxnId="{E443F9AC-EC74-4747-96A4-3C7657171466}">
      <dgm:prSet/>
      <dgm:spPr/>
      <dgm:t>
        <a:bodyPr/>
        <a:lstStyle/>
        <a:p>
          <a:endParaRPr lang="ru-RU"/>
        </a:p>
      </dgm:t>
    </dgm:pt>
    <dgm:pt modelId="{9D30C2FF-38E1-4781-9862-8CCFC1E37616}">
      <dgm:prSet/>
      <dgm:spPr/>
      <dgm:t>
        <a:bodyPr/>
        <a:lstStyle/>
        <a:p>
          <a:r>
            <a:rPr lang="ru-RU" dirty="0"/>
            <a:t>Принятие мер для компенсации неустранимых последствий негативного воздействия</a:t>
          </a:r>
        </a:p>
      </dgm:t>
    </dgm:pt>
    <dgm:pt modelId="{51B34CED-D7B4-49A5-A5BC-926A93B70AE6}" type="parTrans" cxnId="{83E93F97-E0CA-427A-BDEC-EDAC285297F0}">
      <dgm:prSet/>
      <dgm:spPr/>
      <dgm:t>
        <a:bodyPr/>
        <a:lstStyle/>
        <a:p>
          <a:endParaRPr lang="ru-RU"/>
        </a:p>
      </dgm:t>
    </dgm:pt>
    <dgm:pt modelId="{264BBC5D-0C5F-4614-9869-F80E6901F08C}" type="sibTrans" cxnId="{83E93F97-E0CA-427A-BDEC-EDAC285297F0}">
      <dgm:prSet/>
      <dgm:spPr/>
      <dgm:t>
        <a:bodyPr/>
        <a:lstStyle/>
        <a:p>
          <a:endParaRPr lang="ru-RU"/>
        </a:p>
      </dgm:t>
    </dgm:pt>
    <dgm:pt modelId="{1C0CA6F7-2665-46D3-8CB2-75D0427B79D0}" type="pres">
      <dgm:prSet presAssocID="{BD6B7C22-187F-45FE-A0E8-8BD0BDE08B82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1AB4C1F8-64F1-482C-9E5C-DCE2CF13AF4B}" type="pres">
      <dgm:prSet presAssocID="{478EE7E5-77FA-465A-81BD-C4E40DF4EA2C}" presName="parentText1" presStyleLbl="node1" presStyleIdx="0" presStyleCnt="4">
        <dgm:presLayoutVars>
          <dgm:chMax/>
          <dgm:chPref val="3"/>
          <dgm:bulletEnabled val="1"/>
        </dgm:presLayoutVars>
      </dgm:prSet>
      <dgm:spPr/>
    </dgm:pt>
    <dgm:pt modelId="{1834577E-2DF8-42F4-9528-C5D550EA1CA0}" type="pres">
      <dgm:prSet presAssocID="{478EE7E5-77FA-465A-81BD-C4E40DF4EA2C}" presName="childText1" presStyleLbl="solidAlignAcc1" presStyleIdx="0" presStyleCnt="4">
        <dgm:presLayoutVars>
          <dgm:chMax val="0"/>
          <dgm:chPref val="0"/>
          <dgm:bulletEnabled val="1"/>
        </dgm:presLayoutVars>
      </dgm:prSet>
      <dgm:spPr/>
    </dgm:pt>
    <dgm:pt modelId="{2222DCB2-D773-439A-86B3-EDD014059F8F}" type="pres">
      <dgm:prSet presAssocID="{F37FB2A3-7651-45C8-8744-6BEBD7E5DEE4}" presName="parentText2" presStyleLbl="node1" presStyleIdx="1" presStyleCnt="4">
        <dgm:presLayoutVars>
          <dgm:chMax/>
          <dgm:chPref val="3"/>
          <dgm:bulletEnabled val="1"/>
        </dgm:presLayoutVars>
      </dgm:prSet>
      <dgm:spPr/>
    </dgm:pt>
    <dgm:pt modelId="{D921A7AE-F3CC-48C2-9013-FFB5E45250DD}" type="pres">
      <dgm:prSet presAssocID="{F37FB2A3-7651-45C8-8744-6BEBD7E5DEE4}" presName="childText2" presStyleLbl="solidAlignAcc1" presStyleIdx="1" presStyleCnt="4">
        <dgm:presLayoutVars>
          <dgm:chMax val="0"/>
          <dgm:chPref val="0"/>
          <dgm:bulletEnabled val="1"/>
        </dgm:presLayoutVars>
      </dgm:prSet>
      <dgm:spPr/>
    </dgm:pt>
    <dgm:pt modelId="{2D4A589E-E655-4D6E-B0A4-30F766DB10B7}" type="pres">
      <dgm:prSet presAssocID="{78BD757A-3DFA-425E-86F6-B8387C095A2A}" presName="parentText3" presStyleLbl="node1" presStyleIdx="2" presStyleCnt="4">
        <dgm:presLayoutVars>
          <dgm:chMax/>
          <dgm:chPref val="3"/>
          <dgm:bulletEnabled val="1"/>
        </dgm:presLayoutVars>
      </dgm:prSet>
      <dgm:spPr/>
    </dgm:pt>
    <dgm:pt modelId="{F1D3CE30-2583-48B2-B4E9-15AFF225F896}" type="pres">
      <dgm:prSet presAssocID="{78BD757A-3DFA-425E-86F6-B8387C095A2A}" presName="childText3" presStyleLbl="solidAlignAcc1" presStyleIdx="2" presStyleCnt="4">
        <dgm:presLayoutVars>
          <dgm:chMax val="0"/>
          <dgm:chPref val="0"/>
          <dgm:bulletEnabled val="1"/>
        </dgm:presLayoutVars>
      </dgm:prSet>
      <dgm:spPr/>
    </dgm:pt>
    <dgm:pt modelId="{990000AF-CF70-4FA1-9781-C15C36B988A8}" type="pres">
      <dgm:prSet presAssocID="{76C807E9-D10B-47FA-9C4E-2DB1EA68DF3D}" presName="parentText4" presStyleLbl="node1" presStyleIdx="3" presStyleCnt="4">
        <dgm:presLayoutVars>
          <dgm:chMax/>
          <dgm:chPref val="3"/>
          <dgm:bulletEnabled val="1"/>
        </dgm:presLayoutVars>
      </dgm:prSet>
      <dgm:spPr/>
    </dgm:pt>
    <dgm:pt modelId="{E46331DA-F297-4703-921B-2C82E1024F12}" type="pres">
      <dgm:prSet presAssocID="{76C807E9-D10B-47FA-9C4E-2DB1EA68DF3D}" presName="childText4" presStyleLbl="solidAlignAcc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779C200-54B9-4DE7-8188-89C78CF7D1C9}" srcId="{BD6B7C22-187F-45FE-A0E8-8BD0BDE08B82}" destId="{78BD757A-3DFA-425E-86F6-B8387C095A2A}" srcOrd="2" destOrd="0" parTransId="{6863F6C7-37FE-469A-B496-641E6F832153}" sibTransId="{C2831164-BE04-48CE-9A61-91992CD39D80}"/>
    <dgm:cxn modelId="{7EE4F602-4910-499B-A361-1328F9D6BE6B}" srcId="{BD6B7C22-187F-45FE-A0E8-8BD0BDE08B82}" destId="{478EE7E5-77FA-465A-81BD-C4E40DF4EA2C}" srcOrd="0" destOrd="0" parTransId="{ED5DD713-6737-4F3C-B68E-61D94FCE4779}" sibTransId="{D91D493E-161D-4039-9FC3-8B8FF0477F4A}"/>
    <dgm:cxn modelId="{DA76A507-AF97-496A-80BC-2F4294D86A18}" type="presOf" srcId="{78BD757A-3DFA-425E-86F6-B8387C095A2A}" destId="{2D4A589E-E655-4D6E-B0A4-30F766DB10B7}" srcOrd="0" destOrd="0" presId="urn:microsoft.com/office/officeart/2009/3/layout/IncreasingArrowsProcess"/>
    <dgm:cxn modelId="{5DC8D20A-7681-454A-A1FD-32246EB50B32}" type="presOf" srcId="{9D30C2FF-38E1-4781-9862-8CCFC1E37616}" destId="{E46331DA-F297-4703-921B-2C82E1024F12}" srcOrd="0" destOrd="0" presId="urn:microsoft.com/office/officeart/2009/3/layout/IncreasingArrowsProcess"/>
    <dgm:cxn modelId="{8BCE4E11-4281-4FCB-923C-B2AF31739C24}" type="presOf" srcId="{76C807E9-D10B-47FA-9C4E-2DB1EA68DF3D}" destId="{990000AF-CF70-4FA1-9781-C15C36B988A8}" srcOrd="0" destOrd="0" presId="urn:microsoft.com/office/officeart/2009/3/layout/IncreasingArrowsProcess"/>
    <dgm:cxn modelId="{1DF95312-0071-443B-A9AE-003DB886B3E4}" type="presOf" srcId="{6DF45210-3C6C-4118-9BD1-4CFEF8020DC2}" destId="{1834577E-2DF8-42F4-9528-C5D550EA1CA0}" srcOrd="0" destOrd="0" presId="urn:microsoft.com/office/officeart/2009/3/layout/IncreasingArrowsProcess"/>
    <dgm:cxn modelId="{8548BE35-1A68-4550-89D5-E8AE74F1F1F1}" srcId="{BD6B7C22-187F-45FE-A0E8-8BD0BDE08B82}" destId="{F37FB2A3-7651-45C8-8744-6BEBD7E5DEE4}" srcOrd="1" destOrd="0" parTransId="{D4D069D3-B4DB-4849-B76F-14CB949E38D8}" sibTransId="{4CA24844-F7D6-4E15-A87A-EC6D3DD4A150}"/>
    <dgm:cxn modelId="{1E2F6846-E64D-4B48-B146-E79A7D7A775F}" type="presOf" srcId="{096AAC91-8099-4FBF-B074-07FC334DF9A5}" destId="{F1D3CE30-2583-48B2-B4E9-15AFF225F896}" srcOrd="0" destOrd="0" presId="urn:microsoft.com/office/officeart/2009/3/layout/IncreasingArrowsProcess"/>
    <dgm:cxn modelId="{9FF31A4F-5A00-4E36-8A4A-1235FDCDA3CD}" type="presOf" srcId="{BD6B7C22-187F-45FE-A0E8-8BD0BDE08B82}" destId="{1C0CA6F7-2665-46D3-8CB2-75D0427B79D0}" srcOrd="0" destOrd="0" presId="urn:microsoft.com/office/officeart/2009/3/layout/IncreasingArrowsProcess"/>
    <dgm:cxn modelId="{659EE850-DD87-4C1A-8CCC-E57620776066}" srcId="{78BD757A-3DFA-425E-86F6-B8387C095A2A}" destId="{096AAC91-8099-4FBF-B074-07FC334DF9A5}" srcOrd="0" destOrd="0" parTransId="{EEC4A02C-2522-4284-A0C6-1D107FE1C0E0}" sibTransId="{98337610-C155-46B8-8F71-5CBDF8C06434}"/>
    <dgm:cxn modelId="{A983997A-813D-42E6-AA3B-70A606C29928}" type="presOf" srcId="{1F91E278-3463-4F6A-856D-8C143FCBEA77}" destId="{D921A7AE-F3CC-48C2-9013-FFB5E45250DD}" srcOrd="0" destOrd="0" presId="urn:microsoft.com/office/officeart/2009/3/layout/IncreasingArrowsProcess"/>
    <dgm:cxn modelId="{83E93F97-E0CA-427A-BDEC-EDAC285297F0}" srcId="{76C807E9-D10B-47FA-9C4E-2DB1EA68DF3D}" destId="{9D30C2FF-38E1-4781-9862-8CCFC1E37616}" srcOrd="0" destOrd="0" parTransId="{51B34CED-D7B4-49A5-A5BC-926A93B70AE6}" sibTransId="{264BBC5D-0C5F-4614-9869-F80E6901F08C}"/>
    <dgm:cxn modelId="{E443F9AC-EC74-4747-96A4-3C7657171466}" srcId="{BD6B7C22-187F-45FE-A0E8-8BD0BDE08B82}" destId="{76C807E9-D10B-47FA-9C4E-2DB1EA68DF3D}" srcOrd="3" destOrd="0" parTransId="{CA30201A-2E16-4943-8B58-8D231BB42862}" sibTransId="{EDB11C44-A676-4D6A-A67C-5423192C36E5}"/>
    <dgm:cxn modelId="{65B660C2-A010-480D-B591-499FE23109C2}" srcId="{F37FB2A3-7651-45C8-8744-6BEBD7E5DEE4}" destId="{1F91E278-3463-4F6A-856D-8C143FCBEA77}" srcOrd="0" destOrd="0" parTransId="{134D5CA2-FEE2-47FD-9C72-7B49B93CF480}" sibTransId="{1F9603B5-F3F8-420A-8756-3765401A4481}"/>
    <dgm:cxn modelId="{95CBC5C6-B50F-46F0-A114-B61851D77300}" type="presOf" srcId="{478EE7E5-77FA-465A-81BD-C4E40DF4EA2C}" destId="{1AB4C1F8-64F1-482C-9E5C-DCE2CF13AF4B}" srcOrd="0" destOrd="0" presId="urn:microsoft.com/office/officeart/2009/3/layout/IncreasingArrowsProcess"/>
    <dgm:cxn modelId="{0E0C3DD6-F6DB-4C2B-A5A4-62590D16FE80}" type="presOf" srcId="{F37FB2A3-7651-45C8-8744-6BEBD7E5DEE4}" destId="{2222DCB2-D773-439A-86B3-EDD014059F8F}" srcOrd="0" destOrd="0" presId="urn:microsoft.com/office/officeart/2009/3/layout/IncreasingArrowsProcess"/>
    <dgm:cxn modelId="{061B60FF-C6D9-4E99-9A6B-E77F0CA770D7}" srcId="{478EE7E5-77FA-465A-81BD-C4E40DF4EA2C}" destId="{6DF45210-3C6C-4118-9BD1-4CFEF8020DC2}" srcOrd="0" destOrd="0" parTransId="{FDFC9A6F-83E9-4925-9A90-BE80D9F29351}" sibTransId="{36D96F9A-7D1E-4B17-901E-E5BE256F0ABD}"/>
    <dgm:cxn modelId="{B7A82601-0528-43D1-957D-AABCE6F0DD53}" type="presParOf" srcId="{1C0CA6F7-2665-46D3-8CB2-75D0427B79D0}" destId="{1AB4C1F8-64F1-482C-9E5C-DCE2CF13AF4B}" srcOrd="0" destOrd="0" presId="urn:microsoft.com/office/officeart/2009/3/layout/IncreasingArrowsProcess"/>
    <dgm:cxn modelId="{0D230231-8224-44AC-B4B9-B9A4CB1EE033}" type="presParOf" srcId="{1C0CA6F7-2665-46D3-8CB2-75D0427B79D0}" destId="{1834577E-2DF8-42F4-9528-C5D550EA1CA0}" srcOrd="1" destOrd="0" presId="urn:microsoft.com/office/officeart/2009/3/layout/IncreasingArrowsProcess"/>
    <dgm:cxn modelId="{A7A3B3B2-D259-449A-BF54-945062C88E74}" type="presParOf" srcId="{1C0CA6F7-2665-46D3-8CB2-75D0427B79D0}" destId="{2222DCB2-D773-439A-86B3-EDD014059F8F}" srcOrd="2" destOrd="0" presId="urn:microsoft.com/office/officeart/2009/3/layout/IncreasingArrowsProcess"/>
    <dgm:cxn modelId="{CD1CBAF7-CB6C-4529-A298-38ABABC91C9A}" type="presParOf" srcId="{1C0CA6F7-2665-46D3-8CB2-75D0427B79D0}" destId="{D921A7AE-F3CC-48C2-9013-FFB5E45250DD}" srcOrd="3" destOrd="0" presId="urn:microsoft.com/office/officeart/2009/3/layout/IncreasingArrowsProcess"/>
    <dgm:cxn modelId="{D4145D3E-6B38-4A5A-8845-A8F13BA661DD}" type="presParOf" srcId="{1C0CA6F7-2665-46D3-8CB2-75D0427B79D0}" destId="{2D4A589E-E655-4D6E-B0A4-30F766DB10B7}" srcOrd="4" destOrd="0" presId="urn:microsoft.com/office/officeart/2009/3/layout/IncreasingArrowsProcess"/>
    <dgm:cxn modelId="{592894CE-9F74-4410-8B2B-375CC53C1A35}" type="presParOf" srcId="{1C0CA6F7-2665-46D3-8CB2-75D0427B79D0}" destId="{F1D3CE30-2583-48B2-B4E9-15AFF225F896}" srcOrd="5" destOrd="0" presId="urn:microsoft.com/office/officeart/2009/3/layout/IncreasingArrowsProcess"/>
    <dgm:cxn modelId="{5D52FD5F-C627-4C01-83D5-D886E6DFA265}" type="presParOf" srcId="{1C0CA6F7-2665-46D3-8CB2-75D0427B79D0}" destId="{990000AF-CF70-4FA1-9781-C15C36B988A8}" srcOrd="6" destOrd="0" presId="urn:microsoft.com/office/officeart/2009/3/layout/IncreasingArrowsProcess"/>
    <dgm:cxn modelId="{416E5BEA-5A44-4CEB-B2A2-EFD4D12A0923}" type="presParOf" srcId="{1C0CA6F7-2665-46D3-8CB2-75D0427B79D0}" destId="{E46331DA-F297-4703-921B-2C82E1024F12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6A03DA-722B-48ED-BA20-82146474C319}">
      <dsp:nvSpPr>
        <dsp:cNvPr id="0" name=""/>
        <dsp:cNvSpPr/>
      </dsp:nvSpPr>
      <dsp:spPr>
        <a:xfrm>
          <a:off x="0" y="1002000"/>
          <a:ext cx="2976141" cy="297614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C6010C-5615-4DD4-8671-A6641F7B5E74}">
      <dsp:nvSpPr>
        <dsp:cNvPr id="0" name=""/>
        <dsp:cNvSpPr/>
      </dsp:nvSpPr>
      <dsp:spPr>
        <a:xfrm>
          <a:off x="1488070" y="1002000"/>
          <a:ext cx="3472164" cy="29761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Аудит</a:t>
          </a:r>
          <a:endParaRPr lang="ru-KZ" sz="1700" kern="1200" dirty="0"/>
        </a:p>
      </dsp:txBody>
      <dsp:txXfrm>
        <a:off x="1488070" y="1002000"/>
        <a:ext cx="3472164" cy="372018"/>
      </dsp:txXfrm>
    </dsp:sp>
    <dsp:sp modelId="{0BA107C7-1B85-4FF7-9AB2-52B92DDD2CFB}">
      <dsp:nvSpPr>
        <dsp:cNvPr id="0" name=""/>
        <dsp:cNvSpPr/>
      </dsp:nvSpPr>
      <dsp:spPr>
        <a:xfrm>
          <a:off x="260412" y="1374019"/>
          <a:ext cx="2455315" cy="245531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2A0B87-4C79-474B-836F-DA6A41C6EF0E}">
      <dsp:nvSpPr>
        <dsp:cNvPr id="0" name=""/>
        <dsp:cNvSpPr/>
      </dsp:nvSpPr>
      <dsp:spPr>
        <a:xfrm>
          <a:off x="1488070" y="1374019"/>
          <a:ext cx="3472164" cy="24553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Мониторинг</a:t>
          </a:r>
          <a:endParaRPr lang="ru-KZ" sz="1700" kern="1200" dirty="0"/>
        </a:p>
      </dsp:txBody>
      <dsp:txXfrm>
        <a:off x="1488070" y="1374019"/>
        <a:ext cx="3472164" cy="372018"/>
      </dsp:txXfrm>
    </dsp:sp>
    <dsp:sp modelId="{8EFC1675-C9B2-4119-B489-9B89465E0C75}">
      <dsp:nvSpPr>
        <dsp:cNvPr id="0" name=""/>
        <dsp:cNvSpPr/>
      </dsp:nvSpPr>
      <dsp:spPr>
        <a:xfrm>
          <a:off x="520825" y="1746038"/>
          <a:ext cx="1934489" cy="193448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D2215C-A08B-49FF-9DAB-28CB24732652}">
      <dsp:nvSpPr>
        <dsp:cNvPr id="0" name=""/>
        <dsp:cNvSpPr/>
      </dsp:nvSpPr>
      <dsp:spPr>
        <a:xfrm>
          <a:off x="1488070" y="1746038"/>
          <a:ext cx="3472164" cy="193448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Экспертиза</a:t>
          </a:r>
          <a:endParaRPr lang="ru-KZ" sz="1700" kern="1200" dirty="0"/>
        </a:p>
      </dsp:txBody>
      <dsp:txXfrm>
        <a:off x="1488070" y="1746038"/>
        <a:ext cx="3472164" cy="372015"/>
      </dsp:txXfrm>
    </dsp:sp>
    <dsp:sp modelId="{C3E87477-2107-4FA5-AF2B-7C775A55D322}">
      <dsp:nvSpPr>
        <dsp:cNvPr id="0" name=""/>
        <dsp:cNvSpPr/>
      </dsp:nvSpPr>
      <dsp:spPr>
        <a:xfrm>
          <a:off x="781237" y="2118053"/>
          <a:ext cx="1413666" cy="14136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422F2E-71DC-41D7-9E73-C2D1FF75714D}">
      <dsp:nvSpPr>
        <dsp:cNvPr id="0" name=""/>
        <dsp:cNvSpPr/>
      </dsp:nvSpPr>
      <dsp:spPr>
        <a:xfrm>
          <a:off x="1488070" y="2118053"/>
          <a:ext cx="3472164" cy="14136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Проектирование</a:t>
          </a:r>
          <a:endParaRPr lang="ru-KZ" sz="1700" kern="1200" dirty="0"/>
        </a:p>
      </dsp:txBody>
      <dsp:txXfrm>
        <a:off x="1488070" y="2118053"/>
        <a:ext cx="3472164" cy="372018"/>
      </dsp:txXfrm>
    </dsp:sp>
    <dsp:sp modelId="{96A2AFAC-BB81-4753-8F83-2485E1FC03AA}">
      <dsp:nvSpPr>
        <dsp:cNvPr id="0" name=""/>
        <dsp:cNvSpPr/>
      </dsp:nvSpPr>
      <dsp:spPr>
        <a:xfrm>
          <a:off x="1041649" y="2490072"/>
          <a:ext cx="892841" cy="892841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7BD36E-3F44-4828-87A3-389BA4996EB6}">
      <dsp:nvSpPr>
        <dsp:cNvPr id="0" name=""/>
        <dsp:cNvSpPr/>
      </dsp:nvSpPr>
      <dsp:spPr>
        <a:xfrm>
          <a:off x="1488070" y="2490072"/>
          <a:ext cx="3472164" cy="892841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FF0000"/>
              </a:solidFill>
            </a:rPr>
            <a:t>Оценка воздействия</a:t>
          </a:r>
          <a:endParaRPr lang="ru-KZ" sz="2400" b="1" kern="1200" dirty="0">
            <a:solidFill>
              <a:srgbClr val="FF0000"/>
            </a:solidFill>
          </a:endParaRPr>
        </a:p>
      </dsp:txBody>
      <dsp:txXfrm>
        <a:off x="1488070" y="2490072"/>
        <a:ext cx="3472164" cy="372018"/>
      </dsp:txXfrm>
    </dsp:sp>
    <dsp:sp modelId="{E87967E7-692F-4162-B42D-EF146978E87C}">
      <dsp:nvSpPr>
        <dsp:cNvPr id="0" name=""/>
        <dsp:cNvSpPr/>
      </dsp:nvSpPr>
      <dsp:spPr>
        <a:xfrm>
          <a:off x="1302062" y="2862091"/>
          <a:ext cx="372015" cy="37201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2F2C8B-654E-4D5C-AE89-25D37DCEF24E}">
      <dsp:nvSpPr>
        <dsp:cNvPr id="0" name=""/>
        <dsp:cNvSpPr/>
      </dsp:nvSpPr>
      <dsp:spPr>
        <a:xfrm>
          <a:off x="1488070" y="2862091"/>
          <a:ext cx="3472164" cy="3720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Изыскания</a:t>
          </a:r>
          <a:endParaRPr lang="ru-KZ" sz="1700" kern="1200" dirty="0"/>
        </a:p>
      </dsp:txBody>
      <dsp:txXfrm>
        <a:off x="1488070" y="2862091"/>
        <a:ext cx="3472164" cy="3720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B4C1F8-64F1-482C-9E5C-DCE2CF13AF4B}">
      <dsp:nvSpPr>
        <dsp:cNvPr id="0" name=""/>
        <dsp:cNvSpPr/>
      </dsp:nvSpPr>
      <dsp:spPr>
        <a:xfrm>
          <a:off x="0" y="1137867"/>
          <a:ext cx="5181600" cy="754363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254000" bIns="11975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ПРЕДОТВРАЩЕНИЕ</a:t>
          </a:r>
        </a:p>
      </dsp:txBody>
      <dsp:txXfrm>
        <a:off x="0" y="1326458"/>
        <a:ext cx="4993009" cy="377181"/>
      </dsp:txXfrm>
    </dsp:sp>
    <dsp:sp modelId="{1834577E-2DF8-42F4-9528-C5D550EA1CA0}">
      <dsp:nvSpPr>
        <dsp:cNvPr id="0" name=""/>
        <dsp:cNvSpPr/>
      </dsp:nvSpPr>
      <dsp:spPr>
        <a:xfrm>
          <a:off x="0" y="1720820"/>
          <a:ext cx="1194358" cy="13953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Осуществление деятельности по варианту, исключающему негативное воздействие</a:t>
          </a:r>
        </a:p>
      </dsp:txBody>
      <dsp:txXfrm>
        <a:off x="0" y="1720820"/>
        <a:ext cx="1194358" cy="1395344"/>
      </dsp:txXfrm>
    </dsp:sp>
    <dsp:sp modelId="{2222DCB2-D773-439A-86B3-EDD014059F8F}">
      <dsp:nvSpPr>
        <dsp:cNvPr id="0" name=""/>
        <dsp:cNvSpPr/>
      </dsp:nvSpPr>
      <dsp:spPr>
        <a:xfrm>
          <a:off x="1194358" y="1389232"/>
          <a:ext cx="3987241" cy="754363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254000" bIns="11975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СМЯГЧЕНИЕ</a:t>
          </a:r>
        </a:p>
      </dsp:txBody>
      <dsp:txXfrm>
        <a:off x="1194358" y="1577823"/>
        <a:ext cx="3798650" cy="377181"/>
      </dsp:txXfrm>
    </dsp:sp>
    <dsp:sp modelId="{D921A7AE-F3CC-48C2-9013-FFB5E45250DD}">
      <dsp:nvSpPr>
        <dsp:cNvPr id="0" name=""/>
        <dsp:cNvSpPr/>
      </dsp:nvSpPr>
      <dsp:spPr>
        <a:xfrm>
          <a:off x="1194358" y="1972185"/>
          <a:ext cx="1194358" cy="13597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Принятие мер по снижению величины </a:t>
          </a:r>
          <a:r>
            <a:rPr lang="ru-RU" sz="1100" kern="1200" dirty="0" err="1"/>
            <a:t>неисключаемого</a:t>
          </a:r>
          <a:r>
            <a:rPr lang="ru-RU" sz="1100" kern="1200" dirty="0"/>
            <a:t>  негативного воздействия</a:t>
          </a:r>
        </a:p>
      </dsp:txBody>
      <dsp:txXfrm>
        <a:off x="1194358" y="1972185"/>
        <a:ext cx="1194358" cy="1359778"/>
      </dsp:txXfrm>
    </dsp:sp>
    <dsp:sp modelId="{2D4A589E-E655-4D6E-B0A4-30F766DB10B7}">
      <dsp:nvSpPr>
        <dsp:cNvPr id="0" name=""/>
        <dsp:cNvSpPr/>
      </dsp:nvSpPr>
      <dsp:spPr>
        <a:xfrm>
          <a:off x="2388717" y="1640597"/>
          <a:ext cx="2792882" cy="754363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254000" bIns="11975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ВОССТАНОВЛЕНИЕ</a:t>
          </a:r>
        </a:p>
      </dsp:txBody>
      <dsp:txXfrm>
        <a:off x="2388717" y="1829188"/>
        <a:ext cx="2604291" cy="377181"/>
      </dsp:txXfrm>
    </dsp:sp>
    <dsp:sp modelId="{F1D3CE30-2583-48B2-B4E9-15AFF225F896}">
      <dsp:nvSpPr>
        <dsp:cNvPr id="0" name=""/>
        <dsp:cNvSpPr/>
      </dsp:nvSpPr>
      <dsp:spPr>
        <a:xfrm>
          <a:off x="2388717" y="2223551"/>
          <a:ext cx="1194358" cy="13688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Принятие мер по восстановлению компонентов окружающей среды, нарушенных негативным воздействием</a:t>
          </a:r>
        </a:p>
      </dsp:txBody>
      <dsp:txXfrm>
        <a:off x="2388717" y="2223551"/>
        <a:ext cx="1194358" cy="1368870"/>
      </dsp:txXfrm>
    </dsp:sp>
    <dsp:sp modelId="{990000AF-CF70-4FA1-9781-C15C36B988A8}">
      <dsp:nvSpPr>
        <dsp:cNvPr id="0" name=""/>
        <dsp:cNvSpPr/>
      </dsp:nvSpPr>
      <dsp:spPr>
        <a:xfrm>
          <a:off x="3583076" y="1891962"/>
          <a:ext cx="1598523" cy="754363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254000" bIns="11975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КОМПЕНСАЦИЯ</a:t>
          </a:r>
        </a:p>
      </dsp:txBody>
      <dsp:txXfrm>
        <a:off x="3583076" y="2080553"/>
        <a:ext cx="1409932" cy="377181"/>
      </dsp:txXfrm>
    </dsp:sp>
    <dsp:sp modelId="{E46331DA-F297-4703-921B-2C82E1024F12}">
      <dsp:nvSpPr>
        <dsp:cNvPr id="0" name=""/>
        <dsp:cNvSpPr/>
      </dsp:nvSpPr>
      <dsp:spPr>
        <a:xfrm>
          <a:off x="3583076" y="2474916"/>
          <a:ext cx="1205240" cy="13849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Принятие мер для компенсации неустранимых последствий негативного воздействия</a:t>
          </a:r>
        </a:p>
      </dsp:txBody>
      <dsp:txXfrm>
        <a:off x="3583076" y="2474916"/>
        <a:ext cx="1205240" cy="1384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E26FA64-CACD-42F6-A3A1-78AA196A4F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F08EF44-0ACE-4A37-968F-3A314FCE95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353AA-8AAE-4DA7-8C61-4FF04E99AB13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B50FA4F-AB7D-49E8-B7B4-0FC9B78E83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E55F0B-11B6-4326-9C51-DEA4CF59EB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EC5ED-F958-4606-B063-C2C585F7CB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3181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D39A7-FE94-46AE-99B7-653B73EE2FF4}" type="datetimeFigureOut">
              <a:rPr lang="ru-KZ" smtClean="0"/>
              <a:t>17.04.2023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CEF28-DC83-4303-A05F-875FEB684F0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53277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CEF28-DC83-4303-A05F-875FEB684F0B}" type="slidenum">
              <a:rPr lang="ru-KZ" smtClean="0"/>
              <a:t>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97374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CEF28-DC83-4303-A05F-875FEB684F0B}" type="slidenum">
              <a:rPr lang="ru-KZ" smtClean="0"/>
              <a:t>10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96972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CEF28-DC83-4303-A05F-875FEB684F0B}" type="slidenum">
              <a:rPr lang="ru-KZ" smtClean="0"/>
              <a:t>11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16521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CEF28-DC83-4303-A05F-875FEB684F0B}" type="slidenum">
              <a:rPr lang="ru-KZ" smtClean="0"/>
              <a:t>2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66850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CEF28-DC83-4303-A05F-875FEB684F0B}" type="slidenum">
              <a:rPr lang="ru-KZ" smtClean="0"/>
              <a:t>3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48672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CEF28-DC83-4303-A05F-875FEB684F0B}" type="slidenum">
              <a:rPr lang="ru-KZ" smtClean="0"/>
              <a:t>4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31652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CEF28-DC83-4303-A05F-875FEB684F0B}" type="slidenum">
              <a:rPr lang="ru-KZ" smtClean="0"/>
              <a:t>5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94257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CEF28-DC83-4303-A05F-875FEB684F0B}" type="slidenum">
              <a:rPr lang="ru-KZ" smtClean="0"/>
              <a:t>6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55529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CEF28-DC83-4303-A05F-875FEB684F0B}" type="slidenum">
              <a:rPr lang="ru-KZ" smtClean="0"/>
              <a:t>7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62722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CEF28-DC83-4303-A05F-875FEB684F0B}" type="slidenum">
              <a:rPr lang="ru-KZ" smtClean="0"/>
              <a:t>8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53436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CEF28-DC83-4303-A05F-875FEB684F0B}" type="slidenum">
              <a:rPr lang="ru-KZ" smtClean="0"/>
              <a:t>9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300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ступите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6FE51-4CB4-4FD7-9B9B-23655D113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411887"/>
            <a:ext cx="7021512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869BF9-B11E-4427-83DF-26D06F7CA3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04" y="6057102"/>
            <a:ext cx="2145009" cy="57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1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634" userDrawn="1">
          <p15:clr>
            <a:srgbClr val="FBAE40"/>
          </p15:clr>
        </p15:guide>
        <p15:guide id="2" orient="horz" pos="377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D91F2-F453-4C88-AEE4-EF70175A1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FD28EE3-363F-4761-8C26-EABA2A3E54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60C196-2C93-4DE7-A893-45FAEA831F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22D6E5-6C6F-4EC1-BD84-59255B2D530E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91D263-8F5A-402F-99AC-1294E57BC3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434" y="6010657"/>
            <a:ext cx="613420" cy="7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15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с рис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A40E4-4A8B-4371-B338-CA99F8EBB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71325"/>
            <a:ext cx="11522075" cy="59052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7D116E0-3C36-40F3-ACA7-E5EC808AD9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75183" y="6404112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5DCC58-8D76-4CC8-8ACC-784D1F3CB5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22D6E5-6C6F-4EC1-BD84-59255B2D530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A30916F-C0C8-47C2-BC09-649A4E42C8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963" y="3623229"/>
            <a:ext cx="2986306" cy="271462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C7E1A10F-33FE-4378-89FC-17A7E20018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2847" y="3624649"/>
            <a:ext cx="2986306" cy="271462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7CDB32E3-E8E2-44D8-9EA0-A9A2D8D5F7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70732" y="3630614"/>
            <a:ext cx="2986306" cy="271462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68C76B04-6F41-48EA-A6A4-33A7B262B8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1608138"/>
            <a:ext cx="2986087" cy="16271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0" name="Рисунок 8">
            <a:extLst>
              <a:ext uri="{FF2B5EF4-FFF2-40B4-BE49-F238E27FC236}">
                <a16:creationId xmlns:a16="http://schemas.microsoft.com/office/drawing/2014/main" id="{50551150-1462-4168-A5BD-9CD67B6EFB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03066" y="1608138"/>
            <a:ext cx="2986087" cy="16271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id="{E4925A0C-2EB4-4139-B181-6EA8C76515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71169" y="1608138"/>
            <a:ext cx="2986087" cy="16271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10AC0D-05DE-4AFE-A9DE-7E51F14BCD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2" y="6348550"/>
            <a:ext cx="818125" cy="48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70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с рис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A40E4-4A8B-4371-B338-CA99F8EBB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71325"/>
            <a:ext cx="11522075" cy="59052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7D116E0-3C36-40F3-ACA7-E5EC808AD9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58660" y="6404112"/>
            <a:ext cx="41148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5DCC58-8D76-4CC8-8ACC-784D1F3CB5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22D6E5-6C6F-4EC1-BD84-59255B2D530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A30916F-C0C8-47C2-BC09-649A4E42C8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963" y="3623229"/>
            <a:ext cx="2986306" cy="271462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C7E1A10F-33FE-4378-89FC-17A7E20018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2847" y="3624649"/>
            <a:ext cx="2986306" cy="271462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7CDB32E3-E8E2-44D8-9EA0-A9A2D8D5F7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70732" y="3630614"/>
            <a:ext cx="2986306" cy="271462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68C76B04-6F41-48EA-A6A4-33A7B262B8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8116" y="1608138"/>
            <a:ext cx="1800000" cy="18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2" name="Рисунок 8">
            <a:extLst>
              <a:ext uri="{FF2B5EF4-FFF2-40B4-BE49-F238E27FC236}">
                <a16:creationId xmlns:a16="http://schemas.microsoft.com/office/drawing/2014/main" id="{DAA6F6DB-A79E-445A-B3B9-E266823332F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95999" y="1608138"/>
            <a:ext cx="1800000" cy="18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3" name="Рисунок 8">
            <a:extLst>
              <a:ext uri="{FF2B5EF4-FFF2-40B4-BE49-F238E27FC236}">
                <a16:creationId xmlns:a16="http://schemas.microsoft.com/office/drawing/2014/main" id="{1CDEE2FE-104F-4E22-99F1-2B4370DEF2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63882" y="1608138"/>
            <a:ext cx="1800000" cy="18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586928-6FE0-41D9-8832-EC41B413B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2" y="6348550"/>
            <a:ext cx="818125" cy="48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32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с рис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A40E4-4A8B-4371-B338-CA99F8EBB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71325"/>
            <a:ext cx="11522075" cy="59052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7D116E0-3C36-40F3-ACA7-E5EC808AD9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5DCC58-8D76-4CC8-8ACC-784D1F3CB5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22D6E5-6C6F-4EC1-BD84-59255B2D530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A30916F-C0C8-47C2-BC09-649A4E42C8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963" y="3623229"/>
            <a:ext cx="2986306" cy="271462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C7E1A10F-33FE-4378-89FC-17A7E20018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2847" y="3624649"/>
            <a:ext cx="2986306" cy="271462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7CDB32E3-E8E2-44D8-9EA0-A9A2D8D5F7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70732" y="3630614"/>
            <a:ext cx="2986306" cy="271462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68C76B04-6F41-48EA-A6A4-33A7B262B8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8116" y="1608138"/>
            <a:ext cx="1800000" cy="18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2" name="Рисунок 8">
            <a:extLst>
              <a:ext uri="{FF2B5EF4-FFF2-40B4-BE49-F238E27FC236}">
                <a16:creationId xmlns:a16="http://schemas.microsoft.com/office/drawing/2014/main" id="{DAA6F6DB-A79E-445A-B3B9-E266823332F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95999" y="1608138"/>
            <a:ext cx="1800000" cy="18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3" name="Рисунок 8">
            <a:extLst>
              <a:ext uri="{FF2B5EF4-FFF2-40B4-BE49-F238E27FC236}">
                <a16:creationId xmlns:a16="http://schemas.microsoft.com/office/drawing/2014/main" id="{1CDEE2FE-104F-4E22-99F1-2B4370DEF2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63882" y="1608138"/>
            <a:ext cx="1800000" cy="18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D2DCF8-2BCF-43D6-ACFE-0FE340922F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220" y="6178651"/>
            <a:ext cx="473633" cy="56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24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с рис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9EEC7-BC22-4D0E-B85A-BB60E468E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289311"/>
            <a:ext cx="7902520" cy="758689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37D5E4-9B84-4CB9-9084-1FD7E7168F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21115" y="6361714"/>
            <a:ext cx="41148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D33C42-9C31-409F-A5A1-BA9A8C75DB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22D6E5-6C6F-4EC1-BD84-59255B2D530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71E3428-7A07-4C56-94D8-D23F0E65BF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963" y="3429000"/>
            <a:ext cx="7902575" cy="2078038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79313C71-16D4-4DC9-997D-BE95C29DC7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6950" y="0"/>
            <a:ext cx="3575050" cy="6858000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DAF498-50FF-4839-94A5-53AD3003C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2" y="6348550"/>
            <a:ext cx="818125" cy="48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76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28" userDrawn="1">
          <p15:clr>
            <a:srgbClr val="FBAE40"/>
          </p15:clr>
        </p15:guide>
        <p15:guide id="2" pos="520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с рис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9EEC7-BC22-4D0E-B85A-BB60E468E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289311"/>
            <a:ext cx="7902520" cy="758689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37D5E4-9B84-4CB9-9084-1FD7E7168F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D33C42-9C31-409F-A5A1-BA9A8C75DB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22D6E5-6C6F-4EC1-BD84-59255B2D530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71E3428-7A07-4C56-94D8-D23F0E65BF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963" y="3429000"/>
            <a:ext cx="7902575" cy="2078038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79313C71-16D4-4DC9-997D-BE95C29DC7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6950" y="0"/>
            <a:ext cx="3575050" cy="6858000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87EF39-06CE-4960-AFAE-29498752A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220" y="6178651"/>
            <a:ext cx="473633" cy="56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87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428" userDrawn="1">
          <p15:clr>
            <a:srgbClr val="FBAE40"/>
          </p15:clr>
        </p15:guide>
        <p15:guide id="2" pos="5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E2355-C113-4731-AF83-7DB4BD605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1649021"/>
            <a:ext cx="1152207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803002-666C-4F89-ACB1-A1A785071A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83251D-7419-4A6B-AA67-191BCAB432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22D6E5-6C6F-4EC1-BD84-59255B2D530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043CD7F-82A9-48E2-9676-7794C1A4A1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962" y="3716233"/>
            <a:ext cx="5761038" cy="219075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Диаграмма 7">
            <a:extLst>
              <a:ext uri="{FF2B5EF4-FFF2-40B4-BE49-F238E27FC236}">
                <a16:creationId xmlns:a16="http://schemas.microsoft.com/office/drawing/2014/main" id="{62BAF635-DD48-4D2B-8157-73996AD76D1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096000" y="3716233"/>
            <a:ext cx="5761038" cy="2190855"/>
          </a:xfrm>
        </p:spPr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47B579-720F-4FF7-A3F6-8083650A12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122" y="131160"/>
            <a:ext cx="917925" cy="5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38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0CD67-D278-409B-8967-184C4CD11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916989"/>
            <a:ext cx="5761037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EFB241-A201-4AEF-8A55-83F6E73C73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71E453-089C-4FBA-8E72-B10397DD56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22D6E5-6C6F-4EC1-BD84-59255B2D530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7B4170-55B3-4357-86AF-F821564402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8688" y="1365250"/>
            <a:ext cx="3597275" cy="635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641CCC24-D171-4F7C-9A0D-4F12555174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78688" y="2794000"/>
            <a:ext cx="3597275" cy="635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E641804E-2278-4DE2-B7C5-50F18850F9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8688" y="4222750"/>
            <a:ext cx="3597275" cy="635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83D8F31-43B2-484C-A520-8C7B7E0F51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470" y="5578094"/>
            <a:ext cx="2003710" cy="5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19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C1537-9F8E-40E2-99ED-5C5648E1E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685853"/>
            <a:ext cx="11522075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D2A7ABE-3A51-42DF-A8AF-CC6402C384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8F7525-D2D5-42E1-8B99-4DA55C2878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22D6E5-6C6F-4EC1-BD84-59255B2D530E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D784FD-737B-49E7-B4C3-D09BC2BF5B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122" y="131160"/>
            <a:ext cx="917925" cy="5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44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D3B1A-0C06-4DF8-9D82-A340F6F38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0ED61BB-0E3A-430E-A40A-49E589EAC2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F280A6-F6BD-455A-8CF4-7E446CE02A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09389" y="6382735"/>
            <a:ext cx="338959" cy="365125"/>
          </a:xfrm>
        </p:spPr>
        <p:txBody>
          <a:bodyPr/>
          <a:lstStyle/>
          <a:p>
            <a:fld id="{3622D6E5-6C6F-4EC1-BD84-59255B2D530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DEA445E-B6A4-4947-9D25-3737860C4B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3388" y="2081213"/>
            <a:ext cx="4224337" cy="37512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C56943-67C7-485B-AD7E-CBDC24A11A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434" y="6010657"/>
            <a:ext cx="613420" cy="7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6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A40E4-4A8B-4371-B338-CA99F8EBB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698045"/>
            <a:ext cx="11522075" cy="59052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7D116E0-3C36-40F3-ACA7-E5EC808AD9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5DCC58-8D76-4CC8-8ACC-784D1F3CB5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22D6E5-6C6F-4EC1-BD84-59255B2D530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A30916F-C0C8-47C2-BC09-649A4E42C8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963" y="3623229"/>
            <a:ext cx="2986306" cy="271462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C7E1A10F-33FE-4378-89FC-17A7E20018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2847" y="3624649"/>
            <a:ext cx="2986306" cy="271462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7CDB32E3-E8E2-44D8-9EA0-A9A2D8D5F7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70732" y="3630614"/>
            <a:ext cx="2986306" cy="271462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E053A3-C205-4A86-B6FF-6A84C2C4FA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122" y="131160"/>
            <a:ext cx="917925" cy="5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0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A40E4-4A8B-4371-B338-CA99F8EBB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71325"/>
            <a:ext cx="11522075" cy="59052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7D116E0-3C36-40F3-ACA7-E5EC808AD9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5DCC58-8D76-4CC8-8ACC-784D1F3CB5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22D6E5-6C6F-4EC1-BD84-59255B2D530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A30916F-C0C8-47C2-BC09-649A4E42C8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963" y="3623229"/>
            <a:ext cx="2986306" cy="271462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C7E1A10F-33FE-4378-89FC-17A7E20018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2847" y="3624649"/>
            <a:ext cx="2986306" cy="271462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7CDB32E3-E8E2-44D8-9EA0-A9A2D8D5F7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70732" y="3630614"/>
            <a:ext cx="2986306" cy="271462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382E14-30F3-4F46-B30D-F301F82E47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220" y="6178651"/>
            <a:ext cx="473633" cy="5692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BF089B-7BC9-4AEB-985E-0B18E7D127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122" y="131160"/>
            <a:ext cx="917925" cy="5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17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A40E4-4A8B-4371-B338-CA99F8EBB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71325"/>
            <a:ext cx="11522075" cy="590523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7D116E0-3C36-40F3-ACA7-E5EC808AD9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5DCC58-8D76-4CC8-8ACC-784D1F3CB5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22D6E5-6C6F-4EC1-BD84-59255B2D530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C7E1A10F-33FE-4378-89FC-17A7E20018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2847" y="3624649"/>
            <a:ext cx="2986306" cy="271462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7CDB32E3-E8E2-44D8-9EA0-A9A2D8D5F7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70732" y="3630614"/>
            <a:ext cx="2986306" cy="271462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D1DDEA-E9AF-4058-A2D8-4F45822668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9" y="6010657"/>
            <a:ext cx="613420" cy="737204"/>
          </a:xfrm>
          <a:prstGeom prst="rect">
            <a:avLst/>
          </a:prstGeom>
        </p:spPr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EB2FD7E0-89A8-49A0-96D0-5F8DD79F9F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02163" y="1695450"/>
            <a:ext cx="7254875" cy="1365250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308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A40E4-4A8B-4371-B338-CA99F8EBB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363" y="260350"/>
            <a:ext cx="8760269" cy="590523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7D116E0-3C36-40F3-ACA7-E5EC808AD9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2362" y="6382735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5DCC58-8D76-4CC8-8ACC-784D1F3CB5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22D6E5-6C6F-4EC1-BD84-59255B2D530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C7E1A10F-33FE-4378-89FC-17A7E20018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92362" y="1369129"/>
            <a:ext cx="6824789" cy="117899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D1DDEA-E9AF-4058-A2D8-4F45822668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9" y="6010657"/>
            <a:ext cx="613420" cy="737204"/>
          </a:xfrm>
          <a:prstGeom prst="rect">
            <a:avLst/>
          </a:prstGeom>
        </p:spPr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EB2FD7E0-89A8-49A0-96D0-5F8DD79F9F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2135188" cy="6858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txBody>
          <a:bodyPr/>
          <a:lstStyle/>
          <a:p>
            <a:endParaRPr lang="ru-RU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15E5CE7C-2C72-4E0F-8D47-DE331585B0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92362" y="2920206"/>
            <a:ext cx="6824789" cy="117899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23E678-2C04-4B89-8384-973FB938BA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122" y="6187440"/>
            <a:ext cx="917925" cy="5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6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34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A40E4-4A8B-4371-B338-CA99F8EBB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363" y="260350"/>
            <a:ext cx="8760269" cy="590523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7D116E0-3C36-40F3-ACA7-E5EC808AD9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2362" y="6382735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5DCC58-8D76-4CC8-8ACC-784D1F3CB5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22D6E5-6C6F-4EC1-BD84-59255B2D530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C7E1A10F-33FE-4378-89FC-17A7E20018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92362" y="1369129"/>
            <a:ext cx="6824789" cy="117899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D1DDEA-E9AF-4058-A2D8-4F45822668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9" y="6010657"/>
            <a:ext cx="613420" cy="737204"/>
          </a:xfrm>
          <a:prstGeom prst="rect">
            <a:avLst/>
          </a:prstGeom>
        </p:spPr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EB2FD7E0-89A8-49A0-96D0-5F8DD79F9F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2135188" cy="6858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txBody>
          <a:bodyPr/>
          <a:lstStyle/>
          <a:p>
            <a:endParaRPr lang="ru-RU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15E5CE7C-2C72-4E0F-8D47-DE331585B0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92362" y="4212558"/>
            <a:ext cx="6824789" cy="117899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E594F04-C1F6-4C77-8976-D099E03F00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434" y="6010657"/>
            <a:ext cx="613420" cy="7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3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34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D91F2-F453-4C88-AEE4-EF70175A1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FD28EE3-363F-4761-8C26-EABA2A3E54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60C196-2C93-4DE7-A893-45FAEA831F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22D6E5-6C6F-4EC1-BD84-59255B2D530E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23E622-1D64-4751-8CC1-B0A2788E8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122" y="131160"/>
            <a:ext cx="917925" cy="5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91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2A2271-9C8A-41D8-9A34-6411B6D9A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71325"/>
            <a:ext cx="11522075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ECE129-980C-48FE-8C67-C42C1C429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825625"/>
            <a:ext cx="115220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07556A-CC25-4FC2-99B0-FD7E82043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963" y="63827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3080A0-12E9-4D55-A1ED-423B32A5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079" y="6361714"/>
            <a:ext cx="33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2D6E5-6C6F-4EC1-BD84-59255B2D53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09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9" r:id="rId2"/>
    <p:sldLayoutId id="2147483655" r:id="rId3"/>
    <p:sldLayoutId id="2147483651" r:id="rId4"/>
    <p:sldLayoutId id="2147483656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52" r:id="rId11"/>
    <p:sldLayoutId id="2147483653" r:id="rId12"/>
    <p:sldLayoutId id="2147483657" r:id="rId13"/>
    <p:sldLayoutId id="2147483654" r:id="rId14"/>
    <p:sldLayoutId id="2147483658" r:id="rId15"/>
    <p:sldLayoutId id="2147483665" r:id="rId16"/>
    <p:sldLayoutId id="21474836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1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3C0F2-8D62-4433-9195-F6399AC6F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411887"/>
            <a:ext cx="8717598" cy="1351221"/>
          </a:xfrm>
        </p:spPr>
        <p:txBody>
          <a:bodyPr>
            <a:noAutofit/>
          </a:bodyPr>
          <a:lstStyle/>
          <a:p>
            <a:r>
              <a:rPr lang="ru-RU" sz="2900" b="1" cap="all" spc="300" dirty="0"/>
              <a:t>Кумулятивные и трансграничные воздействия </a:t>
            </a:r>
            <a:br>
              <a:rPr lang="en-US" sz="2900" b="1" cap="all" spc="300" dirty="0"/>
            </a:br>
            <a:r>
              <a:rPr lang="ru-RU" sz="2900" b="1" spc="300" dirty="0"/>
              <a:t>крупных проектов в Арктике: </a:t>
            </a:r>
            <a:br>
              <a:rPr lang="en-US" sz="2900" b="1" spc="300" dirty="0"/>
            </a:br>
            <a:r>
              <a:rPr lang="ru-RU" sz="2800" b="1" spc="300" dirty="0"/>
              <a:t>опыт идентификации, оценки и учета </a:t>
            </a:r>
            <a:br>
              <a:rPr lang="en-US" sz="2800" b="1" spc="300" dirty="0"/>
            </a:br>
            <a:r>
              <a:rPr lang="ru-RU" sz="2800" b="1" spc="300" dirty="0"/>
              <a:t>в природоохранной деятельности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78955F-0453-4BDC-9E47-F0431F7DF384}"/>
              </a:ext>
            </a:extLst>
          </p:cNvPr>
          <p:cNvSpPr txBox="1"/>
          <p:nvPr/>
        </p:nvSpPr>
        <p:spPr>
          <a:xfrm>
            <a:off x="334963" y="1184032"/>
            <a:ext cx="5993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Консалтинговая компания «ЭНВАЙРОН КОНСАЛТ Си-Ай-Эс»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9BF9F0-A243-DE85-99B1-F1432A287976}"/>
              </a:ext>
            </a:extLst>
          </p:cNvPr>
          <p:cNvSpPr txBox="1"/>
          <p:nvPr/>
        </p:nvSpPr>
        <p:spPr>
          <a:xfrm>
            <a:off x="334962" y="5304636"/>
            <a:ext cx="4943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spc="170" dirty="0"/>
              <a:t>Авторы: М.В. </a:t>
            </a:r>
            <a:r>
              <a:rPr lang="ru-RU" sz="1600" i="1" spc="170" dirty="0" err="1"/>
              <a:t>Петрасова</a:t>
            </a:r>
            <a:r>
              <a:rPr lang="ru-RU" sz="1600" i="1" spc="170" dirty="0"/>
              <a:t>, С.С. Чернянский</a:t>
            </a:r>
            <a:endParaRPr lang="ru-KZ" sz="1600" i="1" spc="170" dirty="0"/>
          </a:p>
        </p:txBody>
      </p:sp>
    </p:spTree>
    <p:extLst>
      <p:ext uri="{BB962C8B-B14F-4D97-AF65-F5344CB8AC3E}">
        <p14:creationId xmlns:p14="http://schemas.microsoft.com/office/powerpoint/2010/main" val="122642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630328BC-0837-F828-9FE6-E9CAE9319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590" y="343502"/>
            <a:ext cx="9499677" cy="1325563"/>
          </a:xfrm>
        </p:spPr>
        <p:txBody>
          <a:bodyPr>
            <a:normAutofit/>
          </a:bodyPr>
          <a:lstStyle/>
          <a:p>
            <a:r>
              <a:rPr lang="ru-RU" b="1" spc="300" dirty="0"/>
              <a:t>О ВОЗМОЖНЫХ ПРАКТИЧЕСКИХ ШАГАХ (со стороны компаний):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16DDCD63-BCE1-0E62-001F-28AEC53BFD03}"/>
              </a:ext>
            </a:extLst>
          </p:cNvPr>
          <p:cNvSpPr/>
          <p:nvPr/>
        </p:nvSpPr>
        <p:spPr>
          <a:xfrm>
            <a:off x="2954131" y="4200170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3</a:t>
            </a:r>
            <a:endParaRPr lang="ru-RU" sz="2400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1D2F5812-7EF3-2C85-CCD8-0A846ABBE483}"/>
              </a:ext>
            </a:extLst>
          </p:cNvPr>
          <p:cNvSpPr/>
          <p:nvPr/>
        </p:nvSpPr>
        <p:spPr>
          <a:xfrm>
            <a:off x="2954135" y="1928339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1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2481475-9CDE-377F-7A06-A5922857E5BB}"/>
              </a:ext>
            </a:extLst>
          </p:cNvPr>
          <p:cNvSpPr/>
          <p:nvPr/>
        </p:nvSpPr>
        <p:spPr>
          <a:xfrm>
            <a:off x="2954131" y="3055449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2</a:t>
            </a:r>
            <a:endParaRPr lang="ru-RU" sz="2400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A9B4D2BC-8418-1F9E-E477-157384BB434E}"/>
              </a:ext>
            </a:extLst>
          </p:cNvPr>
          <p:cNvSpPr txBox="1">
            <a:spLocks/>
          </p:cNvSpPr>
          <p:nvPr/>
        </p:nvSpPr>
        <p:spPr>
          <a:xfrm>
            <a:off x="3548076" y="1937562"/>
            <a:ext cx="8102057" cy="38961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b="0" i="1" dirty="0"/>
              <a:t>Эффективно использовать и публиковать  результаты собственных изысканий и мониторинга </a:t>
            </a:r>
          </a:p>
          <a:p>
            <a:endParaRPr lang="ru-RU" b="0" i="1" dirty="0"/>
          </a:p>
          <a:p>
            <a:r>
              <a:rPr lang="ru-RU" b="0" i="1" dirty="0"/>
              <a:t>Координировать природоохранные усилия и мониторинг на уровне профильных департаментов</a:t>
            </a:r>
          </a:p>
          <a:p>
            <a:endParaRPr lang="ru-RU" b="0" i="1" dirty="0"/>
          </a:p>
          <a:p>
            <a:r>
              <a:rPr lang="ru-RU" b="0" i="1" dirty="0"/>
              <a:t>Более активно использовать существующие форматы взаимодействия, координируемые государственными органами, такие как инициатива «Бизнес и биоразнообразие» Минприроды или проект «Карбоновые полигоны России» Миннауки</a:t>
            </a:r>
          </a:p>
          <a:p>
            <a:endParaRPr lang="ru-RU" sz="1600" b="0" i="1" dirty="0"/>
          </a:p>
          <a:p>
            <a:endParaRPr lang="ru-RU" sz="1600" b="0" i="1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90C6481-2937-5FB7-8F7A-949B692D17E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9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77F1F-0041-490B-BDF5-5931E70E3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327" y="2916989"/>
            <a:ext cx="5029200" cy="1325563"/>
          </a:xfrm>
        </p:spPr>
        <p:txBody>
          <a:bodyPr>
            <a:normAutofit/>
          </a:bodyPr>
          <a:lstStyle/>
          <a:p>
            <a:r>
              <a:rPr lang="ru-RU" sz="4800" spc="300" dirty="0"/>
              <a:t>Спасибо</a:t>
            </a:r>
            <a:br>
              <a:rPr lang="ru-RU" sz="4000" spc="300" dirty="0"/>
            </a:br>
            <a:r>
              <a:rPr lang="ru-RU" sz="4000" spc="300" dirty="0"/>
              <a:t>за внимание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31EC8E-2CA4-4417-9BA1-2E14D53F47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400" dirty="0">
                <a:latin typeface="+mj-lt"/>
              </a:rPr>
              <a:t>Номер телефона</a:t>
            </a:r>
          </a:p>
          <a:p>
            <a:r>
              <a:rPr lang="ru-RU" b="0" dirty="0"/>
              <a:t>+7 495 120 38 99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5BC88A-E637-4CD6-9BED-FAA5E4A4BE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78688" y="2793999"/>
            <a:ext cx="3597275" cy="992555"/>
          </a:xfrm>
        </p:spPr>
        <p:txBody>
          <a:bodyPr>
            <a:normAutofit/>
          </a:bodyPr>
          <a:lstStyle/>
          <a:p>
            <a:r>
              <a:rPr lang="ru-RU" sz="2200" dirty="0">
                <a:latin typeface="+mj-lt"/>
              </a:rPr>
              <a:t>Электронный адрес</a:t>
            </a:r>
          </a:p>
          <a:p>
            <a:r>
              <a:rPr lang="en-US" sz="1700" b="0" dirty="0"/>
              <a:t>esenchenya@environcons.com</a:t>
            </a:r>
            <a:endParaRPr lang="ru-RU" sz="1700" b="0" dirty="0"/>
          </a:p>
        </p:txBody>
      </p:sp>
    </p:spTree>
    <p:extLst>
      <p:ext uri="{BB962C8B-B14F-4D97-AF65-F5344CB8AC3E}">
        <p14:creationId xmlns:p14="http://schemas.microsoft.com/office/powerpoint/2010/main" val="3739525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A283A-32C6-4876-9BBD-2F8DA3151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363" y="125483"/>
            <a:ext cx="9799637" cy="590523"/>
          </a:xfrm>
        </p:spPr>
        <p:txBody>
          <a:bodyPr>
            <a:noAutofit/>
          </a:bodyPr>
          <a:lstStyle/>
          <a:p>
            <a:r>
              <a:rPr lang="ru-RU" b="1" cap="all" spc="300" dirty="0"/>
              <a:t>Особенности </a:t>
            </a:r>
            <a:r>
              <a:rPr lang="ru-RU" b="1" cap="all" spc="300" dirty="0" err="1"/>
              <a:t>арктики</a:t>
            </a:r>
            <a:br>
              <a:rPr lang="ru-RU" b="1" spc="300" dirty="0"/>
            </a:br>
            <a:r>
              <a:rPr lang="ru-RU" sz="2400" b="1" spc="300" dirty="0"/>
              <a:t>в контексте экологических оценок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04C9E2-C42F-4927-BE8F-4CF1071DB7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86478" y="967233"/>
            <a:ext cx="8523111" cy="374991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sz="1600" b="0" i="1" dirty="0"/>
              <a:t>Климатические изменения, способствующие деградации многолетней мерзлоты и увеличивающие повторяемость экстремальных явлений – гидрометеорологических событий, экзогенных геологических процессов, природных пожаров и проч.;  изменению свойств экосистем, которые влияют на распределение и качество местообитаний</a:t>
            </a:r>
            <a:endParaRPr lang="en-US" sz="1600" b="0" i="1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sz="1600" b="0" i="1" dirty="0"/>
              <a:t>Снижение доступности и качества природных ресурсов, увеличивающее их ценность (в том числе для коренного населения, поддерживающего традиционные формы природопользования);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sz="1600" b="0" i="1" dirty="0"/>
              <a:t>Недостаточный охват региона государственной системой экологического мониторинга, природоохранными исследованиями и проектами;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sz="1600" b="0" i="1" dirty="0"/>
              <a:t>Инициированное российскими научными организациями международное признание многих акваторий как экологически и биологически значимых, что в условиях дефицита объективных данных о компонентах биоразнообразия приводит к необходимости </a:t>
            </a:r>
            <a:r>
              <a:rPr lang="ru-RU" sz="1600" b="0" i="1" dirty="0" err="1"/>
              <a:t>предосторожного</a:t>
            </a:r>
            <a:r>
              <a:rPr lang="ru-RU" sz="1600" b="0" i="1" dirty="0"/>
              <a:t> подхода к управлению воздействиями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sz="1600" b="0" i="1" dirty="0"/>
              <a:t>Информационная закрытость крупных компаний и доминирующая </a:t>
            </a:r>
            <a:r>
              <a:rPr lang="ru-RU" sz="1600" b="0" i="1" dirty="0" err="1"/>
              <a:t>формализованность</a:t>
            </a:r>
            <a:r>
              <a:rPr lang="ru-RU" sz="1600" b="0" i="1" dirty="0"/>
              <a:t> их взаимодействия с другими заинтересованными сторонами в связи с реализацией проектов с высоким экологическим и социальным риском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6EFFF27-6D62-05F9-A31A-C35AD1CEAD61}"/>
              </a:ext>
            </a:extLst>
          </p:cNvPr>
          <p:cNvSpPr/>
          <p:nvPr/>
        </p:nvSpPr>
        <p:spPr>
          <a:xfrm>
            <a:off x="2513470" y="3429000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3</a:t>
            </a:r>
            <a:endParaRPr lang="ru-RU" sz="2400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9F9F8331-5DB4-6436-6F31-4A1AD39E2A10}"/>
              </a:ext>
            </a:extLst>
          </p:cNvPr>
          <p:cNvSpPr/>
          <p:nvPr/>
        </p:nvSpPr>
        <p:spPr>
          <a:xfrm>
            <a:off x="2513469" y="1492842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1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E8BF0C6-59C9-A212-2B8B-8951CB9FFBBA}"/>
              </a:ext>
            </a:extLst>
          </p:cNvPr>
          <p:cNvSpPr/>
          <p:nvPr/>
        </p:nvSpPr>
        <p:spPr>
          <a:xfrm>
            <a:off x="2513469" y="2652164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2</a:t>
            </a:r>
            <a:endParaRPr lang="ru-RU" sz="2400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C427F267-D2AF-F591-DCAA-BB015E24ADA2}"/>
              </a:ext>
            </a:extLst>
          </p:cNvPr>
          <p:cNvSpPr/>
          <p:nvPr/>
        </p:nvSpPr>
        <p:spPr>
          <a:xfrm>
            <a:off x="2513469" y="4459051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4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4AFAB1FE-4A89-CB84-2A12-6946EE3D8D53}"/>
              </a:ext>
            </a:extLst>
          </p:cNvPr>
          <p:cNvSpPr/>
          <p:nvPr/>
        </p:nvSpPr>
        <p:spPr>
          <a:xfrm>
            <a:off x="2513469" y="5531871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5</a:t>
            </a:r>
          </a:p>
        </p:txBody>
      </p:sp>
      <p:pic>
        <p:nvPicPr>
          <p:cNvPr id="38" name="Рисунок 37" descr="Изображение выглядит как корабль, транспорт, плавсредство, лодка&#10;&#10;Автоматически созданное описание">
            <a:extLst>
              <a:ext uri="{FF2B5EF4-FFF2-40B4-BE49-F238E27FC236}">
                <a16:creationId xmlns:a16="http://schemas.microsoft.com/office/drawing/2014/main" id="{0FC07BF2-AC3D-DDAF-BD9E-84E2FBA4A6A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1" r="132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88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71FF7-F0E2-48DE-B299-C5EF00548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685853"/>
            <a:ext cx="11522075" cy="1325563"/>
          </a:xfrm>
        </p:spPr>
        <p:txBody>
          <a:bodyPr>
            <a:normAutofit fontScale="90000"/>
          </a:bodyPr>
          <a:lstStyle/>
          <a:p>
            <a:r>
              <a:rPr lang="ru-RU" b="1" spc="300" dirty="0"/>
              <a:t>ОЦЕНКА ВОЗДЕЙСТВИЯ </a:t>
            </a:r>
            <a:r>
              <a:rPr lang="ru-RU" b="1" cap="all" spc="300" dirty="0"/>
              <a:t>на окружающую среду</a:t>
            </a:r>
            <a:br>
              <a:rPr lang="ru-RU" b="1" spc="300" dirty="0"/>
            </a:br>
            <a:r>
              <a:rPr lang="ru-RU" b="1" spc="300" dirty="0"/>
              <a:t>как инструмент идентификации и оценки экологических и социальных рисков проекта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E427EA5-D663-75D5-C671-EC12CC123C54}"/>
              </a:ext>
            </a:extLst>
          </p:cNvPr>
          <p:cNvGrpSpPr/>
          <p:nvPr/>
        </p:nvGrpSpPr>
        <p:grpSpPr>
          <a:xfrm>
            <a:off x="508491" y="1348634"/>
            <a:ext cx="5167706" cy="4980143"/>
            <a:chOff x="127491" y="1192004"/>
            <a:chExt cx="5167706" cy="4980143"/>
          </a:xfrm>
        </p:grpSpPr>
        <p:graphicFrame>
          <p:nvGraphicFramePr>
            <p:cNvPr id="13" name="Схема 12">
              <a:extLst>
                <a:ext uri="{FF2B5EF4-FFF2-40B4-BE49-F238E27FC236}">
                  <a16:creationId xmlns:a16="http://schemas.microsoft.com/office/drawing/2014/main" id="{B88D826F-507A-9BB7-D0AC-768CC93D7B0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64175577"/>
                </p:ext>
              </p:extLst>
            </p:nvPr>
          </p:nvGraphicFramePr>
          <p:xfrm>
            <a:off x="334962" y="1192004"/>
            <a:ext cx="4960235" cy="498014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A0068388-1161-C2CE-F211-A7B758A8AB26}"/>
                </a:ext>
              </a:extLst>
            </p:cNvPr>
            <p:cNvSpPr/>
            <p:nvPr/>
          </p:nvSpPr>
          <p:spPr>
            <a:xfrm rot="16200000">
              <a:off x="-62525" y="2288783"/>
              <a:ext cx="3169914" cy="278988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  <a:scene3d>
                <a:camera prst="orthographicFront"/>
                <a:lightRig rig="threePt" dir="t"/>
              </a:scene3d>
            </a:bodyPr>
            <a:lstStyle/>
            <a:p>
              <a:endPara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14300" dist="50800">
                    <a:schemeClr val="accent3">
                      <a:lumMod val="50000"/>
                    </a:schemeClr>
                  </a:innerShdw>
                </a:effectLst>
              </a:endParaRPr>
            </a:p>
            <a:p>
              <a:endPara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14300" dist="50800">
                    <a:schemeClr val="accent3">
                      <a:lumMod val="50000"/>
                    </a:schemeClr>
                  </a:innerShdw>
                </a:effectLst>
              </a:endParaRPr>
            </a:p>
            <a:p>
              <a:r>
                <a:rPr lang="en-US" b="1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14300" dist="50800">
                      <a:schemeClr val="accent3">
                        <a:lumMod val="50000"/>
                      </a:schemeClr>
                    </a:innerShdw>
                  </a:effectLst>
                </a:rPr>
                <a:t>   </a:t>
              </a:r>
              <a:r>
                <a:rPr lang="ru-RU" b="1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14300" dist="50800">
                      <a:schemeClr val="accent3">
                        <a:lumMod val="50000"/>
                      </a:schemeClr>
                    </a:innerShdw>
                  </a:effectLst>
                </a:rPr>
                <a:t>Экологическое сопровождение проектов</a:t>
              </a:r>
              <a:endParaRPr lang="ru-KZ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14300" dist="50800">
                    <a:schemeClr val="accent3">
                      <a:lumMod val="50000"/>
                    </a:schemeClr>
                  </a:innerShdw>
                </a:effectLst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9978191-C898-8255-F0AC-8141A0DAF666}"/>
              </a:ext>
            </a:extLst>
          </p:cNvPr>
          <p:cNvGrpSpPr/>
          <p:nvPr/>
        </p:nvGrpSpPr>
        <p:grpSpPr>
          <a:xfrm>
            <a:off x="6166998" y="2366218"/>
            <a:ext cx="5753858" cy="3702187"/>
            <a:chOff x="5862195" y="2366218"/>
            <a:chExt cx="5753858" cy="3702187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E0880C1E-DD46-7C97-DB30-ACBE734D38FD}"/>
                </a:ext>
              </a:extLst>
            </p:cNvPr>
            <p:cNvGrpSpPr/>
            <p:nvPr/>
          </p:nvGrpSpPr>
          <p:grpSpPr>
            <a:xfrm>
              <a:off x="5883668" y="4861965"/>
              <a:ext cx="5732385" cy="1206440"/>
              <a:chOff x="357551" y="2728991"/>
              <a:chExt cx="5732385" cy="1206440"/>
            </a:xfrm>
          </p:grpSpPr>
          <p:grpSp>
            <p:nvGrpSpPr>
              <p:cNvPr id="9" name="Группа 8">
                <a:extLst>
                  <a:ext uri="{FF2B5EF4-FFF2-40B4-BE49-F238E27FC236}">
                    <a16:creationId xmlns:a16="http://schemas.microsoft.com/office/drawing/2014/main" id="{0A5E30BE-8510-41FD-A02F-80580758C6B6}"/>
                  </a:ext>
                </a:extLst>
              </p:cNvPr>
              <p:cNvGrpSpPr/>
              <p:nvPr/>
            </p:nvGrpSpPr>
            <p:grpSpPr>
              <a:xfrm>
                <a:off x="357551" y="2728991"/>
                <a:ext cx="5254690" cy="506431"/>
                <a:chOff x="5984630" y="2315506"/>
                <a:chExt cx="5254690" cy="506431"/>
              </a:xfrm>
            </p:grpSpPr>
            <p:sp>
              <p:nvSpPr>
                <p:cNvPr id="3" name="Овал 2">
                  <a:extLst>
                    <a:ext uri="{FF2B5EF4-FFF2-40B4-BE49-F238E27FC236}">
                      <a16:creationId xmlns:a16="http://schemas.microsoft.com/office/drawing/2014/main" id="{F39C2435-1A55-469C-8437-FE7CA7A0BF24}"/>
                    </a:ext>
                  </a:extLst>
                </p:cNvPr>
                <p:cNvSpPr/>
                <p:nvPr/>
              </p:nvSpPr>
              <p:spPr>
                <a:xfrm>
                  <a:off x="5984630" y="2315506"/>
                  <a:ext cx="506437" cy="50643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008080"/>
                      </a:solidFill>
                      <a:latin typeface="Bahnschrift SemiLight" panose="020B0502040204020203" pitchFamily="34" charset="0"/>
                    </a:rPr>
                    <a:t>m</a:t>
                  </a:r>
                  <a:endParaRPr lang="ru-RU" sz="2400" dirty="0">
                    <a:solidFill>
                      <a:srgbClr val="008080"/>
                    </a:solidFill>
                    <a:latin typeface="Bahnschrift SemiLight" panose="020B0502040204020203" pitchFamily="34" charset="0"/>
                  </a:endParaRPr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A01EA2A-50B7-4B00-BADD-FA99971773E2}"/>
                    </a:ext>
                  </a:extLst>
                </p:cNvPr>
                <p:cNvSpPr txBox="1"/>
                <p:nvPr/>
              </p:nvSpPr>
              <p:spPr>
                <a:xfrm>
                  <a:off x="6537392" y="2337740"/>
                  <a:ext cx="470192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400" spc="150" dirty="0">
                      <a:solidFill>
                        <a:srgbClr val="008080"/>
                      </a:solidFill>
                      <a:latin typeface="Century Gothic" panose="020B0502020202020204" pitchFamily="34" charset="0"/>
                      <a:ea typeface="Verdana" panose="020B0604030504040204" pitchFamily="34" charset="0"/>
                    </a:rPr>
                    <a:t>Кумулятивные воздействия</a:t>
                  </a:r>
                </a:p>
              </p:txBody>
            </p:sp>
          </p:grpSp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895DC1E9-347B-4BFA-B686-3F4C4A4A54B1}"/>
                  </a:ext>
                </a:extLst>
              </p:cNvPr>
              <p:cNvGrpSpPr/>
              <p:nvPr/>
            </p:nvGrpSpPr>
            <p:grpSpPr>
              <a:xfrm>
                <a:off x="357551" y="3429000"/>
                <a:ext cx="5732385" cy="506431"/>
                <a:chOff x="5984630" y="4765324"/>
                <a:chExt cx="5732385" cy="506431"/>
              </a:xfrm>
            </p:grpSpPr>
            <p:sp>
              <p:nvSpPr>
                <p:cNvPr id="4" name="Овал 3">
                  <a:extLst>
                    <a:ext uri="{FF2B5EF4-FFF2-40B4-BE49-F238E27FC236}">
                      <a16:creationId xmlns:a16="http://schemas.microsoft.com/office/drawing/2014/main" id="{8E856D40-C000-42DF-84E6-DA633EEC70BA}"/>
                    </a:ext>
                  </a:extLst>
                </p:cNvPr>
                <p:cNvSpPr/>
                <p:nvPr/>
              </p:nvSpPr>
              <p:spPr>
                <a:xfrm>
                  <a:off x="5984630" y="4765324"/>
                  <a:ext cx="506437" cy="50643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008080"/>
                      </a:solidFill>
                      <a:latin typeface="Bahnschrift SemiLight" panose="020B0502040204020203" pitchFamily="34" charset="0"/>
                    </a:rPr>
                    <a:t>n</a:t>
                  </a:r>
                  <a:endParaRPr lang="ru-RU" sz="2400" dirty="0">
                    <a:solidFill>
                      <a:srgbClr val="008080"/>
                    </a:solidFill>
                    <a:latin typeface="Bahnschrift SemiLight" panose="020B0502040204020203" pitchFamily="34" charset="0"/>
                  </a:endParaRP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2DC0683-AE8F-40B2-A5D5-AD13B0279D80}"/>
                    </a:ext>
                  </a:extLst>
                </p:cNvPr>
                <p:cNvSpPr txBox="1"/>
                <p:nvPr/>
              </p:nvSpPr>
              <p:spPr>
                <a:xfrm>
                  <a:off x="6537392" y="4773877"/>
                  <a:ext cx="517962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400" spc="150" dirty="0">
                      <a:solidFill>
                        <a:srgbClr val="008080"/>
                      </a:solidFill>
                      <a:latin typeface="Century Gothic" panose="020B0502020202020204" pitchFamily="34" charset="0"/>
                      <a:ea typeface="Verdana" panose="020B0604030504040204" pitchFamily="34" charset="0"/>
                    </a:rPr>
                    <a:t>Трансграничные воздействия</a:t>
                  </a:r>
                </a:p>
              </p:txBody>
            </p:sp>
          </p:grpSp>
        </p:grp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1E7CE5A6-2993-EB40-D65C-6AD406C994E8}"/>
                </a:ext>
              </a:extLst>
            </p:cNvPr>
            <p:cNvSpPr/>
            <p:nvPr/>
          </p:nvSpPr>
          <p:spPr>
            <a:xfrm>
              <a:off x="5883668" y="3829880"/>
              <a:ext cx="506437" cy="50643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8080"/>
                  </a:solidFill>
                  <a:latin typeface="Bahnschrift SemiLight" panose="020B0502040204020203" pitchFamily="34" charset="0"/>
                </a:rPr>
                <a:t>c</a:t>
              </a:r>
              <a:endParaRPr lang="ru-RU" sz="2400" dirty="0">
                <a:solidFill>
                  <a:srgbClr val="008080"/>
                </a:solidFill>
                <a:latin typeface="Bahnschrift SemiLight" panose="020B0502040204020203" pitchFamily="34" charset="0"/>
              </a:endParaRPr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57B325EC-13F0-A885-CA33-31C5C947EA44}"/>
                </a:ext>
              </a:extLst>
            </p:cNvPr>
            <p:cNvSpPr/>
            <p:nvPr/>
          </p:nvSpPr>
          <p:spPr>
            <a:xfrm>
              <a:off x="5883668" y="3098049"/>
              <a:ext cx="506437" cy="50643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8080"/>
                  </a:solidFill>
                  <a:latin typeface="Bahnschrift SemiLight" panose="020B0502040204020203" pitchFamily="34" charset="0"/>
                </a:rPr>
                <a:t>b</a:t>
              </a:r>
              <a:endParaRPr lang="ru-RU" sz="2400" dirty="0">
                <a:solidFill>
                  <a:srgbClr val="008080"/>
                </a:solidFill>
                <a:latin typeface="Bahnschrift SemiLight" panose="020B0502040204020203" pitchFamily="34" charset="0"/>
              </a:endParaRPr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DFE09A89-7446-E1BE-08D4-973EE98069E0}"/>
                </a:ext>
              </a:extLst>
            </p:cNvPr>
            <p:cNvSpPr/>
            <p:nvPr/>
          </p:nvSpPr>
          <p:spPr>
            <a:xfrm>
              <a:off x="5862195" y="2366218"/>
              <a:ext cx="506437" cy="50643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8080"/>
                  </a:solidFill>
                  <a:latin typeface="Bahnschrift SemiLight" panose="020B0502040204020203" pitchFamily="34" charset="0"/>
                </a:rPr>
                <a:t>a</a:t>
              </a:r>
              <a:endParaRPr lang="ru-RU" sz="2400" dirty="0">
                <a:solidFill>
                  <a:srgbClr val="008080"/>
                </a:solidFill>
                <a:latin typeface="Bahnschrift SemiLight" panose="020B0502040204020203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E6283C-5AE5-BF72-1A26-00342649859D}"/>
                </a:ext>
              </a:extLst>
            </p:cNvPr>
            <p:cNvSpPr txBox="1"/>
            <p:nvPr/>
          </p:nvSpPr>
          <p:spPr>
            <a:xfrm>
              <a:off x="5862195" y="4202635"/>
              <a:ext cx="1471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…………….</a:t>
              </a:r>
              <a:endParaRPr lang="ru-KZ" sz="3200" dirty="0"/>
            </a:p>
          </p:txBody>
        </p:sp>
      </p:grpSp>
      <p:sp>
        <p:nvSpPr>
          <p:cNvPr id="31" name="Левая фигурная скобка 30">
            <a:extLst>
              <a:ext uri="{FF2B5EF4-FFF2-40B4-BE49-F238E27FC236}">
                <a16:creationId xmlns:a16="http://schemas.microsoft.com/office/drawing/2014/main" id="{719AF7EB-6DFC-15BF-8677-249AF6EC281A}"/>
              </a:ext>
            </a:extLst>
          </p:cNvPr>
          <p:cNvSpPr/>
          <p:nvPr/>
        </p:nvSpPr>
        <p:spPr>
          <a:xfrm>
            <a:off x="5724318" y="2299670"/>
            <a:ext cx="506437" cy="3872477"/>
          </a:xfrm>
          <a:prstGeom prst="leftBrace">
            <a:avLst>
              <a:gd name="adj1" fmla="val 8333"/>
              <a:gd name="adj2" fmla="val 4436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40920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A283A-32C6-4876-9BBD-2F8DA3151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363" y="260350"/>
            <a:ext cx="9799637" cy="590523"/>
          </a:xfrm>
        </p:spPr>
        <p:txBody>
          <a:bodyPr>
            <a:normAutofit fontScale="90000"/>
          </a:bodyPr>
          <a:lstStyle/>
          <a:p>
            <a:r>
              <a:rPr lang="ru-RU" b="1" spc="300" dirty="0"/>
              <a:t>РОССИЙСКИЙ И МЕЖДУНАРОДНЫЙ ПОДХОДЫ К ОЦЕНКЕ ЭКОЛОГИЧЕСКОГО И СОЦИАЛЬНОГО РИСКА</a:t>
            </a:r>
            <a:endParaRPr lang="ru-RU" sz="2700" b="1" spc="3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69A8D0-2751-80BC-9417-1AFFDBACF612}"/>
              </a:ext>
            </a:extLst>
          </p:cNvPr>
          <p:cNvSpPr txBox="1"/>
          <p:nvPr/>
        </p:nvSpPr>
        <p:spPr>
          <a:xfrm>
            <a:off x="10158761" y="1726019"/>
            <a:ext cx="1896605" cy="393919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ПОДТВЕРЖДЕНИЕ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МОНИТОРИНГОМ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ACDD8D-7215-ED85-6D77-3E609B007B29}"/>
              </a:ext>
            </a:extLst>
          </p:cNvPr>
          <p:cNvSpPr txBox="1"/>
          <p:nvPr/>
        </p:nvSpPr>
        <p:spPr>
          <a:xfrm>
            <a:off x="2233640" y="1726019"/>
            <a:ext cx="1603118" cy="393919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ОЦЕНКА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ВОЗДЕЙСТВИЯ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A9223F79-1CDD-FD7B-3BB9-C3FF8F4729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2081721"/>
              </p:ext>
            </p:extLst>
          </p:nvPr>
        </p:nvGraphicFramePr>
        <p:xfrm>
          <a:off x="4396911" y="1599951"/>
          <a:ext cx="5181600" cy="4997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2D650CA-1898-02B4-A23C-31E66475F83D}"/>
              </a:ext>
            </a:extLst>
          </p:cNvPr>
          <p:cNvSpPr txBox="1"/>
          <p:nvPr/>
        </p:nvSpPr>
        <p:spPr>
          <a:xfrm>
            <a:off x="4296167" y="1868993"/>
            <a:ext cx="542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ИЕРАРХИЯ ПРИРОДООХРАННЫХ МЕРОПРИЯТИЙ</a:t>
            </a:r>
            <a:endParaRPr lang="ru-KZ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69CAF0-B08C-A0AC-77D9-6AA276507F4F}"/>
              </a:ext>
            </a:extLst>
          </p:cNvPr>
          <p:cNvSpPr/>
          <p:nvPr/>
        </p:nvSpPr>
        <p:spPr>
          <a:xfrm>
            <a:off x="4276071" y="1726019"/>
            <a:ext cx="5423280" cy="39391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53A7614B-5649-F957-1A6F-8ADFCA4F1C3B}"/>
              </a:ext>
            </a:extLst>
          </p:cNvPr>
          <p:cNvSpPr/>
          <p:nvPr/>
        </p:nvSpPr>
        <p:spPr>
          <a:xfrm rot="5400000">
            <a:off x="2279628" y="3537941"/>
            <a:ext cx="3544669" cy="371717"/>
          </a:xfrm>
          <a:prstGeom prst="triangle">
            <a:avLst>
              <a:gd name="adj" fmla="val 509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C2D47897-0222-1B40-82CE-7E5C80C6FF9E}"/>
              </a:ext>
            </a:extLst>
          </p:cNvPr>
          <p:cNvSpPr/>
          <p:nvPr/>
        </p:nvSpPr>
        <p:spPr>
          <a:xfrm rot="5400000">
            <a:off x="8155834" y="3460926"/>
            <a:ext cx="3544669" cy="394930"/>
          </a:xfrm>
          <a:prstGeom prst="triangle">
            <a:avLst>
              <a:gd name="adj" fmla="val 509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cxnSp>
        <p:nvCxnSpPr>
          <p:cNvPr id="18" name="Соединитель: уступ 17">
            <a:extLst>
              <a:ext uri="{FF2B5EF4-FFF2-40B4-BE49-F238E27FC236}">
                <a16:creationId xmlns:a16="http://schemas.microsoft.com/office/drawing/2014/main" id="{381590E8-DAA4-7E6F-4FE0-9829134E0BE8}"/>
              </a:ext>
            </a:extLst>
          </p:cNvPr>
          <p:cNvCxnSpPr>
            <a:cxnSpLocks/>
          </p:cNvCxnSpPr>
          <p:nvPr/>
        </p:nvCxnSpPr>
        <p:spPr>
          <a:xfrm rot="5400000">
            <a:off x="7071132" y="1640573"/>
            <a:ext cx="12700" cy="8071865"/>
          </a:xfrm>
          <a:prstGeom prst="bentConnector3">
            <a:avLst>
              <a:gd name="adj1" fmla="val 180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Изображение выглядит как небо, на открытом воздухе, вод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045D8DFC-28DB-780E-D99F-544996BB8DD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0" r="411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9356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090899C-7C76-CF17-D9D3-11151844DA06}"/>
              </a:ext>
            </a:extLst>
          </p:cNvPr>
          <p:cNvSpPr/>
          <p:nvPr/>
        </p:nvSpPr>
        <p:spPr>
          <a:xfrm>
            <a:off x="3043493" y="1896643"/>
            <a:ext cx="8945308" cy="4547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600" i="1" dirty="0"/>
              <a:t>Кумулятивный  эффект - результат дополнительного воздействия на территории или ресурсы, используемые или непосредственно затрагиваемые проектом, со стороны других проектов, реализуемых, планируемых или обоснованно прогнозируемых на момент проведения оценки воздействия</a:t>
            </a:r>
          </a:p>
          <a:p>
            <a:pPr>
              <a:lnSpc>
                <a:spcPct val="107000"/>
              </a:lnSpc>
            </a:pPr>
            <a:endParaRPr lang="ru-RU" sz="1600" i="1" dirty="0"/>
          </a:p>
          <a:p>
            <a:pPr>
              <a:lnSpc>
                <a:spcPct val="107000"/>
              </a:lnSpc>
            </a:pPr>
            <a:r>
              <a:rPr lang="ru-RU" sz="1600" i="1" dirty="0"/>
              <a:t>Важным критерием кумулятивных эффектов является признание их значимости научным сообществом и/или хотя бы одной из заинтересованных сторон проекта</a:t>
            </a:r>
          </a:p>
          <a:p>
            <a:pPr>
              <a:lnSpc>
                <a:spcPct val="107000"/>
              </a:lnSpc>
            </a:pPr>
            <a:endParaRPr lang="ru-RU" sz="1600" i="1" dirty="0"/>
          </a:p>
          <a:p>
            <a:pPr>
              <a:lnSpc>
                <a:spcPct val="107000"/>
              </a:lnSpc>
            </a:pPr>
            <a:r>
              <a:rPr lang="ru-RU" sz="1600" i="1" dirty="0"/>
              <a:t>Для управления кумулятивными эффектами предполагается взаимодействие компании с</a:t>
            </a:r>
            <a:r>
              <a:rPr lang="en-US" sz="1600" i="1" dirty="0"/>
              <a:t> </a:t>
            </a:r>
            <a:r>
              <a:rPr lang="ru-RU" sz="1600" i="1" dirty="0"/>
              <a:t>заинтересованными  сторонами (затронутыми сторонами, операторами других проектов и государственными органами власти), в том числе координация природоохранной и социально-значимой деятельности, компенсирующей негативную синергию нескольких проектов</a:t>
            </a:r>
          </a:p>
          <a:p>
            <a:pPr>
              <a:lnSpc>
                <a:spcPct val="107000"/>
              </a:lnSpc>
            </a:pPr>
            <a:endParaRPr lang="ru-RU" sz="1600" i="1" dirty="0"/>
          </a:p>
          <a:p>
            <a:pPr>
              <a:lnSpc>
                <a:spcPct val="107000"/>
              </a:lnSpc>
            </a:pPr>
            <a:r>
              <a:rPr lang="ru-RU" sz="1600" i="1" dirty="0"/>
              <a:t>В случае реализации нескольких проектов, воздействующих на один и тот же географический район, рекомендовано выделять оценку кумулятивных воздействий в самостоятельную часть процесса ОВОС</a:t>
            </a:r>
            <a:r>
              <a:rPr lang="en-US" sz="1600" i="1" dirty="0"/>
              <a:t>C</a:t>
            </a:r>
            <a:r>
              <a:rPr lang="ru-RU" sz="1600" i="1" dirty="0"/>
              <a:t> и оформлять отдельным документом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1E28F38-1140-8533-8907-7AF1D2566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363" y="260350"/>
            <a:ext cx="9799637" cy="590523"/>
          </a:xfrm>
        </p:spPr>
        <p:txBody>
          <a:bodyPr>
            <a:normAutofit fontScale="90000"/>
          </a:bodyPr>
          <a:lstStyle/>
          <a:p>
            <a:r>
              <a:rPr lang="ru-RU" b="1" spc="300" dirty="0"/>
              <a:t>ОЦЕНКА КУМУЛЯТИВНЫХ ВОЗДЕЙСТВИЙ </a:t>
            </a:r>
            <a:br>
              <a:rPr lang="ru-RU" b="1" spc="300" dirty="0"/>
            </a:br>
            <a:r>
              <a:rPr lang="ru-RU" b="1" spc="300" dirty="0"/>
              <a:t>КАК ОДНО ИЗ ПРЕИМУЩЕСТВ МЕЖДУНАРОДНОГО ПОДХОДА</a:t>
            </a:r>
            <a:endParaRPr lang="ru-RU" sz="2700" b="1" spc="300" dirty="0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31805C92-D7A9-4A74-EB83-A86627873676}"/>
              </a:ext>
            </a:extLst>
          </p:cNvPr>
          <p:cNvSpPr/>
          <p:nvPr/>
        </p:nvSpPr>
        <p:spPr>
          <a:xfrm>
            <a:off x="2513471" y="3950730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3</a:t>
            </a:r>
            <a:endParaRPr lang="ru-RU" sz="2400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72687CB-371F-69E9-FEAA-E6E08B4F1F55}"/>
              </a:ext>
            </a:extLst>
          </p:cNvPr>
          <p:cNvSpPr/>
          <p:nvPr/>
        </p:nvSpPr>
        <p:spPr>
          <a:xfrm>
            <a:off x="2513471" y="1884159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1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8E2B85AC-8CB2-033C-03C8-16ADDE2119E8}"/>
              </a:ext>
            </a:extLst>
          </p:cNvPr>
          <p:cNvSpPr/>
          <p:nvPr/>
        </p:nvSpPr>
        <p:spPr>
          <a:xfrm>
            <a:off x="2513471" y="3170660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2</a:t>
            </a:r>
            <a:endParaRPr lang="ru-RU" sz="2400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5875072-FEAA-EE82-4C1F-9325DEC78412}"/>
              </a:ext>
            </a:extLst>
          </p:cNvPr>
          <p:cNvSpPr/>
          <p:nvPr/>
        </p:nvSpPr>
        <p:spPr>
          <a:xfrm>
            <a:off x="2513470" y="5227300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4</a:t>
            </a:r>
          </a:p>
        </p:txBody>
      </p:sp>
      <p:pic>
        <p:nvPicPr>
          <p:cNvPr id="21" name="Рисунок 20" descr="Изображение выглядит как на открытом воздухе, природа, облака, облачный&#10;&#10;Автоматически созданное описание">
            <a:extLst>
              <a:ext uri="{FF2B5EF4-FFF2-40B4-BE49-F238E27FC236}">
                <a16:creationId xmlns:a16="http://schemas.microsoft.com/office/drawing/2014/main" id="{57695A57-A2CC-ADAC-C932-6997512610E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3" r="41243"/>
          <a:stretch>
            <a:fillRect/>
          </a:stretch>
        </p:blipFill>
        <p:spPr>
          <a:xfrm rot="10800000">
            <a:off x="0" y="0"/>
            <a:ext cx="2135188" cy="6858000"/>
          </a:xfrm>
        </p:spPr>
      </p:pic>
    </p:spTree>
    <p:extLst>
      <p:ext uri="{BB962C8B-B14F-4D97-AF65-F5344CB8AC3E}">
        <p14:creationId xmlns:p14="http://schemas.microsoft.com/office/powerpoint/2010/main" val="3414359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Изображение выглядит как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9FA7F016-2799-8534-9B4E-A61A173A4A2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5" b="22305"/>
          <a:stretch>
            <a:fillRect/>
          </a:stretch>
        </p:blipFill>
        <p:spPr>
          <a:xfrm rot="5400000">
            <a:off x="-2360613" y="2360613"/>
            <a:ext cx="6858001" cy="2136775"/>
          </a:xfr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B0C2D9B3-5057-AF43-BB2A-152EBF69F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478" y="271325"/>
            <a:ext cx="8036152" cy="599945"/>
          </a:xfrm>
        </p:spPr>
        <p:txBody>
          <a:bodyPr/>
          <a:lstStyle/>
          <a:p>
            <a:r>
              <a:rPr lang="ru-RU" b="1" cap="all" spc="300" dirty="0"/>
              <a:t>Трансграничные воздействия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3BB798B6-4C52-F2B8-4416-03B4FA5F9A52}"/>
              </a:ext>
            </a:extLst>
          </p:cNvPr>
          <p:cNvSpPr txBox="1">
            <a:spLocks/>
          </p:cNvSpPr>
          <p:nvPr/>
        </p:nvSpPr>
        <p:spPr>
          <a:xfrm>
            <a:off x="3548076" y="1440848"/>
            <a:ext cx="8308961" cy="46253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i="1"/>
              <a:t>Трансграничный перенос загрязняющих веществ с воздушными потоками </a:t>
            </a:r>
          </a:p>
          <a:p>
            <a:r>
              <a:rPr lang="ru-RU" sz="1600" b="0" i="1"/>
              <a:t>и в водной среде</a:t>
            </a:r>
          </a:p>
          <a:p>
            <a:endParaRPr lang="ru-RU" sz="1600" b="0" i="1"/>
          </a:p>
          <a:p>
            <a:pPr>
              <a:spcBef>
                <a:spcPts val="0"/>
              </a:spcBef>
            </a:pPr>
            <a:r>
              <a:rPr lang="ru-RU" sz="1600" b="0" i="1"/>
              <a:t>Использование международных транспортных путей </a:t>
            </a:r>
          </a:p>
          <a:p>
            <a:pPr>
              <a:spcBef>
                <a:spcPts val="0"/>
              </a:spcBef>
            </a:pPr>
            <a:r>
              <a:rPr lang="ru-RU" sz="1600" b="0" i="1"/>
              <a:t>(с сопутствующими воздействиями – выбросом и сбросом загрязняющих веществ, распространением шума, биоинвазиями и др.)</a:t>
            </a:r>
          </a:p>
          <a:p>
            <a:endParaRPr lang="ru-RU" sz="1600" b="0" i="1"/>
          </a:p>
          <a:p>
            <a:r>
              <a:rPr lang="ru-RU" sz="1600" b="0" i="1"/>
              <a:t>Трансграничное перемещение опасных отходов</a:t>
            </a:r>
          </a:p>
          <a:p>
            <a:endParaRPr lang="ru-RU" sz="1600" b="0" i="1"/>
          </a:p>
          <a:p>
            <a:r>
              <a:rPr lang="ru-RU" sz="1600" b="0" i="1"/>
              <a:t>Трансграничный перенос возбудителей заболеваний</a:t>
            </a:r>
          </a:p>
          <a:p>
            <a:endParaRPr lang="ru-RU" sz="1600" b="0" i="1"/>
          </a:p>
          <a:p>
            <a:pPr>
              <a:spcBef>
                <a:spcPts val="0"/>
              </a:spcBef>
            </a:pPr>
            <a:r>
              <a:rPr lang="ru-RU" sz="1600" b="0" i="1"/>
              <a:t>Использование ресурсов международной значимости </a:t>
            </a:r>
          </a:p>
          <a:p>
            <a:pPr>
              <a:spcBef>
                <a:spcPts val="0"/>
              </a:spcBef>
            </a:pPr>
            <a:r>
              <a:rPr lang="ru-RU" sz="1600" b="0" i="1"/>
              <a:t>(водных, биологических и др.)</a:t>
            </a:r>
          </a:p>
          <a:p>
            <a:endParaRPr lang="ru-RU" sz="1600" b="0" i="1"/>
          </a:p>
          <a:p>
            <a:r>
              <a:rPr lang="ru-RU" sz="1600" b="0" i="1"/>
              <a:t>Воздействие на компоненты биологического разнообразия </a:t>
            </a:r>
          </a:p>
          <a:p>
            <a:r>
              <a:rPr lang="ru-RU" sz="1600" b="0" i="1"/>
              <a:t>с трансграничными ареалами</a:t>
            </a:r>
          </a:p>
          <a:p>
            <a:endParaRPr lang="ru-RU" sz="1600" b="0" i="1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D787991-3B3D-7EC5-E765-EF0ED1E3F5A4}"/>
              </a:ext>
            </a:extLst>
          </p:cNvPr>
          <p:cNvSpPr/>
          <p:nvPr/>
        </p:nvSpPr>
        <p:spPr>
          <a:xfrm>
            <a:off x="2954132" y="3373093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3</a:t>
            </a:r>
            <a:endParaRPr lang="ru-RU" sz="2400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D1EF0DEF-9DED-CE62-F87A-7E88D8124224}"/>
              </a:ext>
            </a:extLst>
          </p:cNvPr>
          <p:cNvSpPr/>
          <p:nvPr/>
        </p:nvSpPr>
        <p:spPr>
          <a:xfrm>
            <a:off x="2954135" y="1431624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1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9D64D3E1-0D41-8C7F-E2B2-F223F0F5F84A}"/>
              </a:ext>
            </a:extLst>
          </p:cNvPr>
          <p:cNvSpPr/>
          <p:nvPr/>
        </p:nvSpPr>
        <p:spPr>
          <a:xfrm>
            <a:off x="2954133" y="2297084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2</a:t>
            </a:r>
            <a:endParaRPr lang="ru-RU" sz="2400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D18BE9D7-6242-C741-7C62-7C7A4C63BEA1}"/>
              </a:ext>
            </a:extLst>
          </p:cNvPr>
          <p:cNvSpPr/>
          <p:nvPr/>
        </p:nvSpPr>
        <p:spPr>
          <a:xfrm>
            <a:off x="2954132" y="4048053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4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913EF907-34E6-B376-9710-DA2C3AA85DAB}"/>
              </a:ext>
            </a:extLst>
          </p:cNvPr>
          <p:cNvSpPr/>
          <p:nvPr/>
        </p:nvSpPr>
        <p:spPr>
          <a:xfrm>
            <a:off x="2954132" y="4723013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5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52F3D44-89FF-AB44-EE02-45E4F7703EAF}"/>
              </a:ext>
            </a:extLst>
          </p:cNvPr>
          <p:cNvSpPr/>
          <p:nvPr/>
        </p:nvSpPr>
        <p:spPr>
          <a:xfrm>
            <a:off x="2954131" y="5559765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6824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75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75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750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750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750"/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750"/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1E28F38-1140-8533-8907-7AF1D2566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363" y="260350"/>
            <a:ext cx="9370659" cy="590523"/>
          </a:xfrm>
        </p:spPr>
        <p:txBody>
          <a:bodyPr>
            <a:noAutofit/>
          </a:bodyPr>
          <a:lstStyle/>
          <a:p>
            <a:r>
              <a:rPr lang="ru-RU" b="1" spc="300" dirty="0"/>
              <a:t>ПРОБЛЕМЫ КРУПНЫХ ПРОЕКТОВ</a:t>
            </a:r>
            <a:br>
              <a:rPr lang="ru-RU" b="1" spc="300" dirty="0"/>
            </a:br>
            <a:r>
              <a:rPr lang="ru-RU" sz="2200" b="1" spc="300" dirty="0"/>
              <a:t>в контексте управления кумулятивными и трансграничными воздействиями и рисками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CC0409-6B79-2370-7DF3-F9BD05B0DAB3}"/>
              </a:ext>
            </a:extLst>
          </p:cNvPr>
          <p:cNvSpPr/>
          <p:nvPr/>
        </p:nvSpPr>
        <p:spPr>
          <a:xfrm>
            <a:off x="2978852" y="1939732"/>
            <a:ext cx="9022897" cy="4547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600" i="1" dirty="0"/>
              <a:t>Дефицитность инженерных изысканий и в целом информации об исходном состоянии окружающей среды и конкретных реципиентов будущих воздействий проекта, в т.ч. данных государственного экологического мониторинга, социально-экономической статистики и др.</a:t>
            </a:r>
            <a:endParaRPr lang="en-US" sz="1600" i="1" dirty="0"/>
          </a:p>
          <a:p>
            <a:pPr>
              <a:lnSpc>
                <a:spcPct val="107000"/>
              </a:lnSpc>
            </a:pPr>
            <a:r>
              <a:rPr lang="en-US" sz="1600" i="1" dirty="0"/>
              <a:t> </a:t>
            </a:r>
          </a:p>
          <a:p>
            <a:pPr>
              <a:lnSpc>
                <a:spcPct val="107000"/>
              </a:lnSpc>
            </a:pPr>
            <a:r>
              <a:rPr lang="ru-RU" sz="1600" i="1" dirty="0"/>
              <a:t>Отсутствие информации о воздействиях третьих сторон, имеющих потенциал кумуляции с воздействиями проекта</a:t>
            </a:r>
            <a:endParaRPr lang="en-US" sz="1600" i="1" dirty="0"/>
          </a:p>
          <a:p>
            <a:pPr>
              <a:lnSpc>
                <a:spcPct val="107000"/>
              </a:lnSpc>
            </a:pPr>
            <a:endParaRPr lang="ru-RU" sz="1600" i="1" dirty="0"/>
          </a:p>
          <a:p>
            <a:pPr>
              <a:lnSpc>
                <a:spcPct val="107000"/>
              </a:lnSpc>
            </a:pPr>
            <a:r>
              <a:rPr lang="ru-RU" sz="1600" i="1" dirty="0"/>
              <a:t>Необходимость поиска верифицируемых вариантов осуществления офсетных мероприятий в отношении компонентов биоразнообразия с участием третьих сторон при отсутствии сложившегося рынка соответствующих услуг</a:t>
            </a:r>
            <a:endParaRPr lang="en-US" sz="1600" i="1" dirty="0"/>
          </a:p>
          <a:p>
            <a:pPr>
              <a:lnSpc>
                <a:spcPct val="107000"/>
              </a:lnSpc>
            </a:pPr>
            <a:r>
              <a:rPr lang="en-US" sz="1600" i="1" dirty="0"/>
              <a:t> </a:t>
            </a:r>
          </a:p>
          <a:p>
            <a:pPr>
              <a:lnSpc>
                <a:spcPct val="107000"/>
              </a:lnSpc>
            </a:pPr>
            <a:r>
              <a:rPr lang="ru-RU" sz="1600" i="1" dirty="0"/>
              <a:t>Недоступность информации третьих сторон и государственных органов, подтверждающей эффективность компенсационных мероприятий различной направленности (социальных, экологических)</a:t>
            </a:r>
            <a:endParaRPr lang="en-US" sz="1600" i="1" dirty="0"/>
          </a:p>
          <a:p>
            <a:pPr>
              <a:lnSpc>
                <a:spcPct val="107000"/>
              </a:lnSpc>
            </a:pPr>
            <a:endParaRPr lang="ru-RU" sz="1600" i="1" dirty="0"/>
          </a:p>
          <a:p>
            <a:pPr>
              <a:lnSpc>
                <a:spcPct val="107000"/>
              </a:lnSpc>
            </a:pPr>
            <a:r>
              <a:rPr lang="ru-RU" sz="1600" i="1" dirty="0"/>
              <a:t>Различия в подходах к количественным и качественным оценкам социальных и экологических воздействий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8EC611C4-0816-1B3F-5518-F0A91426F804}"/>
              </a:ext>
            </a:extLst>
          </p:cNvPr>
          <p:cNvSpPr/>
          <p:nvPr/>
        </p:nvSpPr>
        <p:spPr>
          <a:xfrm>
            <a:off x="2472415" y="3735898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3</a:t>
            </a:r>
            <a:endParaRPr lang="ru-RU" sz="2400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1597F8B-AC81-965F-17AA-DE02F2FC9B44}"/>
              </a:ext>
            </a:extLst>
          </p:cNvPr>
          <p:cNvSpPr/>
          <p:nvPr/>
        </p:nvSpPr>
        <p:spPr>
          <a:xfrm>
            <a:off x="2472415" y="1939732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1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B91D75E6-957E-52CE-9921-540D86C9A58C}"/>
              </a:ext>
            </a:extLst>
          </p:cNvPr>
          <p:cNvSpPr/>
          <p:nvPr/>
        </p:nvSpPr>
        <p:spPr>
          <a:xfrm>
            <a:off x="2472415" y="2964423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2</a:t>
            </a:r>
            <a:endParaRPr lang="ru-RU" sz="2400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A8AB6B12-AE6F-D82E-BFBC-830B7CF5C39E}"/>
              </a:ext>
            </a:extLst>
          </p:cNvPr>
          <p:cNvSpPr/>
          <p:nvPr/>
        </p:nvSpPr>
        <p:spPr>
          <a:xfrm>
            <a:off x="2472415" y="4758816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4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F756EBD-B1A7-F41C-2958-E597DDA8FEBF}"/>
              </a:ext>
            </a:extLst>
          </p:cNvPr>
          <p:cNvSpPr/>
          <p:nvPr/>
        </p:nvSpPr>
        <p:spPr>
          <a:xfrm>
            <a:off x="2472414" y="5781734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5</a:t>
            </a:r>
          </a:p>
        </p:txBody>
      </p:sp>
      <p:pic>
        <p:nvPicPr>
          <p:cNvPr id="26" name="Рисунок 25" descr="Изображение выглядит как текст, колоннада&#10;&#10;Автоматически созданное описание">
            <a:extLst>
              <a:ext uri="{FF2B5EF4-FFF2-40B4-BE49-F238E27FC236}">
                <a16:creationId xmlns:a16="http://schemas.microsoft.com/office/drawing/2014/main" id="{E286389D-F81E-D7C6-12BB-AE50BA52366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3" r="41243"/>
          <a:stretch>
            <a:fillRect/>
          </a:stretch>
        </p:blipFill>
        <p:spPr>
          <a:xfrm rot="10800000">
            <a:off x="0" y="0"/>
            <a:ext cx="2135188" cy="6858000"/>
          </a:xfrm>
        </p:spPr>
      </p:pic>
    </p:spTree>
    <p:extLst>
      <p:ext uri="{BB962C8B-B14F-4D97-AF65-F5344CB8AC3E}">
        <p14:creationId xmlns:p14="http://schemas.microsoft.com/office/powerpoint/2010/main" val="3772382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рава, небо, на открытом воздухе, поле&#10;&#10;Автоматически созданное описание">
            <a:extLst>
              <a:ext uri="{FF2B5EF4-FFF2-40B4-BE49-F238E27FC236}">
                <a16:creationId xmlns:a16="http://schemas.microsoft.com/office/drawing/2014/main" id="{A39D3882-AF34-D16B-18B6-4679C40694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3" r="41243"/>
          <a:stretch>
            <a:fillRect/>
          </a:stretch>
        </p:blipFill>
        <p:spPr/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630328BC-0837-F828-9FE6-E9CAE9319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590" y="343502"/>
            <a:ext cx="9059409" cy="1325563"/>
          </a:xfrm>
        </p:spPr>
        <p:txBody>
          <a:bodyPr>
            <a:normAutofit fontScale="90000"/>
          </a:bodyPr>
          <a:lstStyle/>
          <a:p>
            <a:r>
              <a:rPr lang="ru-RU" b="1" spc="300" dirty="0"/>
              <a:t>УПРАВЛЕНИЕ КУМУЛЯТИВНЫМИ и ТРАНСГРАНИЧНЫМИ ВОЗДЕЙСТВИЯМИ: </a:t>
            </a:r>
            <a:br>
              <a:rPr lang="ru-RU" b="1" spc="300" dirty="0"/>
            </a:br>
            <a:r>
              <a:rPr lang="ru-RU" b="1" spc="300" dirty="0"/>
              <a:t>преимущества объединенных усилий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729FC213-3816-8FEE-3C97-36B7D2B15001}"/>
              </a:ext>
            </a:extLst>
          </p:cNvPr>
          <p:cNvSpPr txBox="1">
            <a:spLocks/>
          </p:cNvSpPr>
          <p:nvPr/>
        </p:nvSpPr>
        <p:spPr>
          <a:xfrm>
            <a:off x="3548076" y="1937563"/>
            <a:ext cx="8102057" cy="46253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b="0" i="1" dirty="0"/>
              <a:t>Расширение информационной базы принятия управленческих решений и повышение эффективности природоохранных мероприятий благодаря обмену данными изысканий, специальных исследований и мониторинга</a:t>
            </a:r>
          </a:p>
          <a:p>
            <a:endParaRPr lang="ru-RU" sz="1600" b="0" i="1" dirty="0"/>
          </a:p>
          <a:p>
            <a:r>
              <a:rPr lang="ru-RU" sz="1600" b="0" i="1" dirty="0"/>
              <a:t>Повышение эффективности взаимодействия компаний с другими заинтересованными сторонами, в том числе государственными контролирующими органами и общественными организациями</a:t>
            </a:r>
          </a:p>
          <a:p>
            <a:endParaRPr lang="ru-RU" sz="1600" b="0" i="1" dirty="0"/>
          </a:p>
          <a:p>
            <a:r>
              <a:rPr lang="ru-RU" sz="1600" b="0" i="1" dirty="0"/>
              <a:t>Сокращение затрат на изыскания и мониторинг за счет совместного использования первичных данных, в том числе материалов дистанционного зондирования</a:t>
            </a:r>
          </a:p>
          <a:p>
            <a:endParaRPr lang="ru-RU" sz="1600" b="0" i="1" dirty="0"/>
          </a:p>
          <a:p>
            <a:r>
              <a:rPr lang="ru-RU" sz="1600" b="0" i="1" dirty="0"/>
              <a:t>Возможность осуществления агрегированных офсетов для компенсации кумулятивных воздействий, в том числе парниковых эффектов, воздействий на компоненты биологического разнообразия и экосистемные услуги</a:t>
            </a:r>
          </a:p>
          <a:p>
            <a:endParaRPr lang="ru-RU" sz="1600" b="0" i="1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16DDCD63-BCE1-0E62-001F-28AEC53BFD03}"/>
              </a:ext>
            </a:extLst>
          </p:cNvPr>
          <p:cNvSpPr/>
          <p:nvPr/>
        </p:nvSpPr>
        <p:spPr>
          <a:xfrm>
            <a:off x="2954131" y="4200170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3</a:t>
            </a:r>
            <a:endParaRPr lang="ru-RU" sz="2400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1D2F5812-7EF3-2C85-CCD8-0A846ABBE483}"/>
              </a:ext>
            </a:extLst>
          </p:cNvPr>
          <p:cNvSpPr/>
          <p:nvPr/>
        </p:nvSpPr>
        <p:spPr>
          <a:xfrm>
            <a:off x="2954135" y="1928339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1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2481475-9CDE-377F-7A06-A5922857E5BB}"/>
              </a:ext>
            </a:extLst>
          </p:cNvPr>
          <p:cNvSpPr/>
          <p:nvPr/>
        </p:nvSpPr>
        <p:spPr>
          <a:xfrm>
            <a:off x="2954131" y="3055449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2</a:t>
            </a:r>
            <a:endParaRPr lang="ru-RU" sz="2400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D6AC5077-7B17-407E-B784-0D5FE25350A0}"/>
              </a:ext>
            </a:extLst>
          </p:cNvPr>
          <p:cNvSpPr/>
          <p:nvPr/>
        </p:nvSpPr>
        <p:spPr>
          <a:xfrm>
            <a:off x="2954131" y="5327280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7676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75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630328BC-0837-F828-9FE6-E9CAE9319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590" y="343502"/>
            <a:ext cx="9499677" cy="1325563"/>
          </a:xfrm>
        </p:spPr>
        <p:txBody>
          <a:bodyPr>
            <a:normAutofit/>
          </a:bodyPr>
          <a:lstStyle/>
          <a:p>
            <a:r>
              <a:rPr lang="ru-RU" b="1" spc="300" dirty="0"/>
              <a:t>О ВОЗМОЖНЫХ ПРАКТИЧЕСКИХ ШАГАХ (со стороны государства):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16DDCD63-BCE1-0E62-001F-28AEC53BFD03}"/>
              </a:ext>
            </a:extLst>
          </p:cNvPr>
          <p:cNvSpPr/>
          <p:nvPr/>
        </p:nvSpPr>
        <p:spPr>
          <a:xfrm>
            <a:off x="2954131" y="4200170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3</a:t>
            </a:r>
            <a:endParaRPr lang="ru-RU" sz="2400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1D2F5812-7EF3-2C85-CCD8-0A846ABBE483}"/>
              </a:ext>
            </a:extLst>
          </p:cNvPr>
          <p:cNvSpPr/>
          <p:nvPr/>
        </p:nvSpPr>
        <p:spPr>
          <a:xfrm>
            <a:off x="2954135" y="1928339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1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2481475-9CDE-377F-7A06-A5922857E5BB}"/>
              </a:ext>
            </a:extLst>
          </p:cNvPr>
          <p:cNvSpPr/>
          <p:nvPr/>
        </p:nvSpPr>
        <p:spPr>
          <a:xfrm>
            <a:off x="2954131" y="3055449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2</a:t>
            </a:r>
            <a:endParaRPr lang="ru-RU" sz="2400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D6AC5077-7B17-407E-B784-0D5FE25350A0}"/>
              </a:ext>
            </a:extLst>
          </p:cNvPr>
          <p:cNvSpPr/>
          <p:nvPr/>
        </p:nvSpPr>
        <p:spPr>
          <a:xfrm>
            <a:off x="2954131" y="5327280"/>
            <a:ext cx="506437" cy="5064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4</a:t>
            </a:r>
          </a:p>
        </p:txBody>
      </p:sp>
      <p:pic>
        <p:nvPicPr>
          <p:cNvPr id="5" name="Рисунок 4" descr="Изображение выглядит как забор, снег, на открытом воздухе, небо&#10;&#10;Автоматически созданное описание">
            <a:extLst>
              <a:ext uri="{FF2B5EF4-FFF2-40B4-BE49-F238E27FC236}">
                <a16:creationId xmlns:a16="http://schemas.microsoft.com/office/drawing/2014/main" id="{12699637-E6B7-23C3-F073-DE362C7B4DA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3" r="41243"/>
          <a:stretch>
            <a:fillRect/>
          </a:stretch>
        </p:blipFill>
        <p:spPr/>
      </p:pic>
      <p:sp>
        <p:nvSpPr>
          <p:cNvPr id="4" name="Текст 2">
            <a:extLst>
              <a:ext uri="{FF2B5EF4-FFF2-40B4-BE49-F238E27FC236}">
                <a16:creationId xmlns:a16="http://schemas.microsoft.com/office/drawing/2014/main" id="{A9B4D2BC-8418-1F9E-E477-157384BB434E}"/>
              </a:ext>
            </a:extLst>
          </p:cNvPr>
          <p:cNvSpPr txBox="1">
            <a:spLocks/>
          </p:cNvSpPr>
          <p:nvPr/>
        </p:nvSpPr>
        <p:spPr>
          <a:xfrm>
            <a:off x="3548076" y="1937562"/>
            <a:ext cx="8102057" cy="51299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700" b="0" i="1" dirty="0"/>
              <a:t>Внесение соответствующих дополнений в природоохранное законодательство (внедрение работающих инструментов оценки кумулятивных воздействий и стратегической экологической оценки) </a:t>
            </a:r>
          </a:p>
          <a:p>
            <a:endParaRPr lang="ru-RU" sz="1700" b="0" i="1" dirty="0"/>
          </a:p>
          <a:p>
            <a:r>
              <a:rPr lang="ru-RU" sz="1700" b="0" i="1" dirty="0"/>
              <a:t>Развитие системы государственного экологического мониторинга и научных исследований в Арктике, результаты которого должны быть доступны всем заинтересованным сторонам</a:t>
            </a:r>
          </a:p>
          <a:p>
            <a:endParaRPr lang="ru-RU" sz="1700" b="0" i="1" dirty="0"/>
          </a:p>
          <a:p>
            <a:r>
              <a:rPr lang="ru-RU" sz="1700" b="0" i="1" dirty="0"/>
              <a:t>Новые проекты климатических и экологических офсетов в Арктике, в т.ч. карбоновые полигоны, «</a:t>
            </a:r>
            <a:r>
              <a:rPr lang="ru-RU" sz="1700" b="0" i="1" dirty="0" err="1"/>
              <a:t>тундроклиматические</a:t>
            </a:r>
            <a:r>
              <a:rPr lang="ru-RU" sz="1700" b="0" i="1" dirty="0"/>
              <a:t>» инициативы и т.д.</a:t>
            </a:r>
          </a:p>
          <a:p>
            <a:endParaRPr lang="ru-RU" sz="1700" b="0" i="1" dirty="0"/>
          </a:p>
          <a:p>
            <a:r>
              <a:rPr lang="ru-RU" sz="1700" b="0" i="1" dirty="0"/>
              <a:t>Обеспечение доступа всех заинтересованных сторон к актуальным данным дистанционного зондирования с возможностью их использования для целей экологического, геотехнического и других видов мониторинга</a:t>
            </a:r>
          </a:p>
        </p:txBody>
      </p:sp>
    </p:spTree>
    <p:extLst>
      <p:ext uri="{BB962C8B-B14F-4D97-AF65-F5344CB8AC3E}">
        <p14:creationId xmlns:p14="http://schemas.microsoft.com/office/powerpoint/2010/main" val="246829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Environ">
      <a:dk1>
        <a:srgbClr val="008080"/>
      </a:dk1>
      <a:lt1>
        <a:sysClr val="window" lastClr="FFFFFF"/>
      </a:lt1>
      <a:dk2>
        <a:srgbClr val="006666"/>
      </a:dk2>
      <a:lt2>
        <a:srgbClr val="F2F2F2"/>
      </a:lt2>
      <a:accent1>
        <a:srgbClr val="009999"/>
      </a:accent1>
      <a:accent2>
        <a:srgbClr val="76BBC4"/>
      </a:accent2>
      <a:accent3>
        <a:srgbClr val="AAD4DA"/>
      </a:accent3>
      <a:accent4>
        <a:srgbClr val="CCBBC4"/>
      </a:accent4>
      <a:accent5>
        <a:srgbClr val="F4D5C4"/>
      </a:accent5>
      <a:accent6>
        <a:srgbClr val="E8BA98"/>
      </a:accent6>
      <a:hlink>
        <a:srgbClr val="0563C1"/>
      </a:hlink>
      <a:folHlink>
        <a:srgbClr val="954F72"/>
      </a:folHlink>
    </a:clrScheme>
    <a:fontScheme name="Другая 1">
      <a:majorFont>
        <a:latin typeface="Century Gothic"/>
        <a:ea typeface=""/>
        <a:cs typeface=""/>
      </a:majorFont>
      <a:minorFont>
        <a:latin typeface="Bahnschrift Semi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B7379AA056CD64FB2C927FAC2B4B95B" ma:contentTypeVersion="2" ma:contentTypeDescription="Создание документа." ma:contentTypeScope="" ma:versionID="c8b1e1e479d9330bbd7f4592abf0ced0">
  <xsd:schema xmlns:xsd="http://www.w3.org/2001/XMLSchema" xmlns:xs="http://www.w3.org/2001/XMLSchema" xmlns:p="http://schemas.microsoft.com/office/2006/metadata/properties" xmlns:ns2="9cca8a7f-a665-42c3-a432-e8dba5150da3" targetNamespace="http://schemas.microsoft.com/office/2006/metadata/properties" ma:root="true" ma:fieldsID="4f709eeac2c598a35be1621fc1c474d4" ns2:_="">
    <xsd:import namespace="9cca8a7f-a665-42c3-a432-e8dba5150d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a8a7f-a665-42c3-a432-e8dba5150d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119464-B252-434B-8BE5-B91146B66858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9cca8a7f-a665-42c3-a432-e8dba5150da3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1557EBCC-5FED-4973-BDEF-3EFDC6F724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95B091-76D2-4FF2-B92D-12665CCE98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ca8a7f-a665-42c3-a432-e8dba5150d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6489</TotalTime>
  <Words>874</Words>
  <Application>Microsoft Office PowerPoint</Application>
  <PresentationFormat>Широкоэкранный</PresentationFormat>
  <Paragraphs>144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Bahnschrift SemiLight</vt:lpstr>
      <vt:lpstr>Calibri</vt:lpstr>
      <vt:lpstr>Century Gothic</vt:lpstr>
      <vt:lpstr>Тема Office</vt:lpstr>
      <vt:lpstr>Кумулятивные и трансграничные воздействия  крупных проектов в Арктике:  опыт идентификации, оценки и учета  в природоохранной деятельности</vt:lpstr>
      <vt:lpstr>Особенности арктики в контексте экологических оценок</vt:lpstr>
      <vt:lpstr>ОЦЕНКА ВОЗДЕЙСТВИЯ на окружающую среду как инструмент идентификации и оценки экологических и социальных рисков проекта</vt:lpstr>
      <vt:lpstr>РОССИЙСКИЙ И МЕЖДУНАРОДНЫЙ ПОДХОДЫ К ОЦЕНКЕ ЭКОЛОГИЧЕСКОГО И СОЦИАЛЬНОГО РИСКА</vt:lpstr>
      <vt:lpstr>ОЦЕНКА КУМУЛЯТИВНЫХ ВОЗДЕЙСТВИЙ  КАК ОДНО ИЗ ПРЕИМУЩЕСТВ МЕЖДУНАРОДНОГО ПОДХОДА</vt:lpstr>
      <vt:lpstr>Трансграничные воздействия</vt:lpstr>
      <vt:lpstr>ПРОБЛЕМЫ КРУПНЫХ ПРОЕКТОВ в контексте управления кумулятивными и трансграничными воздействиями и рисками</vt:lpstr>
      <vt:lpstr>УПРАВЛЕНИЕ КУМУЛЯТИВНЫМИ и ТРАНСГРАНИЧНЫМИ ВОЗДЕЙСТВИЯМИ:  преимущества объединенных усилий</vt:lpstr>
      <vt:lpstr>О ВОЗМОЖНЫХ ПРАКТИЧЕСКИХ ШАГАХ (со стороны государства):</vt:lpstr>
      <vt:lpstr>О ВОЗМОЖНЫХ ПРАКТИЧЕСКИХ ШАГАХ (со стороны компаний):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 Лукьянов</dc:creator>
  <cp:lastModifiedBy>Sergey Chernyansky</cp:lastModifiedBy>
  <cp:revision>125</cp:revision>
  <dcterms:created xsi:type="dcterms:W3CDTF">2023-03-31T09:25:18Z</dcterms:created>
  <dcterms:modified xsi:type="dcterms:W3CDTF">2023-04-17T08:52:07Z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0x0101004B7379AA056CD64FB2C927FAC2B4B95B</vt:lpwstr>
  </property>
</Properties>
</file>