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2" r:id="rId6"/>
    <p:sldId id="262" r:id="rId7"/>
    <p:sldId id="260" r:id="rId8"/>
    <p:sldId id="264" r:id="rId9"/>
    <p:sldId id="261" r:id="rId10"/>
    <p:sldId id="265" r:id="rId11"/>
    <p:sldId id="266" r:id="rId12"/>
    <p:sldId id="263" r:id="rId13"/>
    <p:sldId id="273" r:id="rId14"/>
    <p:sldId id="267" r:id="rId15"/>
    <p:sldId id="268" r:id="rId16"/>
    <p:sldId id="269" r:id="rId17"/>
    <p:sldId id="274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3100\Desktop\&#1058;&#1057;&#1046;%20&#1050;&#1088;&#1091;&#1075;&#1080;%20&#1052;&#1086;&#1088;&#1072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>
                <a:latin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ru-RU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baseline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l-GR" baseline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baseline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/>
              <a:t>Диаграмма</a:t>
            </a:r>
            <a:r>
              <a:rPr lang="ru-RU" baseline="0"/>
              <a:t> Мора -Кулона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'[ТСЖ Круги Мора (1).xlsx]Лист1'!$B$3</c:f>
              <c:strCache>
                <c:ptCount val="1"/>
                <c:pt idx="0">
                  <c:v>0,1</c:v>
                </c:pt>
              </c:strCache>
            </c:strRef>
          </c:tx>
          <c:spPr>
            <a:ln w="19050" cap="rnd">
              <a:solidFill>
                <a:schemeClr val="tx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'[ТСЖ Круги Мора (1).xlsx]Лист1'!$I$4:$I$19</c:f>
              <c:numCache>
                <c:formatCode>General</c:formatCode>
                <c:ptCount val="16"/>
                <c:pt idx="0">
                  <c:v>0.1</c:v>
                </c:pt>
                <c:pt idx="1">
                  <c:v>0.10740000000000001</c:v>
                </c:pt>
                <c:pt idx="2">
                  <c:v>0.11850000000000001</c:v>
                </c:pt>
                <c:pt idx="3">
                  <c:v>0.13700000000000001</c:v>
                </c:pt>
                <c:pt idx="4">
                  <c:v>0.17399999999999999</c:v>
                </c:pt>
                <c:pt idx="5">
                  <c:v>0.21099999999999999</c:v>
                </c:pt>
                <c:pt idx="6">
                  <c:v>0.248</c:v>
                </c:pt>
                <c:pt idx="7">
                  <c:v>0.28500000000000003</c:v>
                </c:pt>
                <c:pt idx="8">
                  <c:v>0.32199999999999995</c:v>
                </c:pt>
                <c:pt idx="9">
                  <c:v>0.35899999999999999</c:v>
                </c:pt>
                <c:pt idx="10">
                  <c:v>0.39600000000000002</c:v>
                </c:pt>
                <c:pt idx="11">
                  <c:v>0.43300000000000005</c:v>
                </c:pt>
                <c:pt idx="12">
                  <c:v>0.45150000000000001</c:v>
                </c:pt>
                <c:pt idx="13">
                  <c:v>0.45889999999999997</c:v>
                </c:pt>
                <c:pt idx="14">
                  <c:v>0.46630000000000005</c:v>
                </c:pt>
                <c:pt idx="15">
                  <c:v>0.47</c:v>
                </c:pt>
              </c:numCache>
            </c:numRef>
          </c:xVal>
          <c:yVal>
            <c:numRef>
              <c:f>'[ТСЖ Круги Мора (1).xlsx]Лист1'!$J$4:$J$19</c:f>
              <c:numCache>
                <c:formatCode>General</c:formatCode>
                <c:ptCount val="16"/>
                <c:pt idx="0">
                  <c:v>0</c:v>
                </c:pt>
                <c:pt idx="1">
                  <c:v>5.1799999999999832E-2</c:v>
                </c:pt>
                <c:pt idx="2">
                  <c:v>8.063963045550239E-2</c:v>
                </c:pt>
                <c:pt idx="3">
                  <c:v>0.11099999999999996</c:v>
                </c:pt>
                <c:pt idx="4">
                  <c:v>0.14799999999999996</c:v>
                </c:pt>
                <c:pt idx="5">
                  <c:v>0.16955530071336605</c:v>
                </c:pt>
                <c:pt idx="6">
                  <c:v>0.18126224096595517</c:v>
                </c:pt>
                <c:pt idx="7">
                  <c:v>0.185</c:v>
                </c:pt>
                <c:pt idx="8">
                  <c:v>0.1812622409659552</c:v>
                </c:pt>
                <c:pt idx="9">
                  <c:v>0.16955530071336608</c:v>
                </c:pt>
                <c:pt idx="10">
                  <c:v>0.14799999999999999</c:v>
                </c:pt>
                <c:pt idx="11">
                  <c:v>0.11099999999999996</c:v>
                </c:pt>
                <c:pt idx="12">
                  <c:v>8.0639630455502487E-2</c:v>
                </c:pt>
                <c:pt idx="13">
                  <c:v>6.3117271804158478E-2</c:v>
                </c:pt>
                <c:pt idx="14">
                  <c:v>3.6814535172944821E-2</c:v>
                </c:pt>
                <c:pt idx="1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118-498F-86D4-2EC6E0BACE27}"/>
            </c:ext>
          </c:extLst>
        </c:ser>
        <c:ser>
          <c:idx val="1"/>
          <c:order val="1"/>
          <c:tx>
            <c:strRef>
              <c:f>'[ТСЖ Круги Мора (1).xlsx]Лист1'!$B$4</c:f>
              <c:strCache>
                <c:ptCount val="1"/>
                <c:pt idx="0">
                  <c:v>0,3</c:v>
                </c:pt>
              </c:strCache>
            </c:strRef>
          </c:tx>
          <c:spPr>
            <a:ln w="19050" cap="rnd">
              <a:solidFill>
                <a:schemeClr val="tx2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'[ТСЖ Круги Мора (1).xlsx]Лист1'!$K$4:$K$19</c:f>
              <c:numCache>
                <c:formatCode>General</c:formatCode>
                <c:ptCount val="16"/>
                <c:pt idx="0">
                  <c:v>0.3</c:v>
                </c:pt>
                <c:pt idx="1">
                  <c:v>0.31979999999999997</c:v>
                </c:pt>
                <c:pt idx="2">
                  <c:v>0.34949999999999998</c:v>
                </c:pt>
                <c:pt idx="3">
                  <c:v>0.39900000000000002</c:v>
                </c:pt>
                <c:pt idx="4">
                  <c:v>0.498</c:v>
                </c:pt>
                <c:pt idx="5">
                  <c:v>0.59699999999999998</c:v>
                </c:pt>
                <c:pt idx="6">
                  <c:v>0.69599999999999995</c:v>
                </c:pt>
                <c:pt idx="7">
                  <c:v>0.79499999999999993</c:v>
                </c:pt>
                <c:pt idx="8">
                  <c:v>0.89399999999999991</c:v>
                </c:pt>
                <c:pt idx="9">
                  <c:v>0.99299999999999988</c:v>
                </c:pt>
                <c:pt idx="10">
                  <c:v>1.0920000000000001</c:v>
                </c:pt>
                <c:pt idx="11">
                  <c:v>1.1910000000000001</c:v>
                </c:pt>
                <c:pt idx="12">
                  <c:v>1.2404999999999999</c:v>
                </c:pt>
                <c:pt idx="13">
                  <c:v>1.2603</c:v>
                </c:pt>
                <c:pt idx="14">
                  <c:v>1.2801</c:v>
                </c:pt>
                <c:pt idx="15">
                  <c:v>1.29</c:v>
                </c:pt>
              </c:numCache>
            </c:numRef>
          </c:xVal>
          <c:yVal>
            <c:numRef>
              <c:f>'[ТСЖ Круги Мора (1).xlsx]Лист1'!$L$4:$L$19</c:f>
              <c:numCache>
                <c:formatCode>General</c:formatCode>
                <c:ptCount val="16"/>
                <c:pt idx="0">
                  <c:v>0</c:v>
                </c:pt>
                <c:pt idx="1">
                  <c:v>0.13860000000000008</c:v>
                </c:pt>
                <c:pt idx="2">
                  <c:v>0.21576549770526343</c:v>
                </c:pt>
                <c:pt idx="3">
                  <c:v>0.2970000000000001</c:v>
                </c:pt>
                <c:pt idx="4">
                  <c:v>0.39600000000000007</c:v>
                </c:pt>
                <c:pt idx="5">
                  <c:v>0.45367499380062815</c:v>
                </c:pt>
                <c:pt idx="6">
                  <c:v>0.48499896907106926</c:v>
                </c:pt>
                <c:pt idx="7">
                  <c:v>0.495</c:v>
                </c:pt>
                <c:pt idx="8">
                  <c:v>0.48499896907106926</c:v>
                </c:pt>
                <c:pt idx="9">
                  <c:v>0.45367499380062815</c:v>
                </c:pt>
                <c:pt idx="10">
                  <c:v>0.39599999999999985</c:v>
                </c:pt>
                <c:pt idx="11">
                  <c:v>0.29699999999999982</c:v>
                </c:pt>
                <c:pt idx="12">
                  <c:v>0.21576549770526329</c:v>
                </c:pt>
                <c:pt idx="13">
                  <c:v>0.16888134888139647</c:v>
                </c:pt>
                <c:pt idx="14">
                  <c:v>9.8503756273554927E-2</c:v>
                </c:pt>
                <c:pt idx="1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118-498F-86D4-2EC6E0BACE27}"/>
            </c:ext>
          </c:extLst>
        </c:ser>
        <c:ser>
          <c:idx val="2"/>
          <c:order val="2"/>
          <c:tx>
            <c:strRef>
              <c:f>'[ТСЖ Круги Мора (1).xlsx]Лист1'!$B$5</c:f>
              <c:strCache>
                <c:ptCount val="1"/>
                <c:pt idx="0">
                  <c:v>0,5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numRef>
              <c:f>'[ТСЖ Круги Мора (1).xlsx]Лист1'!$M$4:$M$19</c:f>
              <c:numCache>
                <c:formatCode>General</c:formatCode>
                <c:ptCount val="16"/>
                <c:pt idx="0">
                  <c:v>0.5</c:v>
                </c:pt>
                <c:pt idx="1">
                  <c:v>0.5302</c:v>
                </c:pt>
                <c:pt idx="2">
                  <c:v>0.57550000000000001</c:v>
                </c:pt>
                <c:pt idx="3">
                  <c:v>0.65100000000000002</c:v>
                </c:pt>
                <c:pt idx="4">
                  <c:v>0.80199999999999994</c:v>
                </c:pt>
                <c:pt idx="5">
                  <c:v>0.95299999999999996</c:v>
                </c:pt>
                <c:pt idx="6">
                  <c:v>1.1039999999999999</c:v>
                </c:pt>
                <c:pt idx="7">
                  <c:v>1.2549999999999999</c:v>
                </c:pt>
                <c:pt idx="8">
                  <c:v>1.4059999999999999</c:v>
                </c:pt>
                <c:pt idx="9">
                  <c:v>1.5569999999999999</c:v>
                </c:pt>
                <c:pt idx="10">
                  <c:v>1.7079999999999997</c:v>
                </c:pt>
                <c:pt idx="11">
                  <c:v>1.8589999999999998</c:v>
                </c:pt>
                <c:pt idx="12">
                  <c:v>1.9344999999999999</c:v>
                </c:pt>
                <c:pt idx="13">
                  <c:v>1.9646999999999997</c:v>
                </c:pt>
                <c:pt idx="14">
                  <c:v>1.9948999999999999</c:v>
                </c:pt>
                <c:pt idx="15">
                  <c:v>2.0099999999999998</c:v>
                </c:pt>
              </c:numCache>
            </c:numRef>
          </c:xVal>
          <c:yVal>
            <c:numRef>
              <c:f>'[ТСЖ Круги Мора (1).xlsx]Лист1'!$N$4:$N$19</c:f>
              <c:numCache>
                <c:formatCode>General</c:formatCode>
                <c:ptCount val="16"/>
                <c:pt idx="0">
                  <c:v>0</c:v>
                </c:pt>
                <c:pt idx="1">
                  <c:v>0.21140000000000006</c:v>
                </c:pt>
                <c:pt idx="2">
                  <c:v>0.32909687023732093</c:v>
                </c:pt>
                <c:pt idx="3">
                  <c:v>0.45300000000000001</c:v>
                </c:pt>
                <c:pt idx="4">
                  <c:v>0.60399999999999998</c:v>
                </c:pt>
                <c:pt idx="5">
                  <c:v>0.69196892993833181</c:v>
                </c:pt>
                <c:pt idx="6">
                  <c:v>0.73974590232051973</c:v>
                </c:pt>
                <c:pt idx="7">
                  <c:v>0.75499999999999989</c:v>
                </c:pt>
                <c:pt idx="8">
                  <c:v>0.73974590232051973</c:v>
                </c:pt>
                <c:pt idx="9">
                  <c:v>0.69196892993833181</c:v>
                </c:pt>
                <c:pt idx="10">
                  <c:v>0.60399999999999998</c:v>
                </c:pt>
                <c:pt idx="11">
                  <c:v>0.45300000000000001</c:v>
                </c:pt>
                <c:pt idx="12">
                  <c:v>0.3290968702373207</c:v>
                </c:pt>
                <c:pt idx="13">
                  <c:v>0.25758670384940341</c:v>
                </c:pt>
                <c:pt idx="14">
                  <c:v>0.15024310300309929</c:v>
                </c:pt>
                <c:pt idx="15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118-498F-86D4-2EC6E0BACE27}"/>
            </c:ext>
          </c:extLst>
        </c:ser>
        <c:ser>
          <c:idx val="3"/>
          <c:order val="3"/>
          <c:tx>
            <c:v>касательная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'[ТСЖ Круги Мора (1).xlsx]Лист1'!$A$30:$A$31</c:f>
              <c:numCache>
                <c:formatCode>General</c:formatCode>
                <c:ptCount val="2"/>
                <c:pt idx="0">
                  <c:v>0</c:v>
                </c:pt>
                <c:pt idx="1">
                  <c:v>2.0099999999999998</c:v>
                </c:pt>
              </c:numCache>
            </c:numRef>
          </c:xVal>
          <c:yVal>
            <c:numRef>
              <c:f>'[ТСЖ Круги Мора (1).xlsx]Лист1'!$B$30:$B$31</c:f>
              <c:numCache>
                <c:formatCode>General</c:formatCode>
                <c:ptCount val="2"/>
                <c:pt idx="0">
                  <c:v>2.5907065564745823E-2</c:v>
                </c:pt>
                <c:pt idx="1">
                  <c:v>1.4856640336399649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118-498F-86D4-2EC6E0BAC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5711520"/>
        <c:axId val="535707256"/>
      </c:scatterChart>
      <c:valAx>
        <c:axId val="535711520"/>
        <c:scaling>
          <c:orientation val="minMax"/>
          <c:max val="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Сигма, МПа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5707256"/>
        <c:crosses val="autoZero"/>
        <c:crossBetween val="midCat"/>
        <c:majorUnit val="0.30000000000000004"/>
      </c:valAx>
      <c:valAx>
        <c:axId val="535707256"/>
        <c:scaling>
          <c:orientation val="minMax"/>
          <c:max val="1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Тау, МПа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5711520"/>
        <c:crosses val="autoZero"/>
        <c:crossBetween val="midCat"/>
        <c:majorUnit val="0.30000000000000004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4ADF-A501-423B-9282-14E7854198C6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3C20A-50B3-4360-945E-1778AF985A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3C20A-50B3-4360-945E-1778AF985AC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18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каждым песком</a:t>
            </a:r>
            <a:r>
              <a:rPr lang="ru-RU" baseline="0" dirty="0" smtClean="0"/>
              <a:t> мы провели серию исследований. А именно, для испытаний подготавливался образец с определенным коэффициентом пористости 0,45, 0,60 и 0,75, после чего он помещался в камеру прибора трехосного сжатия.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3C20A-50B3-4360-945E-1778AF985AC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7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8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8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21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00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9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5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092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5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9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7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71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5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0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5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38A8-C995-4045-BB6A-B2150DA28384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2998-61D2-4C88-9588-6BEFD25A76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26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Прочность и деформируемость песков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Результаты испытаний и размышления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724503" y="1166949"/>
            <a:ext cx="359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Т.Е. Буданова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2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по известной </a:t>
            </a:r>
            <a:r>
              <a:rPr lang="ru-RU" dirty="0" smtClean="0">
                <a:sym typeface="Wingdings" panose="05000000000000000000" pitchFamily="2" charset="2"/>
              </a:rPr>
              <a:t>))</a:t>
            </a:r>
            <a:r>
              <a:rPr lang="ru-RU" dirty="0" smtClean="0"/>
              <a:t> формуле: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48936" y="3538656"/>
                <a:ext cx="4507821" cy="159940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ru-RU" sz="5400" i="1">
                        <a:effectLst/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ru-RU" sz="54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5400">
                            <a:effectLst/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sz="5400" dirty="0">
                            <a:effectLst/>
                          </a:rPr>
                          <m:t>ϕ</m:t>
                        </m:r>
                      </m:e>
                    </m:func>
                  </m:oMath>
                </a14:m>
                <a:endParaRPr lang="ru-RU" sz="5400" dirty="0">
                  <a:effectLst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48936" y="3538656"/>
                <a:ext cx="4507821" cy="15994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4217999"/>
              </p:ext>
            </p:extLst>
          </p:nvPr>
        </p:nvGraphicFramePr>
        <p:xfrm>
          <a:off x="5671382" y="3252855"/>
          <a:ext cx="46228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8764">
                  <a:extLst>
                    <a:ext uri="{9D8B030D-6E8A-4147-A177-3AD203B41FA5}">
                      <a16:colId xmlns:a16="http://schemas.microsoft.com/office/drawing/2014/main" val="2886070449"/>
                    </a:ext>
                  </a:extLst>
                </a:gridCol>
                <a:gridCol w="1093872">
                  <a:extLst>
                    <a:ext uri="{9D8B030D-6E8A-4147-A177-3AD203B41FA5}">
                      <a16:colId xmlns:a16="http://schemas.microsoft.com/office/drawing/2014/main" val="493428723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2571698654"/>
                    </a:ext>
                  </a:extLst>
                </a:gridCol>
                <a:gridCol w="608764">
                  <a:extLst>
                    <a:ext uri="{9D8B030D-6E8A-4147-A177-3AD203B41FA5}">
                      <a16:colId xmlns:a16="http://schemas.microsoft.com/office/drawing/2014/main" val="1115476814"/>
                    </a:ext>
                  </a:extLst>
                </a:gridCol>
                <a:gridCol w="608764">
                  <a:extLst>
                    <a:ext uri="{9D8B030D-6E8A-4147-A177-3AD203B41FA5}">
                      <a16:colId xmlns:a16="http://schemas.microsoft.com/office/drawing/2014/main" val="3154542020"/>
                    </a:ext>
                  </a:extLst>
                </a:gridCol>
                <a:gridCol w="675347">
                  <a:extLst>
                    <a:ext uri="{9D8B030D-6E8A-4147-A177-3AD203B41FA5}">
                      <a16:colId xmlns:a16="http://schemas.microsoft.com/office/drawing/2014/main" val="140836033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Всестороннее давление (</a:t>
                      </a:r>
                      <a:r>
                        <a:rPr lang="el-GR" sz="1100" u="none" strike="noStrike">
                          <a:effectLst/>
                        </a:rPr>
                        <a:t>σ1)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Вертикальное давление при разрушении (σ3)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sin </a:t>
                      </a:r>
                      <a:r>
                        <a:rPr lang="ru-RU" sz="1100" u="none" strike="noStrike" dirty="0">
                          <a:effectLst/>
                        </a:rPr>
                        <a:t>фи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фи (рад)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фи (град)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324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0,649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0,706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81003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1,29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0,623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0,672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38,5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058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0,602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0,645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37,0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982301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400" y="5338354"/>
            <a:ext cx="983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Напоминаю, что входные данные для обоих расчетов одни и те же!!!!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30112" y="2598709"/>
            <a:ext cx="4564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Песок мелкий средней плотности е=0,60</a:t>
            </a:r>
          </a:p>
        </p:txBody>
      </p:sp>
    </p:spTree>
    <p:extLst>
      <p:ext uri="{BB962C8B-B14F-4D97-AF65-F5344CB8AC3E}">
        <p14:creationId xmlns:p14="http://schemas.microsoft.com/office/powerpoint/2010/main" val="188913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Сопоставление результатов испытаний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2727552"/>
              </p:ext>
            </p:extLst>
          </p:nvPr>
        </p:nvGraphicFramePr>
        <p:xfrm>
          <a:off x="437199" y="2487532"/>
          <a:ext cx="6947668" cy="3887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4201">
                  <a:extLst>
                    <a:ext uri="{9D8B030D-6E8A-4147-A177-3AD203B41FA5}">
                      <a16:colId xmlns:a16="http://schemas.microsoft.com/office/drawing/2014/main" val="1705627139"/>
                    </a:ext>
                  </a:extLst>
                </a:gridCol>
                <a:gridCol w="972487">
                  <a:extLst>
                    <a:ext uri="{9D8B030D-6E8A-4147-A177-3AD203B41FA5}">
                      <a16:colId xmlns:a16="http://schemas.microsoft.com/office/drawing/2014/main" val="298608305"/>
                    </a:ext>
                  </a:extLst>
                </a:gridCol>
                <a:gridCol w="598453">
                  <a:extLst>
                    <a:ext uri="{9D8B030D-6E8A-4147-A177-3AD203B41FA5}">
                      <a16:colId xmlns:a16="http://schemas.microsoft.com/office/drawing/2014/main" val="3921565115"/>
                    </a:ext>
                  </a:extLst>
                </a:gridCol>
                <a:gridCol w="598453">
                  <a:extLst>
                    <a:ext uri="{9D8B030D-6E8A-4147-A177-3AD203B41FA5}">
                      <a16:colId xmlns:a16="http://schemas.microsoft.com/office/drawing/2014/main" val="304085139"/>
                    </a:ext>
                  </a:extLst>
                </a:gridCol>
                <a:gridCol w="598453">
                  <a:extLst>
                    <a:ext uri="{9D8B030D-6E8A-4147-A177-3AD203B41FA5}">
                      <a16:colId xmlns:a16="http://schemas.microsoft.com/office/drawing/2014/main" val="64785257"/>
                    </a:ext>
                  </a:extLst>
                </a:gridCol>
                <a:gridCol w="738715">
                  <a:extLst>
                    <a:ext uri="{9D8B030D-6E8A-4147-A177-3AD203B41FA5}">
                      <a16:colId xmlns:a16="http://schemas.microsoft.com/office/drawing/2014/main" val="2292709849"/>
                    </a:ext>
                  </a:extLst>
                </a:gridCol>
                <a:gridCol w="598453">
                  <a:extLst>
                    <a:ext uri="{9D8B030D-6E8A-4147-A177-3AD203B41FA5}">
                      <a16:colId xmlns:a16="http://schemas.microsoft.com/office/drawing/2014/main" val="2986950372"/>
                    </a:ext>
                  </a:extLst>
                </a:gridCol>
                <a:gridCol w="598453">
                  <a:extLst>
                    <a:ext uri="{9D8B030D-6E8A-4147-A177-3AD203B41FA5}">
                      <a16:colId xmlns:a16="http://schemas.microsoft.com/office/drawing/2014/main" val="1140009043"/>
                    </a:ext>
                  </a:extLst>
                </a:gridCol>
              </a:tblGrid>
              <a:tr h="65482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Тип грунта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Всестороннее давление (</a:t>
                      </a:r>
                      <a:r>
                        <a:rPr lang="el-GR" sz="800" u="none" strike="noStrike" dirty="0">
                          <a:effectLst/>
                        </a:rPr>
                        <a:t>σ1)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Угол внутреннего трения,</a:t>
                      </a:r>
                      <a:r>
                        <a:rPr lang="el-GR" sz="900" u="none" strike="noStrike" dirty="0">
                          <a:effectLst/>
                        </a:rPr>
                        <a:t>ϕ, </a:t>
                      </a:r>
                      <a:r>
                        <a:rPr lang="ru-RU" sz="900" u="none" strike="noStrike" dirty="0">
                          <a:effectLst/>
                        </a:rPr>
                        <a:t>град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951731"/>
                  </a:ext>
                </a:extLst>
              </a:tr>
              <a:tr h="794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е=0,45 (плотный)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е=0,60 (средней плотности)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е=0,75 (рыхлый)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810725"/>
                  </a:ext>
                </a:extLst>
              </a:tr>
              <a:tr h="34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опыт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СП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опыт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СП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опыт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СП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extLst>
                  <a:ext uri="{0D108BD9-81ED-4DB2-BD59-A6C34878D82A}">
                    <a16:rowId xmlns:a16="http://schemas.microsoft.com/office/drawing/2014/main" val="3917903618"/>
                  </a:ext>
                </a:extLst>
              </a:tr>
              <a:tr h="34831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Песок средней крупности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40</a:t>
                      </a:r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36,5</a:t>
                      </a:r>
                      <a:endParaRPr lang="ru-RU" sz="14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extLst>
                  <a:ext uri="{0D108BD9-81ED-4DB2-BD59-A6C34878D82A}">
                    <a16:rowId xmlns:a16="http://schemas.microsoft.com/office/drawing/2014/main" val="2570473463"/>
                  </a:ext>
                </a:extLst>
              </a:tr>
              <a:tr h="34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35,5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957785"/>
                  </a:ext>
                </a:extLst>
              </a:tr>
              <a:tr h="34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39,8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17021"/>
                  </a:ext>
                </a:extLst>
              </a:tr>
              <a:tr h="34831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Песок мелкий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44,9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38</a:t>
                      </a:r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ru-RU" sz="14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ctr"/>
                </a:tc>
                <a:extLst>
                  <a:ext uri="{0D108BD9-81ED-4DB2-BD59-A6C34878D82A}">
                    <a16:rowId xmlns:a16="http://schemas.microsoft.com/office/drawing/2014/main" val="3052117633"/>
                  </a:ext>
                </a:extLst>
              </a:tr>
              <a:tr h="34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42,4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336213"/>
                  </a:ext>
                </a:extLst>
              </a:tr>
              <a:tr h="34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40,5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37,0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5" marR="6325" marT="63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85780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768045" y="2908590"/>
            <a:ext cx="3735977" cy="31874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Вывод: </a:t>
            </a:r>
          </a:p>
          <a:p>
            <a:r>
              <a:rPr lang="ru-RU" dirty="0" smtClean="0"/>
              <a:t>СП дает нам единственное значение угла для песка с определённым к-том пористости. На самом деле </a:t>
            </a:r>
            <a:r>
              <a:rPr lang="ru-RU" i="1" dirty="0" smtClean="0"/>
              <a:t>при угол внутреннего трения песка, рассчитанный с использованием критерия Кулона-Мора есть функция от всестороннего давления (НДС). С увеличением всестороннего давления угол внутреннего трения уменьшается. Учитывается ли это в расчетных моделях?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73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что с Модулями деформации?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581984"/>
          </a:xfrm>
        </p:spPr>
        <p:txBody>
          <a:bodyPr/>
          <a:lstStyle/>
          <a:p>
            <a:r>
              <a:rPr lang="ru-RU" dirty="0" smtClean="0"/>
              <a:t>Модули деформации рассчитывались в каждом опыте отдельно, причем для каждой серии опытов с одним значением к-та пористости и одним значением всестороннего давления диапазоны определения модуля (модулей)  были одинаковыми. </a:t>
            </a:r>
          </a:p>
        </p:txBody>
      </p:sp>
    </p:spTree>
    <p:extLst>
      <p:ext uri="{BB962C8B-B14F-4D97-AF65-F5344CB8AC3E}">
        <p14:creationId xmlns:p14="http://schemas.microsoft.com/office/powerpoint/2010/main" val="16731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934361"/>
              </p:ext>
            </p:extLst>
          </p:nvPr>
        </p:nvGraphicFramePr>
        <p:xfrm>
          <a:off x="762148" y="1001484"/>
          <a:ext cx="10428363" cy="5442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2562">
                  <a:extLst>
                    <a:ext uri="{9D8B030D-6E8A-4147-A177-3AD203B41FA5}">
                      <a16:colId xmlns:a16="http://schemas.microsoft.com/office/drawing/2014/main" val="3686247540"/>
                    </a:ext>
                  </a:extLst>
                </a:gridCol>
                <a:gridCol w="992768">
                  <a:extLst>
                    <a:ext uri="{9D8B030D-6E8A-4147-A177-3AD203B41FA5}">
                      <a16:colId xmlns:a16="http://schemas.microsoft.com/office/drawing/2014/main" val="3194010467"/>
                    </a:ext>
                  </a:extLst>
                </a:gridCol>
                <a:gridCol w="698827">
                  <a:extLst>
                    <a:ext uri="{9D8B030D-6E8A-4147-A177-3AD203B41FA5}">
                      <a16:colId xmlns:a16="http://schemas.microsoft.com/office/drawing/2014/main" val="3384295396"/>
                    </a:ext>
                  </a:extLst>
                </a:gridCol>
                <a:gridCol w="776880">
                  <a:extLst>
                    <a:ext uri="{9D8B030D-6E8A-4147-A177-3AD203B41FA5}">
                      <a16:colId xmlns:a16="http://schemas.microsoft.com/office/drawing/2014/main" val="3403271342"/>
                    </a:ext>
                  </a:extLst>
                </a:gridCol>
                <a:gridCol w="639047">
                  <a:extLst>
                    <a:ext uri="{9D8B030D-6E8A-4147-A177-3AD203B41FA5}">
                      <a16:colId xmlns:a16="http://schemas.microsoft.com/office/drawing/2014/main" val="486969176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2409559570"/>
                    </a:ext>
                  </a:extLst>
                </a:gridCol>
                <a:gridCol w="639047">
                  <a:extLst>
                    <a:ext uri="{9D8B030D-6E8A-4147-A177-3AD203B41FA5}">
                      <a16:colId xmlns:a16="http://schemas.microsoft.com/office/drawing/2014/main" val="381233740"/>
                    </a:ext>
                  </a:extLst>
                </a:gridCol>
                <a:gridCol w="639047">
                  <a:extLst>
                    <a:ext uri="{9D8B030D-6E8A-4147-A177-3AD203B41FA5}">
                      <a16:colId xmlns:a16="http://schemas.microsoft.com/office/drawing/2014/main" val="1020097239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3217170840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4007403753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1620508059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1109660209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3965973349"/>
                    </a:ext>
                  </a:extLst>
                </a:gridCol>
                <a:gridCol w="601455">
                  <a:extLst>
                    <a:ext uri="{9D8B030D-6E8A-4147-A177-3AD203B41FA5}">
                      <a16:colId xmlns:a16="http://schemas.microsoft.com/office/drawing/2014/main" val="1176612375"/>
                    </a:ext>
                  </a:extLst>
                </a:gridCol>
              </a:tblGrid>
              <a:tr h="55257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К-т пористости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0,45 (плотный)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0,6 (средней плотности)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effectLst/>
                        </a:rPr>
                        <a:t>0,75 (рыхлый)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72723"/>
                  </a:ext>
                </a:extLst>
              </a:tr>
              <a:tr h="157483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Всестороннее давление, КПа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нов)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стар)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Е50, МПа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нов)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стар)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Е50, МПа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нов)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Е, МПа (ГОСТ стар)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Е50, МПа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СП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ctr"/>
                </a:tc>
                <a:extLst>
                  <a:ext uri="{0D108BD9-81ED-4DB2-BD59-A6C34878D82A}">
                    <a16:rowId xmlns:a16="http://schemas.microsoft.com/office/drawing/2014/main" val="3513020931"/>
                  </a:ext>
                </a:extLst>
              </a:tr>
              <a:tr h="55257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Песок средней крупности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49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50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35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extLst>
                  <a:ext uri="{0D108BD9-81ED-4DB2-BD59-A6C34878D82A}">
                    <a16:rowId xmlns:a16="http://schemas.microsoft.com/office/drawing/2014/main" val="3339714127"/>
                  </a:ext>
                </a:extLst>
              </a:tr>
              <a:tr h="55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126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58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41948"/>
                  </a:ext>
                </a:extLst>
              </a:tr>
              <a:tr h="55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209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93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25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705931"/>
                  </a:ext>
                </a:extLst>
              </a:tr>
              <a:tr h="55257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Песок  мелкий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47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48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33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18</a:t>
                      </a:r>
                      <a:endParaRPr lang="ru-RU" sz="1600" b="0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extLst>
                  <a:ext uri="{0D108BD9-81ED-4DB2-BD59-A6C34878D82A}">
                    <a16:rowId xmlns:a16="http://schemas.microsoft.com/office/drawing/2014/main" val="2757765787"/>
                  </a:ext>
                </a:extLst>
              </a:tr>
              <a:tr h="55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135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62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30610"/>
                  </a:ext>
                </a:extLst>
              </a:tr>
              <a:tr h="552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94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156</a:t>
                      </a:r>
                      <a:endParaRPr lang="ru-RU" sz="1600" b="0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143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72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38</a:t>
                      </a:r>
                      <a:endParaRPr lang="ru-RU" sz="16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8" marR="8698" marT="8698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35343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6023" y="452846"/>
            <a:ext cx="1035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Сводная таблица результатов определения модулей деформации Е, Ест, Е50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45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19" y="548641"/>
            <a:ext cx="10633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Почему Модули Деформации настолько числено различаются, даже если мы рассчитываем их  по одной и той же кривой? </a:t>
            </a:r>
            <a:endParaRPr lang="ru-RU" sz="24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0" y="1471747"/>
            <a:ext cx="8187145" cy="36078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1519" y="5599611"/>
            <a:ext cx="931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Кривая деформирования песка средней крупности е=0,60, давление в камере 300 КПа, камера типа В, скорость испытаний 0,02 мм/мин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43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8" y="2551611"/>
            <a:ext cx="4495800" cy="1981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8" y="4807130"/>
            <a:ext cx="4495800" cy="1981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8" y="296092"/>
            <a:ext cx="4495800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7886" y="870857"/>
            <a:ext cx="362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Выбираем линейный участок, на кривой, ну как-нибудь..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87886" y="2647406"/>
            <a:ext cx="3788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Никаких «как-нибудь», доводим до разрушения, находим максимум, делим его пополам, проводим прямую через две точки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87886" y="4911634"/>
            <a:ext cx="4145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Находим </a:t>
            </a:r>
            <a:r>
              <a:rPr lang="ru-RU" dirty="0" err="1" smtClean="0"/>
              <a:t>дивиатор</a:t>
            </a:r>
            <a:r>
              <a:rPr lang="ru-RU" dirty="0" smtClean="0"/>
              <a:t> соответствующий 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ϒ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 = 750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КПа и 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=1,6*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ϒ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1200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КПа , находим точки, получаем ПРАВИЛЬНЫЙ по ГОСТу модуль.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574971" y="296092"/>
            <a:ext cx="328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«</a:t>
            </a:r>
            <a:r>
              <a:rPr lang="ru-RU" dirty="0" smtClean="0"/>
              <a:t>старому» ГОСТ:</a:t>
            </a:r>
            <a:endParaRPr lang="ru-RU" dirty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87886" y="2182279"/>
            <a:ext cx="321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принято в </a:t>
            </a:r>
            <a:r>
              <a:rPr lang="en-US" dirty="0" smtClean="0"/>
              <a:t>ISO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74971" y="4532811"/>
            <a:ext cx="4058195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«новому» ГОСТ: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829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какой же из модулей «правильный»?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947744"/>
          </a:xfrm>
        </p:spPr>
        <p:txBody>
          <a:bodyPr/>
          <a:lstStyle/>
          <a:p>
            <a:r>
              <a:rPr lang="ru-RU" dirty="0" smtClean="0"/>
              <a:t>Е по «линейному участку от руки» = 50.1 МПа</a:t>
            </a:r>
          </a:p>
          <a:p>
            <a:r>
              <a:rPr lang="ru-RU" dirty="0" smtClean="0"/>
              <a:t>Е</a:t>
            </a:r>
            <a:r>
              <a:rPr lang="ru-RU" sz="1400" dirty="0" smtClean="0"/>
              <a:t>50</a:t>
            </a:r>
            <a:r>
              <a:rPr lang="ru-RU" dirty="0" smtClean="0"/>
              <a:t> = 41.5 МПа</a:t>
            </a:r>
          </a:p>
          <a:p>
            <a:r>
              <a:rPr lang="ru-RU" dirty="0" smtClean="0"/>
              <a:t>Е по ГОСТ 12248.3 – 20 = 10,0 МПа</a:t>
            </a:r>
          </a:p>
          <a:p>
            <a:r>
              <a:rPr lang="ru-RU" dirty="0" smtClean="0"/>
              <a:t>Е по СП = 35 МПа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10194" y="4580709"/>
            <a:ext cx="9744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Ответ на этот вопрос простой и очевидный: с точки зрения испытаний и расчетов результатов испытаний все модули правильные. Однако, если этот вопрос поставить иначе: какой из модулей «правильных модулей» необходимо использовать для прогнозной оценки осадки сооружения и правильного расчета конструктива фундамента, то однозначный ответ становится менее очевидным.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080267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Прочность и деформируемость песка мелкого средней плотности е=0,60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СТАРЫЙ ГОСТ и СНИП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В расчете по ГОСТ 80-х</a:t>
            </a:r>
          </a:p>
          <a:p>
            <a:r>
              <a:rPr lang="ru-RU" dirty="0" smtClean="0"/>
              <a:t>С= 0 МПа</a:t>
            </a:r>
          </a:p>
          <a:p>
            <a:r>
              <a:rPr lang="ru-RU" dirty="0" smtClean="0"/>
              <a:t>Фи = 40,5 град</a:t>
            </a:r>
          </a:p>
          <a:p>
            <a:r>
              <a:rPr lang="ru-RU" dirty="0" smtClean="0"/>
              <a:t>Е = 36 МПа</a:t>
            </a:r>
          </a:p>
          <a:p>
            <a:pPr marL="0" indent="0">
              <a:buNone/>
            </a:pPr>
            <a:r>
              <a:rPr lang="ru-RU" dirty="0" smtClean="0"/>
              <a:t>СНИП на проектирование 80-х:</a:t>
            </a:r>
          </a:p>
          <a:p>
            <a:r>
              <a:rPr lang="ru-RU" dirty="0"/>
              <a:t>С= </a:t>
            </a:r>
            <a:r>
              <a:rPr lang="ru-RU" dirty="0" smtClean="0"/>
              <a:t>0,003 МПа</a:t>
            </a:r>
            <a:endParaRPr lang="ru-RU" dirty="0"/>
          </a:p>
          <a:p>
            <a:r>
              <a:rPr lang="ru-RU" dirty="0"/>
              <a:t>Фи = </a:t>
            </a:r>
            <a:r>
              <a:rPr lang="ru-RU" dirty="0" smtClean="0"/>
              <a:t>34 град</a:t>
            </a:r>
            <a:endParaRPr lang="ru-RU" dirty="0"/>
          </a:p>
          <a:p>
            <a:r>
              <a:rPr lang="ru-RU" dirty="0"/>
              <a:t>Е = </a:t>
            </a:r>
            <a:r>
              <a:rPr lang="ru-RU" dirty="0" smtClean="0"/>
              <a:t>33 МПа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НОВЫЙ ГОСТ и СП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расчете по ГОСТ </a:t>
            </a:r>
            <a:r>
              <a:rPr lang="ru-RU" dirty="0" smtClean="0"/>
              <a:t>12248.3-20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</a:t>
            </a:r>
            <a:r>
              <a:rPr lang="ru-RU" dirty="0"/>
              <a:t>= </a:t>
            </a:r>
            <a:r>
              <a:rPr lang="ru-RU" dirty="0" smtClean="0">
                <a:solidFill>
                  <a:srgbClr val="FF0000"/>
                </a:solidFill>
              </a:rPr>
              <a:t>0,030</a:t>
            </a:r>
            <a:r>
              <a:rPr lang="ru-RU" dirty="0" smtClean="0"/>
              <a:t> </a:t>
            </a:r>
            <a:r>
              <a:rPr lang="ru-RU" dirty="0"/>
              <a:t>МПа</a:t>
            </a:r>
          </a:p>
          <a:p>
            <a:r>
              <a:rPr lang="ru-RU" dirty="0"/>
              <a:t>Фи = </a:t>
            </a:r>
            <a:r>
              <a:rPr lang="ru-RU" dirty="0" smtClean="0"/>
              <a:t>36 град</a:t>
            </a:r>
            <a:endParaRPr lang="ru-RU" dirty="0"/>
          </a:p>
          <a:p>
            <a:r>
              <a:rPr lang="ru-RU" dirty="0"/>
              <a:t>Е = </a:t>
            </a:r>
            <a:r>
              <a:rPr lang="ru-RU" dirty="0" smtClean="0">
                <a:solidFill>
                  <a:srgbClr val="FF0000"/>
                </a:solidFill>
              </a:rPr>
              <a:t>19 </a:t>
            </a:r>
            <a:r>
              <a:rPr lang="ru-RU" dirty="0"/>
              <a:t>МПа</a:t>
            </a:r>
          </a:p>
          <a:p>
            <a:pPr marL="0" indent="0">
              <a:buNone/>
            </a:pPr>
            <a:r>
              <a:rPr lang="ru-RU" dirty="0" smtClean="0"/>
              <a:t>СП </a:t>
            </a:r>
            <a:r>
              <a:rPr lang="ru-RU" dirty="0"/>
              <a:t>на проектирование </a:t>
            </a:r>
            <a:r>
              <a:rPr lang="ru-RU" dirty="0" smtClean="0"/>
              <a:t>22.13330:</a:t>
            </a:r>
            <a:endParaRPr lang="ru-RU" dirty="0"/>
          </a:p>
          <a:p>
            <a:r>
              <a:rPr lang="ru-RU" dirty="0"/>
              <a:t>С= </a:t>
            </a:r>
            <a:r>
              <a:rPr lang="ru-RU" dirty="0" smtClean="0"/>
              <a:t>0,003 </a:t>
            </a:r>
            <a:r>
              <a:rPr lang="ru-RU" dirty="0"/>
              <a:t>МПа</a:t>
            </a:r>
          </a:p>
          <a:p>
            <a:r>
              <a:rPr lang="ru-RU" dirty="0" smtClean="0"/>
              <a:t>Фи </a:t>
            </a:r>
            <a:r>
              <a:rPr lang="ru-RU" dirty="0"/>
              <a:t>= </a:t>
            </a:r>
            <a:r>
              <a:rPr lang="ru-RU" dirty="0" smtClean="0"/>
              <a:t>34 град</a:t>
            </a:r>
            <a:endParaRPr lang="ru-RU" dirty="0"/>
          </a:p>
          <a:p>
            <a:r>
              <a:rPr lang="ru-RU" dirty="0"/>
              <a:t>Е = 34 </a:t>
            </a:r>
            <a:r>
              <a:rPr lang="ru-RU" dirty="0" smtClean="0"/>
              <a:t>МПа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90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366" y="1402080"/>
            <a:ext cx="86563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Спасибо за </a:t>
            </a:r>
            <a:r>
              <a:rPr lang="ru-RU" sz="6000" dirty="0" smtClean="0"/>
              <a:t>внимание,</a:t>
            </a:r>
          </a:p>
          <a:p>
            <a:r>
              <a:rPr lang="ru-RU" sz="6000" dirty="0" smtClean="0"/>
              <a:t> </a:t>
            </a:r>
            <a:r>
              <a:rPr lang="ru-RU" sz="2800" dirty="0" smtClean="0"/>
              <a:t>но у меня есть еще пара вопросов ))) </a:t>
            </a:r>
            <a:r>
              <a:rPr lang="ru-RU" sz="6000" dirty="0"/>
              <a:t/>
            </a:r>
            <a:br>
              <a:rPr lang="ru-RU" sz="6000" dirty="0"/>
            </a:br>
            <a:r>
              <a:rPr lang="ru-RU" sz="3200" dirty="0"/>
              <a:t>С уважением, Т.Е. </a:t>
            </a:r>
            <a:r>
              <a:rPr lang="ru-RU" sz="3200" dirty="0" smtClean="0"/>
              <a:t>Буданова</a:t>
            </a:r>
            <a:endParaRPr lang="en-US" sz="3200" dirty="0" smtClean="0"/>
          </a:p>
          <a:p>
            <a:r>
              <a:rPr lang="ru-RU" sz="3200" dirty="0" smtClean="0"/>
              <a:t> тел. (965) 308 86 17</a:t>
            </a:r>
          </a:p>
          <a:p>
            <a:r>
              <a:rPr lang="en-US" sz="3200" dirty="0"/>
              <a:t>l</a:t>
            </a:r>
            <a:r>
              <a:rPr lang="en-US" sz="3200" dirty="0" smtClean="0"/>
              <a:t>ab_moseco@mail.ru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350034" y="4676504"/>
            <a:ext cx="4249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Убедительная просьба, </a:t>
            </a:r>
            <a:endParaRPr lang="en-US" i="1" dirty="0" smtClean="0"/>
          </a:p>
          <a:p>
            <a:r>
              <a:rPr lang="ru-RU" i="1" dirty="0" smtClean="0"/>
              <a:t>при </a:t>
            </a:r>
            <a:r>
              <a:rPr lang="ru-RU" i="1" dirty="0"/>
              <a:t>использовании материалов </a:t>
            </a:r>
            <a:r>
              <a:rPr lang="ru-RU" i="1" dirty="0" smtClean="0"/>
              <a:t>доклада давать ссылку на автора)))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9653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Основная идея: </a:t>
            </a:r>
            <a:r>
              <a:rPr lang="en-US" dirty="0" smtClean="0"/>
              <a:t> </a:t>
            </a:r>
            <a:r>
              <a:rPr lang="ru-RU" dirty="0" smtClean="0"/>
              <a:t>Сопоставить нормативные значения с результатами лабораторных испытаний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24" y="2336800"/>
            <a:ext cx="8302327" cy="3598863"/>
          </a:xfrm>
        </p:spPr>
      </p:pic>
      <p:sp>
        <p:nvSpPr>
          <p:cNvPr id="3" name="TextBox 2"/>
          <p:cNvSpPr txBox="1"/>
          <p:nvPr/>
        </p:nvSpPr>
        <p:spPr>
          <a:xfrm>
            <a:off x="1541417" y="6270171"/>
            <a:ext cx="7724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Таблица А1. СП 22.13330-16</a:t>
            </a:r>
          </a:p>
        </p:txBody>
      </p:sp>
    </p:spTree>
    <p:extLst>
      <p:ext uri="{BB962C8B-B14F-4D97-AF65-F5344CB8AC3E}">
        <p14:creationId xmlns:p14="http://schemas.microsoft.com/office/powerpoint/2010/main" val="30346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303263"/>
              </p:ext>
            </p:extLst>
          </p:nvPr>
        </p:nvGraphicFramePr>
        <p:xfrm>
          <a:off x="579438" y="2369644"/>
          <a:ext cx="10132105" cy="2897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6162">
                  <a:extLst>
                    <a:ext uri="{9D8B030D-6E8A-4147-A177-3AD203B41FA5}">
                      <a16:colId xmlns:a16="http://schemas.microsoft.com/office/drawing/2014/main" val="454375848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1696324954"/>
                    </a:ext>
                  </a:extLst>
                </a:gridCol>
                <a:gridCol w="917669">
                  <a:extLst>
                    <a:ext uri="{9D8B030D-6E8A-4147-A177-3AD203B41FA5}">
                      <a16:colId xmlns:a16="http://schemas.microsoft.com/office/drawing/2014/main" val="59734840"/>
                    </a:ext>
                  </a:extLst>
                </a:gridCol>
                <a:gridCol w="698776">
                  <a:extLst>
                    <a:ext uri="{9D8B030D-6E8A-4147-A177-3AD203B41FA5}">
                      <a16:colId xmlns:a16="http://schemas.microsoft.com/office/drawing/2014/main" val="3850325614"/>
                    </a:ext>
                  </a:extLst>
                </a:gridCol>
                <a:gridCol w="778964">
                  <a:extLst>
                    <a:ext uri="{9D8B030D-6E8A-4147-A177-3AD203B41FA5}">
                      <a16:colId xmlns:a16="http://schemas.microsoft.com/office/drawing/2014/main" val="2060161009"/>
                    </a:ext>
                  </a:extLst>
                </a:gridCol>
                <a:gridCol w="687321">
                  <a:extLst>
                    <a:ext uri="{9D8B030D-6E8A-4147-A177-3AD203B41FA5}">
                      <a16:colId xmlns:a16="http://schemas.microsoft.com/office/drawing/2014/main" val="2392770648"/>
                    </a:ext>
                  </a:extLst>
                </a:gridCol>
                <a:gridCol w="790419">
                  <a:extLst>
                    <a:ext uri="{9D8B030D-6E8A-4147-A177-3AD203B41FA5}">
                      <a16:colId xmlns:a16="http://schemas.microsoft.com/office/drawing/2014/main" val="3485690354"/>
                    </a:ext>
                  </a:extLst>
                </a:gridCol>
                <a:gridCol w="870606">
                  <a:extLst>
                    <a:ext uri="{9D8B030D-6E8A-4147-A177-3AD203B41FA5}">
                      <a16:colId xmlns:a16="http://schemas.microsoft.com/office/drawing/2014/main" val="2004498081"/>
                    </a:ext>
                  </a:extLst>
                </a:gridCol>
                <a:gridCol w="747461">
                  <a:extLst>
                    <a:ext uri="{9D8B030D-6E8A-4147-A177-3AD203B41FA5}">
                      <a16:colId xmlns:a16="http://schemas.microsoft.com/office/drawing/2014/main" val="349263891"/>
                    </a:ext>
                  </a:extLst>
                </a:gridCol>
                <a:gridCol w="893517">
                  <a:extLst>
                    <a:ext uri="{9D8B030D-6E8A-4147-A177-3AD203B41FA5}">
                      <a16:colId xmlns:a16="http://schemas.microsoft.com/office/drawing/2014/main" val="1522889152"/>
                    </a:ext>
                  </a:extLst>
                </a:gridCol>
                <a:gridCol w="1869937">
                  <a:extLst>
                    <a:ext uri="{9D8B030D-6E8A-4147-A177-3AD203B41FA5}">
                      <a16:colId xmlns:a16="http://schemas.microsoft.com/office/drawing/2014/main" val="3759185919"/>
                    </a:ext>
                  </a:extLst>
                </a:gridCol>
              </a:tblGrid>
              <a:tr h="24961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Содержание частиц, 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Степень неоднородности </a:t>
                      </a:r>
                      <a:r>
                        <a:rPr lang="ru-RU" sz="800" u="none" strike="noStrike" dirty="0" err="1">
                          <a:effectLst/>
                        </a:rPr>
                        <a:t>грансостава</a:t>
                      </a:r>
                      <a:r>
                        <a:rPr lang="ru-RU" sz="800" u="none" strike="noStrike" dirty="0">
                          <a:effectLst/>
                        </a:rPr>
                        <a:t>, </a:t>
                      </a:r>
                      <a:r>
                        <a:rPr lang="ru-RU" sz="800" u="none" strike="noStrike" dirty="0" err="1">
                          <a:effectLst/>
                        </a:rPr>
                        <a:t>д.е</a:t>
                      </a:r>
                      <a:r>
                        <a:rPr lang="ru-RU" sz="800" u="none" strike="noStrike" dirty="0">
                          <a:effectLst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Плотность частиц грунта, г/см</a:t>
                      </a:r>
                      <a:r>
                        <a:rPr lang="ru-RU" sz="800" u="none" strike="noStrike" baseline="30000" dirty="0">
                          <a:effectLst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Наименование грунта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extLst>
                  <a:ext uri="{0D108BD9-81ED-4DB2-BD59-A6C34878D82A}">
                    <a16:rowId xmlns:a16="http://schemas.microsoft.com/office/drawing/2014/main" val="1956876078"/>
                  </a:ext>
                </a:extLst>
              </a:tr>
              <a:tr h="1212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свыше 10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10 - 5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5 - 2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2 - 1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1 - 0,5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0,5 - 0,25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0,25 - 0,10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Менее  0,10  мм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по ГОСТ 25100-2020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extLst>
                  <a:ext uri="{0D108BD9-81ED-4DB2-BD59-A6C34878D82A}">
                    <a16:rowId xmlns:a16="http://schemas.microsoft.com/office/drawing/2014/main" val="2006266181"/>
                  </a:ext>
                </a:extLst>
              </a:tr>
              <a:tr h="18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А</a:t>
                      </a:r>
                      <a:r>
                        <a:rPr lang="ru-RU" sz="800" u="none" strike="noStrike" baseline="-25000" dirty="0">
                          <a:effectLst/>
                        </a:rPr>
                        <a:t>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А</a:t>
                      </a:r>
                      <a:r>
                        <a:rPr lang="ru-RU" sz="800" u="none" strike="noStrike" baseline="-25000" dirty="0">
                          <a:effectLst/>
                        </a:rPr>
                        <a:t>0,25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0,1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А</a:t>
                      </a:r>
                      <a:r>
                        <a:rPr lang="ru-RU" sz="800" u="none" strike="noStrike" baseline="-25000">
                          <a:effectLst/>
                        </a:rPr>
                        <a:t>0,05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</a:t>
                      </a:r>
                      <a:r>
                        <a:rPr lang="en-US" sz="800" u="none" strike="noStrike" baseline="-25000" dirty="0">
                          <a:effectLst/>
                        </a:rPr>
                        <a:t>u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r</a:t>
                      </a:r>
                      <a:r>
                        <a:rPr lang="en-US" sz="800" u="none" strike="noStrike" baseline="-25000">
                          <a:effectLst/>
                        </a:rPr>
                        <a:t>s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4" marR="8594" marT="8594" marB="0" anchor="ctr"/>
                </a:tc>
                <a:extLst>
                  <a:ext uri="{0D108BD9-81ED-4DB2-BD59-A6C34878D82A}">
                    <a16:rowId xmlns:a16="http://schemas.microsoft.com/office/drawing/2014/main" val="3094861772"/>
                  </a:ext>
                </a:extLst>
              </a:tr>
              <a:tr h="5929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7,5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2,66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Песок ср.крупн. неоднород.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extLst>
                  <a:ext uri="{0D108BD9-81ED-4DB2-BD59-A6C34878D82A}">
                    <a16:rowId xmlns:a16="http://schemas.microsoft.com/office/drawing/2014/main" val="3823289753"/>
                  </a:ext>
                </a:extLst>
              </a:tr>
              <a:tr h="6617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2,88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2,66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Песок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мелкий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однород</a:t>
                      </a:r>
                      <a:r>
                        <a:rPr lang="en-US" sz="1400" u="none" strike="noStrike" dirty="0">
                          <a:effectLst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94" marR="8594" marT="8594" marB="0" anchor="ctr"/>
                </a:tc>
                <a:extLst>
                  <a:ext uri="{0D108BD9-81ED-4DB2-BD59-A6C34878D82A}">
                    <a16:rowId xmlns:a16="http://schemas.microsoft.com/office/drawing/2014/main" val="3784122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8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параметры испытаний: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Полное предварительное водонасыщение</a:t>
            </a:r>
          </a:p>
          <a:p>
            <a:r>
              <a:rPr lang="ru-RU" dirty="0"/>
              <a:t>Схема </a:t>
            </a:r>
            <a:r>
              <a:rPr lang="ru-RU" dirty="0" smtClean="0"/>
              <a:t>КД </a:t>
            </a:r>
          </a:p>
          <a:p>
            <a:r>
              <a:rPr lang="ru-RU" dirty="0" smtClean="0"/>
              <a:t>Скорость 0,02 мм/мин</a:t>
            </a:r>
          </a:p>
          <a:p>
            <a:r>
              <a:rPr lang="ru-RU" dirty="0" smtClean="0"/>
              <a:t>Всестороннее давление 100, 300 и 500 Кпа</a:t>
            </a:r>
          </a:p>
          <a:p>
            <a:r>
              <a:rPr lang="ru-RU" dirty="0" smtClean="0"/>
              <a:t>К-т пористости 0</a:t>
            </a:r>
            <a:r>
              <a:rPr lang="en-US" dirty="0" smtClean="0"/>
              <a:t>.</a:t>
            </a:r>
            <a:r>
              <a:rPr lang="ru-RU" dirty="0" smtClean="0"/>
              <a:t>45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ru-RU" dirty="0" smtClean="0"/>
              <a:t>0</a:t>
            </a:r>
            <a:r>
              <a:rPr lang="en-US" dirty="0"/>
              <a:t>.</a:t>
            </a:r>
            <a:r>
              <a:rPr lang="ru-RU" dirty="0" smtClean="0"/>
              <a:t>60 и 0</a:t>
            </a:r>
            <a:r>
              <a:rPr lang="en-US" dirty="0"/>
              <a:t>.</a:t>
            </a:r>
            <a:r>
              <a:rPr lang="ru-RU" dirty="0" smtClean="0"/>
              <a:t>75 </a:t>
            </a:r>
            <a:endParaRPr lang="en-US" dirty="0" smtClean="0"/>
          </a:p>
          <a:p>
            <a:r>
              <a:rPr lang="ru-RU" dirty="0" smtClean="0"/>
              <a:t>При каждом давлении делали серию по 6 испытаний образцов-близнецов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4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Сколько опытов мы проделали?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424190"/>
              </p:ext>
            </p:extLst>
          </p:nvPr>
        </p:nvGraphicFramePr>
        <p:xfrm>
          <a:off x="1028518" y="2428603"/>
          <a:ext cx="9090842" cy="3625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4018">
                  <a:extLst>
                    <a:ext uri="{9D8B030D-6E8A-4147-A177-3AD203B41FA5}">
                      <a16:colId xmlns:a16="http://schemas.microsoft.com/office/drawing/2014/main" val="2265354817"/>
                    </a:ext>
                  </a:extLst>
                </a:gridCol>
                <a:gridCol w="1578271">
                  <a:extLst>
                    <a:ext uri="{9D8B030D-6E8A-4147-A177-3AD203B41FA5}">
                      <a16:colId xmlns:a16="http://schemas.microsoft.com/office/drawing/2014/main" val="120646401"/>
                    </a:ext>
                  </a:extLst>
                </a:gridCol>
                <a:gridCol w="1557228">
                  <a:extLst>
                    <a:ext uri="{9D8B030D-6E8A-4147-A177-3AD203B41FA5}">
                      <a16:colId xmlns:a16="http://schemas.microsoft.com/office/drawing/2014/main" val="1963610551"/>
                    </a:ext>
                  </a:extLst>
                </a:gridCol>
                <a:gridCol w="1557228">
                  <a:extLst>
                    <a:ext uri="{9D8B030D-6E8A-4147-A177-3AD203B41FA5}">
                      <a16:colId xmlns:a16="http://schemas.microsoft.com/office/drawing/2014/main" val="1575522941"/>
                    </a:ext>
                  </a:extLst>
                </a:gridCol>
                <a:gridCol w="1494097">
                  <a:extLst>
                    <a:ext uri="{9D8B030D-6E8A-4147-A177-3AD203B41FA5}">
                      <a16:colId xmlns:a16="http://schemas.microsoft.com/office/drawing/2014/main" val="1686390481"/>
                    </a:ext>
                  </a:extLst>
                </a:gridCol>
              </a:tblGrid>
              <a:tr h="67166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Всестороннее давление, </a:t>
                      </a:r>
                      <a:r>
                        <a:rPr lang="el-GR" sz="1200" u="none" strike="noStrike">
                          <a:effectLst/>
                        </a:rPr>
                        <a:t>σ1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е= 0,45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е=0,6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е=0,75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093225"/>
                  </a:ext>
                </a:extLst>
              </a:tr>
              <a:tr h="67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плотный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средней плотности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рыхлый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2654541"/>
                  </a:ext>
                </a:extLst>
              </a:tr>
              <a:tr h="32802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Песок средней крупности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4138086"/>
                  </a:ext>
                </a:extLst>
              </a:tr>
              <a:tr h="328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7322163"/>
                  </a:ext>
                </a:extLst>
              </a:tr>
              <a:tr h="328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442263"/>
                  </a:ext>
                </a:extLst>
              </a:tr>
              <a:tr h="32802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Песок мелкий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7355464"/>
                  </a:ext>
                </a:extLst>
              </a:tr>
              <a:tr h="328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300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028164"/>
                  </a:ext>
                </a:extLst>
              </a:tr>
              <a:tr h="328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6 опытов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588162"/>
                  </a:ext>
                </a:extLst>
              </a:tr>
              <a:tr h="312401">
                <a:tc gridSpan="5"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Итого: 108 испытаний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663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6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Чек–лист с результатами серии испытаний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5" y="2197463"/>
            <a:ext cx="4897615" cy="3598863"/>
          </a:xfrm>
        </p:spPr>
      </p:pic>
      <p:pic>
        <p:nvPicPr>
          <p:cNvPr id="5" name="1" descr="Autogenerated"/>
          <p:cNvPicPr/>
          <p:nvPr/>
        </p:nvPicPr>
        <p:blipFill>
          <a:blip r:embed="rId3"/>
          <a:stretch>
            <a:fillRect/>
          </a:stretch>
        </p:blipFill>
        <p:spPr>
          <a:xfrm>
            <a:off x="6378046" y="2197463"/>
            <a:ext cx="4499610" cy="1979930"/>
          </a:xfrm>
          <a:prstGeom prst="rect">
            <a:avLst/>
          </a:prstGeom>
        </p:spPr>
      </p:pic>
      <p:pic>
        <p:nvPicPr>
          <p:cNvPr id="6" name="1" descr="Autogenerated"/>
          <p:cNvPicPr/>
          <p:nvPr/>
        </p:nvPicPr>
        <p:blipFill>
          <a:blip r:embed="rId4"/>
          <a:stretch>
            <a:fillRect/>
          </a:stretch>
        </p:blipFill>
        <p:spPr>
          <a:xfrm>
            <a:off x="5487251" y="4306194"/>
            <a:ext cx="3329940" cy="1979930"/>
          </a:xfrm>
          <a:prstGeom prst="rect">
            <a:avLst/>
          </a:prstGeom>
        </p:spPr>
      </p:pic>
      <p:pic>
        <p:nvPicPr>
          <p:cNvPr id="7" name="2" descr="Autogenerated"/>
          <p:cNvPicPr/>
          <p:nvPr/>
        </p:nvPicPr>
        <p:blipFill>
          <a:blip r:embed="rId5"/>
          <a:stretch>
            <a:fillRect/>
          </a:stretch>
        </p:blipFill>
        <p:spPr>
          <a:xfrm>
            <a:off x="8817191" y="4306194"/>
            <a:ext cx="3329940" cy="197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рассчитывали результат? Прочность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Максимальное значение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3 рассчитывали как среднестатистическое по результатам 6 испытаний образцов </a:t>
            </a:r>
          </a:p>
          <a:p>
            <a:r>
              <a:rPr lang="ru-RU" dirty="0" smtClean="0"/>
              <a:t>Параметры прочности рассчитывали согласно требованиям п. 9.6 ГОСТ 12248.3 – 2020, по формулам 9.9-9.12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473" y="3982946"/>
            <a:ext cx="61626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 по ГОСТ 12248.3 - 20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4707238"/>
              </p:ext>
            </p:extLst>
          </p:nvPr>
        </p:nvGraphicFramePr>
        <p:xfrm>
          <a:off x="5730852" y="2321582"/>
          <a:ext cx="4445001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165">
                  <a:extLst>
                    <a:ext uri="{9D8B030D-6E8A-4147-A177-3AD203B41FA5}">
                      <a16:colId xmlns:a16="http://schemas.microsoft.com/office/drawing/2014/main" val="1851924736"/>
                    </a:ext>
                  </a:extLst>
                </a:gridCol>
                <a:gridCol w="1018448">
                  <a:extLst>
                    <a:ext uri="{9D8B030D-6E8A-4147-A177-3AD203B41FA5}">
                      <a16:colId xmlns:a16="http://schemas.microsoft.com/office/drawing/2014/main" val="2491047782"/>
                    </a:ext>
                  </a:extLst>
                </a:gridCol>
                <a:gridCol w="989893">
                  <a:extLst>
                    <a:ext uri="{9D8B030D-6E8A-4147-A177-3AD203B41FA5}">
                      <a16:colId xmlns:a16="http://schemas.microsoft.com/office/drawing/2014/main" val="3523421957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1671493329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3156051590"/>
                    </a:ext>
                  </a:extLst>
                </a:gridCol>
                <a:gridCol w="609165">
                  <a:extLst>
                    <a:ext uri="{9D8B030D-6E8A-4147-A177-3AD203B41FA5}">
                      <a16:colId xmlns:a16="http://schemas.microsoft.com/office/drawing/2014/main" val="268374871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Всестороннее давление (</a:t>
                      </a:r>
                      <a:r>
                        <a:rPr lang="el-GR" sz="1100" u="none" strike="noStrike">
                          <a:effectLst/>
                        </a:rPr>
                        <a:t>σ1)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Вертикальное давление при разрушении (σ3)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σ1*σ3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(σ1)^2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τ (</a:t>
                      </a:r>
                      <a:r>
                        <a:rPr lang="ru-RU" sz="1100" u="none" strike="noStrike">
                          <a:effectLst/>
                        </a:rPr>
                        <a:t>радиус круга Мора)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3319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8422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1,29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0,387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0,495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2661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2,01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1,005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0,755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083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8394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3,77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1,439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210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8344431"/>
                  </a:ext>
                </a:extLst>
              </a:tr>
            </a:tbl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9114DDEF-74B4-4FF9-ABD1-B38C541AFC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7178063"/>
              </p:ext>
            </p:extLst>
          </p:nvPr>
        </p:nvGraphicFramePr>
        <p:xfrm>
          <a:off x="411072" y="2458721"/>
          <a:ext cx="4578939" cy="305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964731"/>
              </p:ext>
            </p:extLst>
          </p:nvPr>
        </p:nvGraphicFramePr>
        <p:xfrm>
          <a:off x="6581866" y="4560027"/>
          <a:ext cx="2657928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572">
                  <a:extLst>
                    <a:ext uri="{9D8B030D-6E8A-4147-A177-3AD203B41FA5}">
                      <a16:colId xmlns:a16="http://schemas.microsoft.com/office/drawing/2014/main" val="308808871"/>
                    </a:ext>
                  </a:extLst>
                </a:gridCol>
                <a:gridCol w="1034176">
                  <a:extLst>
                    <a:ext uri="{9D8B030D-6E8A-4147-A177-3AD203B41FA5}">
                      <a16:colId xmlns:a16="http://schemas.microsoft.com/office/drawing/2014/main" val="289759581"/>
                    </a:ext>
                  </a:extLst>
                </a:gridCol>
                <a:gridCol w="1005180">
                  <a:extLst>
                    <a:ext uri="{9D8B030D-6E8A-4147-A177-3AD203B41FA5}">
                      <a16:colId xmlns:a16="http://schemas.microsoft.com/office/drawing/2014/main" val="43860928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88815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6330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МПа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5629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tan </a:t>
                      </a:r>
                      <a:r>
                        <a:rPr lang="ru-RU" sz="1100" u="none" strike="noStrike">
                          <a:effectLst/>
                        </a:rPr>
                        <a:t>фи=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0,726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0689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фи=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36,0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град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53355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08617" y="5738948"/>
            <a:ext cx="569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Песок мелкий средней плотности е=0,60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79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вот что мы получили в результате расчета по ГОСТ 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831944"/>
              </p:ext>
            </p:extLst>
          </p:nvPr>
        </p:nvGraphicFramePr>
        <p:xfrm>
          <a:off x="731521" y="2420985"/>
          <a:ext cx="10641874" cy="3518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579">
                  <a:extLst>
                    <a:ext uri="{9D8B030D-6E8A-4147-A177-3AD203B41FA5}">
                      <a16:colId xmlns:a16="http://schemas.microsoft.com/office/drawing/2014/main" val="560984942"/>
                    </a:ext>
                  </a:extLst>
                </a:gridCol>
                <a:gridCol w="913798">
                  <a:extLst>
                    <a:ext uri="{9D8B030D-6E8A-4147-A177-3AD203B41FA5}">
                      <a16:colId xmlns:a16="http://schemas.microsoft.com/office/drawing/2014/main" val="3006382724"/>
                    </a:ext>
                  </a:extLst>
                </a:gridCol>
                <a:gridCol w="984090">
                  <a:extLst>
                    <a:ext uri="{9D8B030D-6E8A-4147-A177-3AD203B41FA5}">
                      <a16:colId xmlns:a16="http://schemas.microsoft.com/office/drawing/2014/main" val="2534592277"/>
                    </a:ext>
                  </a:extLst>
                </a:gridCol>
                <a:gridCol w="980575">
                  <a:extLst>
                    <a:ext uri="{9D8B030D-6E8A-4147-A177-3AD203B41FA5}">
                      <a16:colId xmlns:a16="http://schemas.microsoft.com/office/drawing/2014/main" val="1483894826"/>
                    </a:ext>
                  </a:extLst>
                </a:gridCol>
                <a:gridCol w="980575">
                  <a:extLst>
                    <a:ext uri="{9D8B030D-6E8A-4147-A177-3AD203B41FA5}">
                      <a16:colId xmlns:a16="http://schemas.microsoft.com/office/drawing/2014/main" val="3547795574"/>
                    </a:ext>
                  </a:extLst>
                </a:gridCol>
                <a:gridCol w="913798">
                  <a:extLst>
                    <a:ext uri="{9D8B030D-6E8A-4147-A177-3AD203B41FA5}">
                      <a16:colId xmlns:a16="http://schemas.microsoft.com/office/drawing/2014/main" val="3738144343"/>
                    </a:ext>
                  </a:extLst>
                </a:gridCol>
                <a:gridCol w="906768">
                  <a:extLst>
                    <a:ext uri="{9D8B030D-6E8A-4147-A177-3AD203B41FA5}">
                      <a16:colId xmlns:a16="http://schemas.microsoft.com/office/drawing/2014/main" val="2592288584"/>
                    </a:ext>
                  </a:extLst>
                </a:gridCol>
                <a:gridCol w="906768">
                  <a:extLst>
                    <a:ext uri="{9D8B030D-6E8A-4147-A177-3AD203B41FA5}">
                      <a16:colId xmlns:a16="http://schemas.microsoft.com/office/drawing/2014/main" val="1688405710"/>
                    </a:ext>
                  </a:extLst>
                </a:gridCol>
                <a:gridCol w="822419">
                  <a:extLst>
                    <a:ext uri="{9D8B030D-6E8A-4147-A177-3AD203B41FA5}">
                      <a16:colId xmlns:a16="http://schemas.microsoft.com/office/drawing/2014/main" val="1569229736"/>
                    </a:ext>
                  </a:extLst>
                </a:gridCol>
                <a:gridCol w="769699">
                  <a:extLst>
                    <a:ext uri="{9D8B030D-6E8A-4147-A177-3AD203B41FA5}">
                      <a16:colId xmlns:a16="http://schemas.microsoft.com/office/drawing/2014/main" val="1635339565"/>
                    </a:ext>
                  </a:extLst>
                </a:gridCol>
                <a:gridCol w="674805">
                  <a:extLst>
                    <a:ext uri="{9D8B030D-6E8A-4147-A177-3AD203B41FA5}">
                      <a16:colId xmlns:a16="http://schemas.microsoft.com/office/drawing/2014/main" val="651787964"/>
                    </a:ext>
                  </a:extLst>
                </a:gridCol>
              </a:tblGrid>
              <a:tr h="388758"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К-т пористости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0,45 (плотный)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0,6 (средней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плотности)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effectLst/>
                        </a:rPr>
                        <a:t>0,75 (рыхлый)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24217"/>
                  </a:ext>
                </a:extLst>
              </a:tr>
              <a:tr h="7775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реальный опыт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исп/СП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реальный опыт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исп/СП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СП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реальный опыт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исп/СП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3118525"/>
                  </a:ext>
                </a:extLst>
              </a:tr>
              <a:tr h="6025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Песок средней крупности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 </a:t>
                      </a:r>
                      <a:r>
                        <a:rPr lang="ru-RU" sz="1100" u="none" strike="noStrike" dirty="0" smtClean="0">
                          <a:effectLst/>
                        </a:rPr>
                        <a:t>(КПа</a:t>
                      </a:r>
                      <a:r>
                        <a:rPr lang="ru-RU" sz="1100" u="none" strike="noStrike" dirty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32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39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365400"/>
                  </a:ext>
                </a:extLst>
              </a:tr>
              <a:tr h="622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фи (град)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40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38,6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i="1" u="none" strike="noStrike" dirty="0">
                          <a:effectLst/>
                        </a:rPr>
                        <a:t>1,0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36,5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33,6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i="1" u="none" strike="noStrike">
                          <a:effectLst/>
                        </a:rPr>
                        <a:t>0,9</a:t>
                      </a:r>
                      <a:endParaRPr lang="ru-RU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33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i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32,7</a:t>
                      </a:r>
                      <a:endParaRPr lang="ru-RU" sz="1800" b="0" i="1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i="1" u="none" strike="noStrike" dirty="0">
                          <a:effectLst/>
                        </a:rPr>
                        <a:t>1,0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0769006"/>
                  </a:ext>
                </a:extLst>
              </a:tr>
              <a:tr h="5636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Песок  мелкий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с </a:t>
                      </a:r>
                      <a:r>
                        <a:rPr lang="ru-RU" sz="1100" u="none" strike="noStrike" dirty="0" smtClean="0">
                          <a:effectLst/>
                        </a:rPr>
                        <a:t>(КПа</a:t>
                      </a:r>
                      <a:r>
                        <a:rPr lang="ru-RU" sz="1100" u="none" strike="noStrike" dirty="0">
                          <a:effectLst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en-US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31</a:t>
                      </a:r>
                      <a:endParaRPr lang="ru-RU" sz="18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6785098"/>
                  </a:ext>
                </a:extLst>
              </a:tr>
              <a:tr h="563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фи (град)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38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40,4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1,1</a:t>
                      </a:r>
                      <a:endParaRPr lang="ru-RU" sz="11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34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36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1,1</a:t>
                      </a:r>
                      <a:endParaRPr lang="ru-RU" sz="11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28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33,4</a:t>
                      </a:r>
                      <a:endParaRPr lang="ru-RU" sz="1800" b="1" i="0" u="none" strike="noStrike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17152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6228" y="2113208"/>
            <a:ext cx="4929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По данным исследований Т. Будановой, </a:t>
            </a:r>
            <a:r>
              <a:rPr lang="ru-RU" sz="1400" i="1" dirty="0" err="1" smtClean="0"/>
              <a:t>Д.Пунько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3605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11118</TotalTime>
  <Words>1198</Words>
  <Application>Microsoft Office PowerPoint</Application>
  <PresentationFormat>Широкоэкранный</PresentationFormat>
  <Paragraphs>423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Symbol</vt:lpstr>
      <vt:lpstr>Times New Roman</vt:lpstr>
      <vt:lpstr>Trebuchet MS</vt:lpstr>
      <vt:lpstr>Wingdings</vt:lpstr>
      <vt:lpstr>Берлин</vt:lpstr>
      <vt:lpstr>Прочность и деформируемость песков</vt:lpstr>
      <vt:lpstr>Основная идея:  Сопоставить нормативные значения с результатами лабораторных испытаний</vt:lpstr>
      <vt:lpstr>Объект исследований</vt:lpstr>
      <vt:lpstr>Основные параметры испытаний:</vt:lpstr>
      <vt:lpstr>Сколько опытов мы проделали?</vt:lpstr>
      <vt:lpstr>Чек–лист с результатами серии испытаний</vt:lpstr>
      <vt:lpstr>Как рассчитывали результат? Прочность</vt:lpstr>
      <vt:lpstr>Расчет по ГОСТ 12248.3 - 20</vt:lpstr>
      <vt:lpstr>И вот что мы получили в результате расчета по ГОСТ </vt:lpstr>
      <vt:lpstr>Расчет по известной )) формуле:</vt:lpstr>
      <vt:lpstr>Сопоставление результатов испытаний </vt:lpstr>
      <vt:lpstr>А что с Модулями деформации?</vt:lpstr>
      <vt:lpstr>Презентация PowerPoint</vt:lpstr>
      <vt:lpstr>Презентация PowerPoint</vt:lpstr>
      <vt:lpstr>Презентация PowerPoint</vt:lpstr>
      <vt:lpstr>Так какой же из модулей «правильный»?</vt:lpstr>
      <vt:lpstr>Прочность и деформируемость песка мелкого средней плотности е=0,60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Прочность и деформируемость песков</dc:title>
  <dc:creator>Антон Кирюхин</dc:creator>
  <cp:lastModifiedBy>Антон Кирюхин</cp:lastModifiedBy>
  <cp:revision>94</cp:revision>
  <dcterms:created xsi:type="dcterms:W3CDTF">2023-04-10T09:43:53Z</dcterms:created>
  <dcterms:modified xsi:type="dcterms:W3CDTF">2023-04-20T05:23:07Z</dcterms:modified>
</cp:coreProperties>
</file>