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328" r:id="rId2"/>
    <p:sldId id="330" r:id="rId3"/>
    <p:sldId id="335" r:id="rId4"/>
    <p:sldId id="334" r:id="rId5"/>
    <p:sldId id="331" r:id="rId6"/>
    <p:sldId id="332" r:id="rId7"/>
    <p:sldId id="333" r:id="rId8"/>
    <p:sldId id="337" r:id="rId9"/>
    <p:sldId id="338" r:id="rId10"/>
    <p:sldId id="340" r:id="rId11"/>
    <p:sldId id="336" r:id="rId12"/>
    <p:sldId id="34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43"/>
    <a:srgbClr val="F56822"/>
    <a:srgbClr val="3D6273"/>
    <a:srgbClr val="961417"/>
    <a:srgbClr val="E41C24"/>
    <a:srgbClr val="304D5A"/>
    <a:srgbClr val="D5711A"/>
    <a:srgbClr val="FF9900"/>
    <a:srgbClr val="466F82"/>
    <a:srgbClr val="6EA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8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76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7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30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2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56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4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9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6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B124-3DD3-44C9-9971-C85B3B5A91A1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0252EB-808B-424D-AC7C-5BDFE96C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6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4F4CA-6BDE-71E8-3D86-D548FE309481}"/>
              </a:ext>
            </a:extLst>
          </p:cNvPr>
          <p:cNvSpPr txBox="1">
            <a:spLocks/>
          </p:cNvSpPr>
          <p:nvPr/>
        </p:nvSpPr>
        <p:spPr>
          <a:xfrm>
            <a:off x="1621010" y="2867573"/>
            <a:ext cx="8580864" cy="56142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Изыскания: отрасль без отрасли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479C8-601C-86CD-58CE-070C99FA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F09B0AE-0590-6CEE-9B34-60C8B2575474}"/>
              </a:ext>
            </a:extLst>
          </p:cNvPr>
          <p:cNvSpPr txBox="1">
            <a:spLocks/>
          </p:cNvSpPr>
          <p:nvPr/>
        </p:nvSpPr>
        <p:spPr>
          <a:xfrm>
            <a:off x="125835" y="6260816"/>
            <a:ext cx="4253714" cy="34131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200" dirty="0" err="1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Бершов</a:t>
            </a:r>
            <a:r>
              <a:rPr lang="ru-RU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А.В., генеральный директор ГК ПЕТРОМОДЕЛИНГ</a:t>
            </a:r>
          </a:p>
        </p:txBody>
      </p:sp>
    </p:spTree>
    <p:extLst>
      <p:ext uri="{BB962C8B-B14F-4D97-AF65-F5344CB8AC3E}">
        <p14:creationId xmlns:p14="http://schemas.microsoft.com/office/powerpoint/2010/main" val="147125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74B65-A339-6A3E-2B08-EB6F92A3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100E34-2E4B-C7C0-44E5-00A103604346}"/>
              </a:ext>
            </a:extLst>
          </p:cNvPr>
          <p:cNvSpPr txBox="1">
            <a:spLocks/>
          </p:cNvSpPr>
          <p:nvPr/>
        </p:nvSpPr>
        <p:spPr>
          <a:xfrm>
            <a:off x="659908" y="246569"/>
            <a:ext cx="10282134" cy="12169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По данным бизнес-агрегаторов: в области деятельности на инженерные изыскания (</a:t>
            </a:r>
            <a:r>
              <a:rPr lang="ru-RU" sz="18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проектную деятельность в 71.1 и 71.12 отделить нельзя</a:t>
            </a:r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) в ДВФО </a:t>
            </a:r>
            <a:r>
              <a:rPr lang="ru-RU" sz="1800" b="1" u="sng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ведёт деятельность </a:t>
            </a:r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порядка </a:t>
            </a:r>
            <a:r>
              <a:rPr lang="ru-RU" sz="18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395</a:t>
            </a:r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микро предприятий и </a:t>
            </a:r>
            <a:r>
              <a:rPr lang="ru-RU" sz="18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34</a:t>
            </a:r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малых и средних предприятий компаний с полученными разрешениями СРО на изыскательскую и проектную 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D96357-194D-4E5D-B99F-AD7283E39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5" y="1710109"/>
            <a:ext cx="7772400" cy="20478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0C96F0-A250-4C71-8CC1-D71FB76FC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96" y="4640953"/>
            <a:ext cx="7858125" cy="2105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6921FF-9D6C-41D0-8B53-58840C6D2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60" y="2541013"/>
            <a:ext cx="5798940" cy="12169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22DE68-22DE-4C95-87C2-53B25AEE2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5" y="4409645"/>
            <a:ext cx="6647139" cy="13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9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74B65-A339-6A3E-2B08-EB6F92A3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100E34-2E4B-C7C0-44E5-00A103604346}"/>
              </a:ext>
            </a:extLst>
          </p:cNvPr>
          <p:cNvSpPr txBox="1">
            <a:spLocks/>
          </p:cNvSpPr>
          <p:nvPr/>
        </p:nvSpPr>
        <p:spPr>
          <a:xfrm>
            <a:off x="2793534" y="406677"/>
            <a:ext cx="5519956" cy="400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Основные выводы и предложения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AB8CE74-4529-4888-B500-0FC112733BD0}"/>
              </a:ext>
            </a:extLst>
          </p:cNvPr>
          <p:cNvSpPr txBox="1">
            <a:spLocks/>
          </p:cNvSpPr>
          <p:nvPr/>
        </p:nvSpPr>
        <p:spPr>
          <a:xfrm>
            <a:off x="54527" y="750248"/>
            <a:ext cx="11371279" cy="58770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	1. Несмотря на чёткое деление в градостроительном кодексе на результаты инженерных изысканий (исходные данные) и  проектные работы со своими зонами ответственности с точки ведения видов деятельности государство не разделяет изыскания и проектирование в целом относя их к </a:t>
            </a:r>
          </a:p>
          <a:p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	В структуре ОКВЭД в самое ближайшее время необходимо выделить отдельную группу 71.3 Инженерные изыскания в строительстве, с подгруппами 71.3.1-71.3.5 по видам инженерных изысканий в строительстве. При этом НОПРИЗ можно рекомендовать изменить требования для получения СРО на ИИ с необходимостью внесения в </a:t>
            </a:r>
            <a:r>
              <a:rPr lang="ru-RU" sz="16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основной классификатор </a:t>
            </a:r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деятельность новой группы. Только в этом случае можно говорить о более менее точных оценках ИИ отрасли и планировании её деятельности. </a:t>
            </a:r>
          </a:p>
          <a:p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	2. Объемы доступного рынка изысканий ориентировочно составляют – 20-30 млрд. рублей При этом крупные компании сосредоточены в Москве, Санкт-Петербурге, Уральском ФО. В целом, предположительно, можно говорить о 3-5 крупных бизнесах, 5-10 средних. Ориентировочная оценка малых бизнесов - до 75 компаний. Подавляющее большинство компаний, занимающихся инженерными изысканиями представляют микропредприятия с выручкой до 40 млн. Отдельно необходимо отметить, что оценочно от трети до половины объема изысканий (недоступный для отдельных ИИ-компаний) выполняется силами крупных и средних проектных институтов в рамках комплексных ПИР, что составляет 10-15 млрд. В целом полный объем рынка изысканий может быть оценен в 40-50 млрд. рублей, что предположительно составляет до 5-7% от проектных работ.  </a:t>
            </a:r>
          </a:p>
          <a:p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	3. Очевидно, что отрасль ИИ сильно недооценена в сравнении с Проектной, что также выражается в потере конкурентоспособности зарплат. В среднем, сравнивая средние и крупные компании видим 75000 руб. против 126000 руб. С такой средней зарплатой достаточно сложно ожидать притока в отрасль ИИ трудовых резервов, особенно на фоне зарплат программистов.</a:t>
            </a:r>
          </a:p>
          <a:p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	4. Отметим, что ИИ в целом не являются услугой и носят характер производства. Достаточно представить отбор проб и их транспортировку и исследования в лаборатории. На наш взгляд остро необходимо перенести изыскания из области услуг в производственную сферу, осознавая тот факт, что такое решение открывает доступ к дешевым кредитам под 2% годовых. Пока же изыскателям остаётся только мечтать о деньгах на развития их производств.</a:t>
            </a:r>
          </a:p>
        </p:txBody>
      </p:sp>
    </p:spTree>
    <p:extLst>
      <p:ext uri="{BB962C8B-B14F-4D97-AF65-F5344CB8AC3E}">
        <p14:creationId xmlns:p14="http://schemas.microsoft.com/office/powerpoint/2010/main" val="406186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74B65-A339-6A3E-2B08-EB6F92A3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100E34-2E4B-C7C0-44E5-00A103604346}"/>
              </a:ext>
            </a:extLst>
          </p:cNvPr>
          <p:cNvSpPr txBox="1">
            <a:spLocks/>
          </p:cNvSpPr>
          <p:nvPr/>
        </p:nvSpPr>
        <p:spPr>
          <a:xfrm>
            <a:off x="2793534" y="406677"/>
            <a:ext cx="5519956" cy="400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Основные выводы и предложения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AB8CE74-4529-4888-B500-0FC112733BD0}"/>
              </a:ext>
            </a:extLst>
          </p:cNvPr>
          <p:cNvSpPr txBox="1">
            <a:spLocks/>
          </p:cNvSpPr>
          <p:nvPr/>
        </p:nvSpPr>
        <p:spPr>
          <a:xfrm>
            <a:off x="54527" y="750248"/>
            <a:ext cx="11371279" cy="55414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	5. Количество специалистов изыскателей в НРС составляет 54434, при этом только изысканиями занимаются 12696 от общего числа. На сегодня подтвердили свою квалификацию далеко не все. </a:t>
            </a:r>
          </a:p>
          <a:p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	Специалисты тяготеют к Москве, Санкт-Петербургу, Московской области, Краснодарскому краю – 20449.</a:t>
            </a:r>
          </a:p>
          <a:p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	При этом в ДВФО всего лишь 2178 специалистов, а это 40% территории РФ и основная цель освоения в 21 веке. В таких условиях инфраструктурное освоение Дальнего Востока представляется проблематичным.</a:t>
            </a:r>
          </a:p>
          <a:p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	6. Сравнивая общее количество разрешений СРО по ИИ, а по данным НОПРИЗ – это порядка 17283 разрешений и число специалистов НРС (54434) достаточно легко отметить, что на каждую компанию с разрешением на проведение ИИ приходиться 3 специалиста. Учитывая, что 41766 специалистов занимаются еще и проектированием, можно констатировать острый недостаток кадров в профессии будь то инженер-геолог, геодезист, эколог или специалист по гидрометеорологическим изысканиям. </a:t>
            </a:r>
          </a:p>
          <a:p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	7. Достаточно очевидным шагом видится доработка и выпуск нового сборника базовых цен на ИИ с учетом современных технологий и реалий. Автор призывает ВСЕХ изыскателей оказать посильную помощь ГГЭ в доработке данного сборника.</a:t>
            </a:r>
          </a:p>
          <a:p>
            <a:r>
              <a:rPr lang="ru-RU" sz="16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	Только обновление процентных соотношений с проектными и строительными работами вместе с изменением единичных стоимостей ИИ могут позволить повысить уровень заработной платы в отрасли изысканий и сделают её более конкурентной.  </a:t>
            </a:r>
          </a:p>
          <a:p>
            <a:endParaRPr lang="ru-RU" sz="1600" dirty="0">
              <a:solidFill>
                <a:srgbClr val="3D6273"/>
              </a:solidFill>
              <a:latin typeface="Geometri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2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4F4CA-6BDE-71E8-3D86-D548FE309481}"/>
              </a:ext>
            </a:extLst>
          </p:cNvPr>
          <p:cNvSpPr txBox="1">
            <a:spLocks/>
          </p:cNvSpPr>
          <p:nvPr/>
        </p:nvSpPr>
        <p:spPr>
          <a:xfrm>
            <a:off x="1621010" y="2867573"/>
            <a:ext cx="8580864" cy="56142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479C8-601C-86CD-58CE-070C99FA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F09B0AE-0590-6CEE-9B34-60C8B2575474}"/>
              </a:ext>
            </a:extLst>
          </p:cNvPr>
          <p:cNvSpPr txBox="1">
            <a:spLocks/>
          </p:cNvSpPr>
          <p:nvPr/>
        </p:nvSpPr>
        <p:spPr>
          <a:xfrm>
            <a:off x="125835" y="6260816"/>
            <a:ext cx="4253714" cy="34131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200" dirty="0" err="1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Бершов</a:t>
            </a:r>
            <a:r>
              <a:rPr lang="ru-RU" sz="1200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А.В., генеральный директор ГК ПЕТРОМОДЕЛИНГ</a:t>
            </a:r>
          </a:p>
        </p:txBody>
      </p:sp>
    </p:spTree>
    <p:extLst>
      <p:ext uri="{BB962C8B-B14F-4D97-AF65-F5344CB8AC3E}">
        <p14:creationId xmlns:p14="http://schemas.microsoft.com/office/powerpoint/2010/main" val="34817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74B65-A339-6A3E-2B08-EB6F92A3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100E34-2E4B-C7C0-44E5-00A103604346}"/>
              </a:ext>
            </a:extLst>
          </p:cNvPr>
          <p:cNvSpPr txBox="1">
            <a:spLocks/>
          </p:cNvSpPr>
          <p:nvPr/>
        </p:nvSpPr>
        <p:spPr>
          <a:xfrm>
            <a:off x="760575" y="428319"/>
            <a:ext cx="6110243" cy="12169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По данным бизнес-агрегаторов: в России ведёт деятельность 58300 компаний с полученными разрешениями СРО на изыскательскую и проектную деятельность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0D3F14-F978-4535-9D64-1F3115D5E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2" y="1645291"/>
            <a:ext cx="7829550" cy="3886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7F4CDB-9A9D-4F37-8D37-286BAFB18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84" y="109537"/>
            <a:ext cx="3209925" cy="66389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4DF7E8-991C-4594-BEB6-361ACC9D621D}"/>
              </a:ext>
            </a:extLst>
          </p:cNvPr>
          <p:cNvSpPr/>
          <p:nvPr/>
        </p:nvSpPr>
        <p:spPr>
          <a:xfrm>
            <a:off x="201336" y="1673128"/>
            <a:ext cx="2718033" cy="1507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49FBE6-FF7B-467A-A940-D7F484A0DBBA}"/>
              </a:ext>
            </a:extLst>
          </p:cNvPr>
          <p:cNvSpPr txBox="1"/>
          <p:nvPr/>
        </p:nvSpPr>
        <p:spPr>
          <a:xfrm>
            <a:off x="2172749" y="2291683"/>
            <a:ext cx="5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45%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7182D8C-BCAE-4066-893C-3E5113EEC8C7}"/>
              </a:ext>
            </a:extLst>
          </p:cNvPr>
          <p:cNvSpPr/>
          <p:nvPr/>
        </p:nvSpPr>
        <p:spPr>
          <a:xfrm>
            <a:off x="7571384" y="783769"/>
            <a:ext cx="3209925" cy="793362"/>
          </a:xfrm>
          <a:prstGeom prst="rect">
            <a:avLst/>
          </a:prstGeom>
          <a:noFill/>
          <a:ln w="28575">
            <a:solidFill>
              <a:srgbClr val="009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A76360-B101-45A8-81AF-915FE28595FE}"/>
              </a:ext>
            </a:extLst>
          </p:cNvPr>
          <p:cNvSpPr/>
          <p:nvPr/>
        </p:nvSpPr>
        <p:spPr>
          <a:xfrm>
            <a:off x="7571383" y="5599651"/>
            <a:ext cx="3209925" cy="331366"/>
          </a:xfrm>
          <a:prstGeom prst="rect">
            <a:avLst/>
          </a:prstGeom>
          <a:noFill/>
          <a:ln w="28575">
            <a:solidFill>
              <a:srgbClr val="009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424F998-9134-4DBC-958F-590B7FBE86AB}"/>
              </a:ext>
            </a:extLst>
          </p:cNvPr>
          <p:cNvSpPr/>
          <p:nvPr/>
        </p:nvSpPr>
        <p:spPr>
          <a:xfrm>
            <a:off x="7571383" y="4884252"/>
            <a:ext cx="3209925" cy="328458"/>
          </a:xfrm>
          <a:prstGeom prst="rect">
            <a:avLst/>
          </a:prstGeom>
          <a:noFill/>
          <a:ln w="28575">
            <a:solidFill>
              <a:srgbClr val="009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3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74B65-A339-6A3E-2B08-EB6F92A3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100E34-2E4B-C7C0-44E5-00A103604346}"/>
              </a:ext>
            </a:extLst>
          </p:cNvPr>
          <p:cNvSpPr txBox="1">
            <a:spLocks/>
          </p:cNvSpPr>
          <p:nvPr/>
        </p:nvSpPr>
        <p:spPr>
          <a:xfrm>
            <a:off x="343949" y="923269"/>
            <a:ext cx="4622334" cy="52174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По данным бизнес-агрегаторов: </a:t>
            </a:r>
          </a:p>
          <a:p>
            <a:pPr algn="ctr"/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По классификации ОКВЭД-2 среди имеющих СРО на П и ИИ большинство компаний которые занимаются только изыскательской деятельностью выбирают ОСНОВНЫМ следующие классификаторы: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71.1 (4101 компания)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71.12 (5882 компании)</a:t>
            </a:r>
          </a:p>
          <a:p>
            <a:pPr algn="ctr"/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71.12.15 (95 компаний) </a:t>
            </a:r>
          </a:p>
          <a:p>
            <a:pPr algn="ctr"/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71.12.3 (195 компаний)</a:t>
            </a:r>
          </a:p>
          <a:p>
            <a:pPr algn="ctr"/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71.12.4 (724 компании)</a:t>
            </a:r>
          </a:p>
          <a:p>
            <a:pPr algn="ctr"/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71.12.45 (673 компании)</a:t>
            </a:r>
          </a:p>
          <a:p>
            <a:pPr algn="ctr"/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71.12.5 (18 компаний)</a:t>
            </a:r>
          </a:p>
          <a:p>
            <a:pPr algn="ctr"/>
            <a:endParaRPr lang="ru-RU" sz="1800" b="1" dirty="0">
              <a:solidFill>
                <a:srgbClr val="3D6273"/>
              </a:solidFill>
              <a:latin typeface="Geometria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ПРИ ЭТОМ самые распространенные классификаторы 71.1 и 71.12 не могут быть разделены с ПРОЕКТНЫМИ РАБОТАМИ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CA810F-CB76-488B-9F89-C94E15AEC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05" y="209724"/>
            <a:ext cx="6991033" cy="65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74B65-A339-6A3E-2B08-EB6F92A3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100E34-2E4B-C7C0-44E5-00A103604346}"/>
              </a:ext>
            </a:extLst>
          </p:cNvPr>
          <p:cNvSpPr txBox="1">
            <a:spLocks/>
          </p:cNvSpPr>
          <p:nvPr/>
        </p:nvSpPr>
        <p:spPr>
          <a:xfrm>
            <a:off x="768964" y="267814"/>
            <a:ext cx="10282134" cy="12169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По данным бизнес-агрегаторов: в области деятельности на инженерные изыскания (</a:t>
            </a:r>
            <a:r>
              <a:rPr lang="ru-RU" sz="18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проектную деятельность в 71.1 и 71.12 отделить нельзя</a:t>
            </a:r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) в России </a:t>
            </a:r>
            <a:r>
              <a:rPr lang="ru-RU" sz="1800" b="1" u="sng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ведёт деятельность </a:t>
            </a:r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порядка </a:t>
            </a:r>
            <a:r>
              <a:rPr lang="ru-RU" sz="1800" b="1" u="sng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12000 (20%)</a:t>
            </a:r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компаний с полученными разрешениями СРО на изыскательскую и проектную 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CEA2C-0F3C-4A5E-8B27-FC817DFA6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67" y="1329263"/>
            <a:ext cx="3286125" cy="2647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2D8C08-DABE-4095-B96C-7D9C12A62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8" y="4293240"/>
            <a:ext cx="9744075" cy="2543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3E8CFD-7C11-4293-B386-1FCD3A7A0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02" y="1251164"/>
            <a:ext cx="6798927" cy="327569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627A8F5-0EF1-47B3-AB47-453FBA71DDFB}"/>
              </a:ext>
            </a:extLst>
          </p:cNvPr>
          <p:cNvSpPr/>
          <p:nvPr/>
        </p:nvSpPr>
        <p:spPr>
          <a:xfrm>
            <a:off x="1140902" y="1288018"/>
            <a:ext cx="2241331" cy="12767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E3DAE7-A81D-4174-8730-F4FBB5F1A45D}"/>
              </a:ext>
            </a:extLst>
          </p:cNvPr>
          <p:cNvSpPr txBox="1"/>
          <p:nvPr/>
        </p:nvSpPr>
        <p:spPr>
          <a:xfrm>
            <a:off x="2710497" y="1774687"/>
            <a:ext cx="57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8260FB6-7E55-4B50-88CE-AB3806245903}"/>
              </a:ext>
            </a:extLst>
          </p:cNvPr>
          <p:cNvSpPr/>
          <p:nvPr/>
        </p:nvSpPr>
        <p:spPr>
          <a:xfrm>
            <a:off x="8311767" y="1612270"/>
            <a:ext cx="3223095" cy="8373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EF9AE-333C-497B-9231-7F7C5113A1A5}"/>
              </a:ext>
            </a:extLst>
          </p:cNvPr>
          <p:cNvSpPr txBox="1"/>
          <p:nvPr/>
        </p:nvSpPr>
        <p:spPr>
          <a:xfrm>
            <a:off x="11019904" y="1840106"/>
            <a:ext cx="57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80%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581271F-E86C-4892-A587-B19562F235D7}"/>
              </a:ext>
            </a:extLst>
          </p:cNvPr>
          <p:cNvCxnSpPr>
            <a:cxnSpLocks/>
          </p:cNvCxnSpPr>
          <p:nvPr/>
        </p:nvCxnSpPr>
        <p:spPr>
          <a:xfrm>
            <a:off x="922789" y="4942514"/>
            <a:ext cx="0" cy="13086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AEAA6FE-41F0-45BF-829F-BEC3368ABFE8}"/>
              </a:ext>
            </a:extLst>
          </p:cNvPr>
          <p:cNvCxnSpPr>
            <a:cxnSpLocks/>
          </p:cNvCxnSpPr>
          <p:nvPr/>
        </p:nvCxnSpPr>
        <p:spPr>
          <a:xfrm>
            <a:off x="8566558" y="4942514"/>
            <a:ext cx="0" cy="13086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4DD3549-BEB4-43D7-9BB3-4EC44DEE151A}"/>
              </a:ext>
            </a:extLst>
          </p:cNvPr>
          <p:cNvCxnSpPr>
            <a:cxnSpLocks/>
          </p:cNvCxnSpPr>
          <p:nvPr/>
        </p:nvCxnSpPr>
        <p:spPr>
          <a:xfrm>
            <a:off x="9339744" y="4942514"/>
            <a:ext cx="0" cy="13086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8566351-843E-4592-9FCA-612CB194C322}"/>
              </a:ext>
            </a:extLst>
          </p:cNvPr>
          <p:cNvSpPr txBox="1"/>
          <p:nvPr/>
        </p:nvSpPr>
        <p:spPr>
          <a:xfrm>
            <a:off x="3288485" y="5373215"/>
            <a:ext cx="225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Микро до 120 млн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78D6B-39FE-4C27-8A42-51FD63BDB22A}"/>
              </a:ext>
            </a:extLst>
          </p:cNvPr>
          <p:cNvSpPr txBox="1"/>
          <p:nvPr/>
        </p:nvSpPr>
        <p:spPr>
          <a:xfrm>
            <a:off x="7645228" y="4586913"/>
            <a:ext cx="227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Малый 120-800 млн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19BF3D-A5AF-4E25-979E-8DDFDD8007FD}"/>
              </a:ext>
            </a:extLst>
          </p:cNvPr>
          <p:cNvSpPr txBox="1"/>
          <p:nvPr/>
        </p:nvSpPr>
        <p:spPr>
          <a:xfrm>
            <a:off x="9371579" y="5096216"/>
            <a:ext cx="176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Средний 800-2000 млн</a:t>
            </a:r>
          </a:p>
        </p:txBody>
      </p:sp>
    </p:spTree>
    <p:extLst>
      <p:ext uri="{BB962C8B-B14F-4D97-AF65-F5344CB8AC3E}">
        <p14:creationId xmlns:p14="http://schemas.microsoft.com/office/powerpoint/2010/main" val="285071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74B65-A339-6A3E-2B08-EB6F92A3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39DDBF-2120-4635-B8E4-195952547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5" y="1091311"/>
            <a:ext cx="10363200" cy="45243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06308A-12B1-4873-B131-0F27989F5353}"/>
              </a:ext>
            </a:extLst>
          </p:cNvPr>
          <p:cNvSpPr/>
          <p:nvPr/>
        </p:nvSpPr>
        <p:spPr>
          <a:xfrm>
            <a:off x="8246378" y="5335398"/>
            <a:ext cx="2718033" cy="280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AC2278-ACED-4747-9E2B-B435FDDB7EF5}"/>
              </a:ext>
            </a:extLst>
          </p:cNvPr>
          <p:cNvSpPr/>
          <p:nvPr/>
        </p:nvSpPr>
        <p:spPr>
          <a:xfrm>
            <a:off x="8182062" y="1243712"/>
            <a:ext cx="2718033" cy="10968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5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74B65-A339-6A3E-2B08-EB6F92A3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EA98F-BCBF-40D2-A844-3F7ECE6F6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8" y="1514475"/>
            <a:ext cx="10382250" cy="38290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37C88D-057A-4F1A-BDE7-EB31DA119C2B}"/>
              </a:ext>
            </a:extLst>
          </p:cNvPr>
          <p:cNvSpPr/>
          <p:nvPr/>
        </p:nvSpPr>
        <p:spPr>
          <a:xfrm>
            <a:off x="8288323" y="5063237"/>
            <a:ext cx="2718033" cy="280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C4E6C1-1C4C-4DB1-9E6C-ED0F25F2B8DE}"/>
              </a:ext>
            </a:extLst>
          </p:cNvPr>
          <p:cNvSpPr/>
          <p:nvPr/>
        </p:nvSpPr>
        <p:spPr>
          <a:xfrm>
            <a:off x="8208365" y="1734206"/>
            <a:ext cx="2718033" cy="1109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0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74B65-A339-6A3E-2B08-EB6F92A3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100E34-2E4B-C7C0-44E5-00A103604346}"/>
              </a:ext>
            </a:extLst>
          </p:cNvPr>
          <p:cNvSpPr txBox="1">
            <a:spLocks/>
          </p:cNvSpPr>
          <p:nvPr/>
        </p:nvSpPr>
        <p:spPr>
          <a:xfrm>
            <a:off x="314325" y="1880788"/>
            <a:ext cx="8652297" cy="4861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Изменение средних зарплат в отрасли проектно-изыскательских работ, Росстат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E63549-949C-4D32-87C0-D7919D172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366962"/>
            <a:ext cx="11563350" cy="212407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750B392-D131-42CA-B2AB-FF7BDB032066}"/>
              </a:ext>
            </a:extLst>
          </p:cNvPr>
          <p:cNvSpPr txBox="1">
            <a:spLocks/>
          </p:cNvSpPr>
          <p:nvPr/>
        </p:nvSpPr>
        <p:spPr>
          <a:xfrm>
            <a:off x="934452" y="4742512"/>
            <a:ext cx="8652297" cy="9452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Фактически в 2021 году среди крупнейших компаний средние зарплаты составили: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Проектная деятельность – 126400 руб. при выработке в среднем 9,4 млн на чел  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Изыскательская деятельность –  75750 руб. при выработке в среднем 5,8 млн на чел  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Geometri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8CC869-D0DB-46AD-B0F4-897F81612387}"/>
              </a:ext>
            </a:extLst>
          </p:cNvPr>
          <p:cNvSpPr/>
          <p:nvPr/>
        </p:nvSpPr>
        <p:spPr>
          <a:xfrm>
            <a:off x="10335237" y="3033101"/>
            <a:ext cx="838899" cy="8174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0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74B65-A339-6A3E-2B08-EB6F92A3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100E34-2E4B-C7C0-44E5-00A103604346}"/>
              </a:ext>
            </a:extLst>
          </p:cNvPr>
          <p:cNvSpPr txBox="1">
            <a:spLocks/>
          </p:cNvSpPr>
          <p:nvPr/>
        </p:nvSpPr>
        <p:spPr>
          <a:xfrm>
            <a:off x="398870" y="1378168"/>
            <a:ext cx="8652297" cy="4861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Распределение по регионам специалистов НРС по ИИ (показаны первые 30 регионов РФ)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750B392-D131-42CA-B2AB-FF7BDB032066}"/>
              </a:ext>
            </a:extLst>
          </p:cNvPr>
          <p:cNvSpPr txBox="1">
            <a:spLocks/>
          </p:cNvSpPr>
          <p:nvPr/>
        </p:nvSpPr>
        <p:spPr>
          <a:xfrm>
            <a:off x="214312" y="4834472"/>
            <a:ext cx="11211494" cy="1633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Всего в НРС состоят 54434 специалиста, из них 12696 ведут деятельность только в инженерных изысканиях.</a:t>
            </a:r>
          </a:p>
          <a:p>
            <a:endParaRPr lang="ru-RU" sz="1600" b="1" dirty="0">
              <a:solidFill>
                <a:srgbClr val="FF0000"/>
              </a:solidFill>
              <a:latin typeface="Geometria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При этом в 4 регионах состоят 20 449 специалиста, что составляет 37,5 % от общего числа. Это серьезный перекос с точки зрения распределения по стране в целом.</a:t>
            </a:r>
          </a:p>
          <a:p>
            <a:endParaRPr lang="ru-RU" sz="1600" b="1" dirty="0">
              <a:solidFill>
                <a:srgbClr val="FF0000"/>
              </a:solidFill>
              <a:latin typeface="Geometria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В Дальневосточном ФО всего 2178 специалистов по ИИ, как при таком распределении осваивать Дальний Восток не ясно.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Geometri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1B8353-8BC7-4E8E-8CE6-5EA8DA2B4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864342"/>
            <a:ext cx="11763375" cy="26860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8CC869-D0DB-46AD-B0F4-897F81612387}"/>
              </a:ext>
            </a:extLst>
          </p:cNvPr>
          <p:cNvSpPr/>
          <p:nvPr/>
        </p:nvSpPr>
        <p:spPr>
          <a:xfrm>
            <a:off x="1188439" y="2344458"/>
            <a:ext cx="3417117" cy="8174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85BACB-412E-45DF-8B80-0817E5058807}"/>
              </a:ext>
            </a:extLst>
          </p:cNvPr>
          <p:cNvSpPr/>
          <p:nvPr/>
        </p:nvSpPr>
        <p:spPr>
          <a:xfrm>
            <a:off x="8286923" y="2344458"/>
            <a:ext cx="3625444" cy="239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9869D3-1886-4CC2-99D9-351A126EB642}"/>
              </a:ext>
            </a:extLst>
          </p:cNvPr>
          <p:cNvSpPr/>
          <p:nvPr/>
        </p:nvSpPr>
        <p:spPr>
          <a:xfrm>
            <a:off x="8286923" y="2712578"/>
            <a:ext cx="3625444" cy="239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8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74B65-A339-6A3E-2B08-EB6F92A3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905" cy="4004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100E34-2E4B-C7C0-44E5-00A103604346}"/>
              </a:ext>
            </a:extLst>
          </p:cNvPr>
          <p:cNvSpPr txBox="1">
            <a:spLocks/>
          </p:cNvSpPr>
          <p:nvPr/>
        </p:nvSpPr>
        <p:spPr>
          <a:xfrm>
            <a:off x="626352" y="446676"/>
            <a:ext cx="10282134" cy="12169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По данным бизнес-агрегаторов: в области деятельности на инженерные изыскания (</a:t>
            </a:r>
            <a:r>
              <a:rPr lang="ru-RU" sz="18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проектную деятельность в 71.1 и 71.12 отделить нельзя</a:t>
            </a:r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) ДВФО </a:t>
            </a:r>
            <a:r>
              <a:rPr lang="ru-RU" sz="1800" b="1" u="sng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ведёт деятельность </a:t>
            </a:r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порядка </a:t>
            </a:r>
            <a:r>
              <a:rPr lang="ru-RU" sz="1800" b="1" u="sng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523 (0,8%)</a:t>
            </a:r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компаний с полученными разрешениями СРО на изыскательскую и проектную деятельность</a:t>
            </a:r>
          </a:p>
          <a:p>
            <a:r>
              <a:rPr lang="ru-RU" sz="1800" b="1" dirty="0">
                <a:solidFill>
                  <a:srgbClr val="3D6273"/>
                </a:solidFill>
                <a:latin typeface="Geometria"/>
                <a:cs typeface="Times New Roman" panose="02020603050405020304" pitchFamily="18" charset="0"/>
              </a:rPr>
              <a:t>     </a:t>
            </a:r>
            <a:r>
              <a:rPr lang="ru-RU" sz="1800" b="1" dirty="0">
                <a:solidFill>
                  <a:srgbClr val="FF0000"/>
                </a:solidFill>
                <a:latin typeface="Geometria"/>
                <a:cs typeface="Times New Roman" panose="02020603050405020304" pitchFamily="18" charset="0"/>
              </a:rPr>
              <a:t>При этом в ДВФО всего 2178 специалистов НРС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4749F1-619E-4F10-9009-1E6A9256F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43" y="1486540"/>
            <a:ext cx="3219450" cy="2628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3313C1-F0F1-4BA0-97A9-00503705A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4" y="4586913"/>
            <a:ext cx="7753350" cy="2066925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581271F-E86C-4892-A587-B19562F235D7}"/>
              </a:ext>
            </a:extLst>
          </p:cNvPr>
          <p:cNvCxnSpPr>
            <a:cxnSpLocks/>
          </p:cNvCxnSpPr>
          <p:nvPr/>
        </p:nvCxnSpPr>
        <p:spPr>
          <a:xfrm>
            <a:off x="1426128" y="4903540"/>
            <a:ext cx="0" cy="13086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AEAA6FE-41F0-45BF-829F-BEC3368ABFE8}"/>
              </a:ext>
            </a:extLst>
          </p:cNvPr>
          <p:cNvCxnSpPr>
            <a:cxnSpLocks/>
          </p:cNvCxnSpPr>
          <p:nvPr/>
        </p:nvCxnSpPr>
        <p:spPr>
          <a:xfrm>
            <a:off x="7501156" y="4956245"/>
            <a:ext cx="0" cy="13086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8566351-843E-4592-9FCA-612CB194C322}"/>
              </a:ext>
            </a:extLst>
          </p:cNvPr>
          <p:cNvSpPr txBox="1"/>
          <p:nvPr/>
        </p:nvSpPr>
        <p:spPr>
          <a:xfrm>
            <a:off x="3288485" y="5373215"/>
            <a:ext cx="225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Микро до 120 млн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78D6B-39FE-4C27-8A42-51FD63BDB22A}"/>
              </a:ext>
            </a:extLst>
          </p:cNvPr>
          <p:cNvSpPr txBox="1"/>
          <p:nvPr/>
        </p:nvSpPr>
        <p:spPr>
          <a:xfrm>
            <a:off x="6036363" y="4564876"/>
            <a:ext cx="227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Малый 120-800 млн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19BF3D-A5AF-4E25-979E-8DDFDD8007FD}"/>
              </a:ext>
            </a:extLst>
          </p:cNvPr>
          <p:cNvSpPr txBox="1"/>
          <p:nvPr/>
        </p:nvSpPr>
        <p:spPr>
          <a:xfrm>
            <a:off x="8334024" y="5234715"/>
            <a:ext cx="176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Средний 800-2000 млн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4DD3549-BEB4-43D7-9BB3-4EC44DEE151A}"/>
              </a:ext>
            </a:extLst>
          </p:cNvPr>
          <p:cNvCxnSpPr>
            <a:cxnSpLocks/>
          </p:cNvCxnSpPr>
          <p:nvPr/>
        </p:nvCxnSpPr>
        <p:spPr>
          <a:xfrm>
            <a:off x="8089784" y="4956245"/>
            <a:ext cx="0" cy="13086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4A9F4C-4B00-4B13-B103-0074CA3AD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31" y="2153558"/>
            <a:ext cx="71342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526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8">
      <a:dk1>
        <a:sysClr val="windowText" lastClr="000000"/>
      </a:dk1>
      <a:lt1>
        <a:srgbClr val="FFFFFF"/>
      </a:lt1>
      <a:dk2>
        <a:srgbClr val="2C3C43"/>
      </a:dk2>
      <a:lt2>
        <a:srgbClr val="FFFFFF"/>
      </a:lt2>
      <a:accent1>
        <a:srgbClr val="E0F4FC"/>
      </a:accent1>
      <a:accent2>
        <a:srgbClr val="E9F5DC"/>
      </a:accent2>
      <a:accent3>
        <a:srgbClr val="FF9933"/>
      </a:accent3>
      <a:accent4>
        <a:srgbClr val="FFC000"/>
      </a:accent4>
      <a:accent5>
        <a:srgbClr val="FFC000"/>
      </a:accent5>
      <a:accent6>
        <a:srgbClr val="FFFFFF"/>
      </a:accent6>
      <a:hlink>
        <a:srgbClr val="FFC000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7767</TotalTime>
  <Words>1002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Geometria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Погребных</dc:creator>
  <cp:lastModifiedBy>user</cp:lastModifiedBy>
  <cp:revision>474</cp:revision>
  <dcterms:created xsi:type="dcterms:W3CDTF">2023-04-24T08:54:19Z</dcterms:created>
  <dcterms:modified xsi:type="dcterms:W3CDTF">2023-09-19T00:20:37Z</dcterms:modified>
</cp:coreProperties>
</file>