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7"/>
  </p:notesMasterIdLst>
  <p:sldIdLst>
    <p:sldId id="335" r:id="rId2"/>
    <p:sldId id="343" r:id="rId3"/>
    <p:sldId id="342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2" r:id="rId12"/>
    <p:sldId id="353" r:id="rId13"/>
    <p:sldId id="354" r:id="rId14"/>
    <p:sldId id="309" r:id="rId15"/>
    <p:sldId id="355" r:id="rId16"/>
  </p:sldIdLst>
  <p:sldSz cx="9144000" cy="71993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лохов Дмитрий Викторович" initials="Плохов ДВ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328" y="-96"/>
      </p:cViewPr>
      <p:guideLst>
        <p:guide orient="horz" pos="22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4E978-7871-4377-ACF9-619A9E019844}" type="datetimeFigureOut">
              <a:rPr lang="ru-RU" smtClean="0"/>
              <a:t>18.09.18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68438" y="1143000"/>
            <a:ext cx="3921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15AA4-5CD3-4067-AAA9-0C2AE333F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8222"/>
            <a:ext cx="7772400" cy="250642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81306"/>
            <a:ext cx="6858000" cy="17381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9D0-8404-4021-8B5D-60337341F86E}" type="datetimeFigureOut">
              <a:rPr lang="ru-RU" smtClean="0"/>
              <a:t>18.09.18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44C2-CBF8-4D1C-9C11-F6B197FB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9D0-8404-4021-8B5D-60337341F86E}" type="datetimeFigureOut">
              <a:rPr lang="ru-RU" smtClean="0"/>
              <a:t>18.09.18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44C2-CBF8-4D1C-9C11-F6B197FB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83297"/>
            <a:ext cx="1971675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83297"/>
            <a:ext cx="5800725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9D0-8404-4021-8B5D-60337341F86E}" type="datetimeFigureOut">
              <a:rPr lang="ru-RU" smtClean="0"/>
              <a:t>18.09.18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44C2-CBF8-4D1C-9C11-F6B197FB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9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9D0-8404-4021-8B5D-60337341F86E}" type="datetimeFigureOut">
              <a:rPr lang="ru-RU" smtClean="0"/>
              <a:t>18.09.18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44C2-CBF8-4D1C-9C11-F6B197FB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1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94831"/>
            <a:ext cx="7886700" cy="29947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7876"/>
            <a:ext cx="7886700" cy="15748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9D0-8404-4021-8B5D-60337341F86E}" type="datetimeFigureOut">
              <a:rPr lang="ru-RU" smtClean="0"/>
              <a:t>18.09.18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44C2-CBF8-4D1C-9C11-F6B197FB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0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16484"/>
            <a:ext cx="3886200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16484"/>
            <a:ext cx="3886200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9D0-8404-4021-8B5D-60337341F86E}" type="datetimeFigureOut">
              <a:rPr lang="ru-RU" smtClean="0"/>
              <a:t>18.09.18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44C2-CBF8-4D1C-9C11-F6B197FB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4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3299"/>
            <a:ext cx="7886700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64832"/>
            <a:ext cx="3868340" cy="8649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29749"/>
            <a:ext cx="3868340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764832"/>
            <a:ext cx="3887391" cy="8649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629749"/>
            <a:ext cx="3887391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9D0-8404-4021-8B5D-60337341F86E}" type="datetimeFigureOut">
              <a:rPr lang="ru-RU" smtClean="0"/>
              <a:t>18.09.18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44C2-CBF8-4D1C-9C11-F6B197FB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3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9D0-8404-4021-8B5D-60337341F86E}" type="datetimeFigureOut">
              <a:rPr lang="ru-RU" smtClean="0"/>
              <a:t>18.09.18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44C2-CBF8-4D1C-9C11-F6B197FB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1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9D0-8404-4021-8B5D-60337341F86E}" type="datetimeFigureOut">
              <a:rPr lang="ru-RU" smtClean="0"/>
              <a:t>18.09.18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44C2-CBF8-4D1C-9C11-F6B197FB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79954"/>
            <a:ext cx="2949178" cy="1679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36570"/>
            <a:ext cx="4629150" cy="5116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9794"/>
            <a:ext cx="2949178" cy="40012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9D0-8404-4021-8B5D-60337341F86E}" type="datetimeFigureOut">
              <a:rPr lang="ru-RU" smtClean="0"/>
              <a:t>18.09.18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44C2-CBF8-4D1C-9C11-F6B197FB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3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79954"/>
            <a:ext cx="2949178" cy="1679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36570"/>
            <a:ext cx="4629150" cy="51161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9794"/>
            <a:ext cx="2949178" cy="40012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19D0-8404-4021-8B5D-60337341F86E}" type="datetimeFigureOut">
              <a:rPr lang="ru-RU" smtClean="0"/>
              <a:t>18.09.18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44C2-CBF8-4D1C-9C11-F6B197FB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4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3299"/>
            <a:ext cx="788670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6484"/>
            <a:ext cx="788670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672698"/>
            <a:ext cx="205740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019D0-8404-4021-8B5D-60337341F86E}" type="datetimeFigureOut">
              <a:rPr lang="ru-RU" smtClean="0"/>
              <a:t>18.09.18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672698"/>
            <a:ext cx="308610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672698"/>
            <a:ext cx="205740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44C2-CBF8-4D1C-9C11-F6B197FB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1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Blue-and-green-abstract-space-curve_1920x12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8" t="43042" r="6864" b="9917"/>
          <a:stretch/>
        </p:blipFill>
        <p:spPr>
          <a:xfrm>
            <a:off x="-655319" y="943084"/>
            <a:ext cx="9799320" cy="2280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3" b="18269"/>
          <a:stretch/>
        </p:blipFill>
        <p:spPr>
          <a:xfrm>
            <a:off x="201057" y="3368040"/>
            <a:ext cx="8772220" cy="35803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23517" y="943084"/>
            <a:ext cx="8249760" cy="48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66875" bIns="49129" anchor="t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sz="3600" dirty="0"/>
              <a:t>Экономика исследований в грунтовой лаборатории в свете действующей нормативной базы и в условиях </a:t>
            </a:r>
            <a:r>
              <a:rPr lang="ru-RU" sz="3600" dirty="0" err="1"/>
              <a:t>супервайзинга</a:t>
            </a:r>
            <a:endParaRPr lang="ru-RU" altLang="ru-RU" sz="3600" b="1" i="1" dirty="0">
              <a:latin typeface="+mn-lt"/>
            </a:endParaRPr>
          </a:p>
        </p:txBody>
      </p:sp>
      <p:pic>
        <p:nvPicPr>
          <p:cNvPr id="8" name="Picture 9" descr="logo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6" y="227422"/>
            <a:ext cx="2307600" cy="49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96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3524" y="3383524"/>
            <a:ext cx="7199315" cy="432266"/>
          </a:xfrm>
          <a:prstGeom prst="rect">
            <a:avLst/>
          </a:prstGeom>
        </p:spPr>
      </p:pic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76" y="6757347"/>
            <a:ext cx="1725564" cy="3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3">
            <a:extLst>
              <a:ext uri="{FF2B5EF4-FFF2-40B4-BE49-F238E27FC236}">
                <a16:creationId xmlns:a16="http://schemas.microsoft.com/office/drawing/2014/main" xmlns="" id="{CC597358-F5C3-49F1-A5D7-4BBB3F3C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17" y="367009"/>
            <a:ext cx="8249760" cy="78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66875" bIns="49129" anchor="t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/>
              <a:t>Оценка </a:t>
            </a:r>
            <a:r>
              <a:rPr lang="ru-RU" altLang="ru-RU" sz="2400" b="1" i="1" dirty="0" smtClean="0"/>
              <a:t>стоимости </a:t>
            </a:r>
            <a:r>
              <a:rPr lang="ru-RU" altLang="ru-RU" sz="2400" b="1" i="1" dirty="0"/>
              <a:t>производства </a:t>
            </a:r>
            <a:r>
              <a:rPr lang="ru-RU" altLang="ru-RU" sz="2400" b="1" i="1" dirty="0" smtClean="0"/>
              <a:t>описанных работ для 4 песчаных ИГЭ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887114"/>
              </p:ext>
            </p:extLst>
          </p:nvPr>
        </p:nvGraphicFramePr>
        <p:xfrm>
          <a:off x="725311" y="1279618"/>
          <a:ext cx="7798396" cy="367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599"/>
                <a:gridCol w="1949599"/>
                <a:gridCol w="1949599"/>
                <a:gridCol w="1949599"/>
              </a:tblGrid>
              <a:tr h="762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испытания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определений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Единичная</a:t>
                      </a:r>
                      <a:r>
                        <a:rPr lang="ru-RU" baseline="0" dirty="0" smtClean="0"/>
                        <a:t> расценка, руб. (1999 год)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Итого,</a:t>
                      </a:r>
                      <a:r>
                        <a:rPr lang="ru-RU" baseline="0" dirty="0" smtClean="0"/>
                        <a:t> руб.</a:t>
                      </a:r>
                      <a:endParaRPr lang="ru-RU" dirty="0" smtClean="0"/>
                    </a:p>
                  </a:txBody>
                  <a:tcPr/>
                </a:tc>
              </a:tr>
              <a:tr h="5707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Трехосное</a:t>
                      </a:r>
                      <a:r>
                        <a:rPr lang="ru-RU" baseline="0" dirty="0" smtClean="0"/>
                        <a:t> КД испытание (</a:t>
                      </a:r>
                      <a:r>
                        <a:rPr lang="ru-RU" baseline="0" dirty="0" err="1" smtClean="0"/>
                        <a:t>кам</a:t>
                      </a:r>
                      <a:r>
                        <a:rPr lang="ru-RU" baseline="0" dirty="0" smtClean="0"/>
                        <a:t>. типа 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366,4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</a:t>
                      </a:r>
                      <a:r>
                        <a:rPr lang="ru-RU" baseline="0" dirty="0" smtClean="0"/>
                        <a:t> 380,8</a:t>
                      </a:r>
                      <a:endParaRPr lang="ru-RU" dirty="0"/>
                    </a:p>
                  </a:txBody>
                  <a:tcPr/>
                </a:tc>
              </a:tr>
              <a:tr h="5707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Одометрическое испытание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1 243,2</a:t>
                      </a:r>
                      <a:endParaRPr lang="ru-RU" dirty="0"/>
                    </a:p>
                  </a:txBody>
                  <a:tcPr/>
                </a:tc>
              </a:tr>
              <a:tr h="5707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Комплекс физ. Свойств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1 820,0</a:t>
                      </a:r>
                      <a:endParaRPr lang="ru-RU" dirty="0"/>
                    </a:p>
                  </a:txBody>
                  <a:tcPr/>
                </a:tc>
              </a:tr>
              <a:tr h="57073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ИТОГ, руб.</a:t>
                      </a:r>
                      <a:r>
                        <a:rPr lang="ru-RU" baseline="0" dirty="0" smtClean="0"/>
                        <a:t> (1999 год)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29 444,0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3562" y="5299535"/>
            <a:ext cx="7747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В ценах 2018 года (К=44,21) стоимость работ по песчаным ИГЭ составляет </a:t>
            </a:r>
          </a:p>
          <a:p>
            <a:pPr algn="ctr"/>
            <a:r>
              <a:rPr lang="ru-RU" b="1" i="1" dirty="0" smtClean="0"/>
              <a:t>1 301 719,2 руб.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34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3524" y="3383524"/>
            <a:ext cx="7199315" cy="432266"/>
          </a:xfrm>
          <a:prstGeom prst="rect">
            <a:avLst/>
          </a:prstGeom>
        </p:spPr>
      </p:pic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76" y="6757347"/>
            <a:ext cx="1725564" cy="3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3">
            <a:extLst>
              <a:ext uri="{FF2B5EF4-FFF2-40B4-BE49-F238E27FC236}">
                <a16:creationId xmlns:a16="http://schemas.microsoft.com/office/drawing/2014/main" xmlns="" id="{CC597358-F5C3-49F1-A5D7-4BBB3F3C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17" y="367008"/>
            <a:ext cx="8249760" cy="46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66875" bIns="49129" anchor="t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/>
              <a:t>Оценка </a:t>
            </a:r>
            <a:r>
              <a:rPr lang="ru-RU" altLang="ru-RU" sz="2400" b="1" i="1" dirty="0" smtClean="0"/>
              <a:t>общей стоимости </a:t>
            </a:r>
            <a:r>
              <a:rPr lang="ru-RU" altLang="ru-RU" sz="2400" b="1" i="1" dirty="0"/>
              <a:t>производства </a:t>
            </a:r>
            <a:r>
              <a:rPr lang="ru-RU" altLang="ru-RU" sz="2400" b="1" i="1" dirty="0" smtClean="0"/>
              <a:t>описанных работ для объекта «</a:t>
            </a:r>
            <a:r>
              <a:rPr lang="en-US" altLang="ru-RU" sz="2400" b="1" i="1" dirty="0" smtClean="0"/>
              <a:t>N</a:t>
            </a:r>
            <a:r>
              <a:rPr lang="ru-RU" altLang="ru-RU" sz="2400" b="1" i="1" dirty="0" smtClean="0"/>
              <a:t>»</a:t>
            </a:r>
            <a:endParaRPr lang="en-US" altLang="ru-RU" sz="2400" b="1" i="1" dirty="0" smtClean="0"/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/>
              <a:t>Так, общая стоимость лабораторных работ составляет </a:t>
            </a:r>
            <a:r>
              <a:rPr lang="ru-RU" altLang="ru-RU" sz="2400" b="1" i="1" u="sng" dirty="0" smtClean="0"/>
              <a:t>6 240 630,5 руб</a:t>
            </a:r>
            <a:r>
              <a:rPr lang="ru-RU" altLang="ru-RU" sz="2400" b="1" i="1" dirty="0" smtClean="0"/>
              <a:t>. в современных деньгах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/>
              <a:t>В этих расчетах не учитывалась камеральная обработка результатов, которую подразумевает СБЦ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/>
              <a:t>В этих расчетах также не учитывались повышающие коэффициенты по консистенции грунта или его пористости</a:t>
            </a:r>
          </a:p>
        </p:txBody>
      </p:sp>
    </p:spTree>
    <p:extLst>
      <p:ext uri="{BB962C8B-B14F-4D97-AF65-F5344CB8AC3E}">
        <p14:creationId xmlns:p14="http://schemas.microsoft.com/office/powerpoint/2010/main" val="48028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3524" y="3383524"/>
            <a:ext cx="7199315" cy="432266"/>
          </a:xfrm>
          <a:prstGeom prst="rect">
            <a:avLst/>
          </a:prstGeom>
        </p:spPr>
      </p:pic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76" y="6757347"/>
            <a:ext cx="1725564" cy="3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3">
            <a:extLst>
              <a:ext uri="{FF2B5EF4-FFF2-40B4-BE49-F238E27FC236}">
                <a16:creationId xmlns:a16="http://schemas.microsoft.com/office/drawing/2014/main" xmlns="" id="{CC597358-F5C3-49F1-A5D7-4BBB3F3C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17" y="367008"/>
            <a:ext cx="8249760" cy="553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66875" bIns="49129" anchor="t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 smtClean="0"/>
              <a:t>Резюме</a:t>
            </a:r>
          </a:p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 smtClean="0"/>
              <a:t>Для качественной характеристики грунтового основания параметрами модели поведения </a:t>
            </a:r>
            <a:r>
              <a:rPr lang="en-US" altLang="ru-RU" sz="2400" b="1" i="1" dirty="0" smtClean="0"/>
              <a:t>HS </a:t>
            </a:r>
            <a:r>
              <a:rPr lang="ru-RU" altLang="ru-RU" sz="2400" b="1" i="1" dirty="0" smtClean="0"/>
              <a:t>для объекта </a:t>
            </a:r>
            <a:r>
              <a:rPr lang="en-US" altLang="ru-RU" sz="2400" b="1" i="1" dirty="0" smtClean="0"/>
              <a:t>III </a:t>
            </a:r>
            <a:r>
              <a:rPr lang="ru-RU" altLang="ru-RU" sz="2400" b="1" i="1" dirty="0" smtClean="0"/>
              <a:t>геотехнической категории для средне оснащенной грунтов лаборатории потребуется:</a:t>
            </a:r>
          </a:p>
          <a:p>
            <a:pPr marL="342900" indent="-342900" algn="ctr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/>
              <a:t>155 дней непрерывной работы только над одним объектом</a:t>
            </a:r>
          </a:p>
          <a:p>
            <a:pPr marL="342900" indent="-342900" algn="ctr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/>
              <a:t>6 240 тыс. руб.</a:t>
            </a:r>
          </a:p>
          <a:p>
            <a:pPr marL="342900" indent="-342900" algn="ctr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/>
              <a:t>15 профильных специалистов с опытом работы</a:t>
            </a:r>
          </a:p>
          <a:p>
            <a:pPr marL="342900" indent="-342900" algn="ctr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endParaRPr lang="ru-RU" altLang="ru-RU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25087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3524" y="3383524"/>
            <a:ext cx="7199315" cy="432266"/>
          </a:xfrm>
          <a:prstGeom prst="rect">
            <a:avLst/>
          </a:prstGeom>
        </p:spPr>
      </p:pic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76" y="6757347"/>
            <a:ext cx="1725564" cy="3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3">
            <a:extLst>
              <a:ext uri="{FF2B5EF4-FFF2-40B4-BE49-F238E27FC236}">
                <a16:creationId xmlns:a16="http://schemas.microsoft.com/office/drawing/2014/main" xmlns="" id="{CC597358-F5C3-49F1-A5D7-4BBB3F3C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17" y="367008"/>
            <a:ext cx="8249760" cy="553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66875" bIns="49129" anchor="t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 smtClean="0"/>
              <a:t>Выводы для заказчиков, грунтовых лабораторий и супервайзеров:</a:t>
            </a:r>
          </a:p>
          <a:p>
            <a:pPr marL="457200" indent="-457200" algn="ctr" eaLnBrk="1" hangingPunct="1">
              <a:spcBef>
                <a:spcPct val="50000"/>
              </a:spcBef>
              <a:spcAft>
                <a:spcPts val="1260"/>
              </a:spcAft>
              <a:buAutoNum type="arabicPeriod"/>
            </a:pPr>
            <a:r>
              <a:rPr lang="ru-RU" altLang="ru-RU" sz="2400" b="1" i="1" dirty="0" smtClean="0"/>
              <a:t>Для корректной работы необходимо грамотно сконструированное Техническое Задание (не просто «сделать по ГОСТ»)</a:t>
            </a:r>
          </a:p>
          <a:p>
            <a:pPr marL="457200" indent="-457200" algn="ctr" eaLnBrk="1" hangingPunct="1">
              <a:spcBef>
                <a:spcPct val="50000"/>
              </a:spcBef>
              <a:spcAft>
                <a:spcPts val="1260"/>
              </a:spcAft>
              <a:buAutoNum type="arabicPeriod"/>
            </a:pPr>
            <a:r>
              <a:rPr lang="ru-RU" altLang="ru-RU" sz="2400" b="1" i="1" dirty="0" smtClean="0"/>
              <a:t>«Оптимизировать» сроки практически невозможно. Производительность оборудования повысить невозможно, есть постоянный надзор и жесткие требования ГОСТ</a:t>
            </a:r>
          </a:p>
          <a:p>
            <a:pPr marL="457200" indent="-457200" algn="ctr" eaLnBrk="1" hangingPunct="1">
              <a:spcBef>
                <a:spcPct val="50000"/>
              </a:spcBef>
              <a:spcAft>
                <a:spcPts val="1260"/>
              </a:spcAft>
              <a:buAutoNum type="arabicPeriod"/>
            </a:pPr>
            <a:r>
              <a:rPr lang="ru-RU" altLang="ru-RU" sz="2400" b="1" i="1" dirty="0" smtClean="0"/>
              <a:t>Такая работа не может быть сделана за 0,2 СБЦ</a:t>
            </a:r>
          </a:p>
          <a:p>
            <a:pPr marL="457200" indent="-457200" algn="ctr" eaLnBrk="1" hangingPunct="1">
              <a:spcBef>
                <a:spcPct val="50000"/>
              </a:spcBef>
              <a:spcAft>
                <a:spcPts val="1260"/>
              </a:spcAft>
              <a:buAutoNum type="arabicPeriod"/>
            </a:pPr>
            <a:r>
              <a:rPr lang="ru-RU" altLang="ru-RU" sz="2400" b="1" i="1" dirty="0" smtClean="0"/>
              <a:t>«3 человека» не могут справиться с подобной задачей</a:t>
            </a:r>
          </a:p>
        </p:txBody>
      </p:sp>
    </p:spTree>
    <p:extLst>
      <p:ext uri="{BB962C8B-B14F-4D97-AF65-F5344CB8AC3E}">
        <p14:creationId xmlns:p14="http://schemas.microsoft.com/office/powerpoint/2010/main" val="41189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Blue-and-green-abstract-space-curve_1920x12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8" t="43042" r="6864" b="9917"/>
          <a:stretch/>
        </p:blipFill>
        <p:spPr>
          <a:xfrm>
            <a:off x="-649461" y="2449149"/>
            <a:ext cx="9793461" cy="1653544"/>
          </a:xfrm>
          <a:prstGeom prst="rect">
            <a:avLst/>
          </a:prstGeom>
        </p:spPr>
      </p:pic>
      <p:pic>
        <p:nvPicPr>
          <p:cNvPr id="12" name="Picture 9" descr="logo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6" y="227422"/>
            <a:ext cx="2307600" cy="49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350" y="3005125"/>
            <a:ext cx="904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Рассчитывайте свои силы!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6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Blue-and-green-abstract-space-curve_1920x12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8" t="43042" r="6864" b="9917"/>
          <a:stretch/>
        </p:blipFill>
        <p:spPr>
          <a:xfrm>
            <a:off x="-649461" y="2449149"/>
            <a:ext cx="9793461" cy="1653544"/>
          </a:xfrm>
          <a:prstGeom prst="rect">
            <a:avLst/>
          </a:prstGeom>
        </p:spPr>
      </p:pic>
      <p:pic>
        <p:nvPicPr>
          <p:cNvPr id="12" name="Picture 9" descr="logo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6" y="227422"/>
            <a:ext cx="2307600" cy="49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0379" y="2952755"/>
            <a:ext cx="8323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7526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3524" y="3383524"/>
            <a:ext cx="7199315" cy="432266"/>
          </a:xfrm>
          <a:prstGeom prst="rect">
            <a:avLst/>
          </a:prstGeom>
        </p:spPr>
      </p:pic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76" y="6757347"/>
            <a:ext cx="1725564" cy="3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3">
            <a:extLst>
              <a:ext uri="{FF2B5EF4-FFF2-40B4-BE49-F238E27FC236}">
                <a16:creationId xmlns:a16="http://schemas.microsoft.com/office/drawing/2014/main" xmlns="" id="{CC597358-F5C3-49F1-A5D7-4BBB3F3C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31" y="367009"/>
            <a:ext cx="8249760" cy="496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66875" bIns="49129" anchor="t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>
                <a:latin typeface="+mn-lt"/>
              </a:rPr>
              <a:t>ДАНО:</a:t>
            </a:r>
          </a:p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>
                <a:latin typeface="+mn-lt"/>
              </a:rPr>
              <a:t>Объект «</a:t>
            </a:r>
            <a:r>
              <a:rPr lang="en-US" altLang="ru-RU" sz="2400" b="1" i="1" dirty="0">
                <a:latin typeface="+mn-lt"/>
              </a:rPr>
              <a:t>N</a:t>
            </a:r>
            <a:r>
              <a:rPr lang="ru-RU" altLang="ru-RU" sz="2400" b="1" i="1" dirty="0">
                <a:latin typeface="+mn-lt"/>
              </a:rPr>
              <a:t>» </a:t>
            </a:r>
            <a:r>
              <a:rPr lang="en-US" altLang="ru-RU" sz="2400" b="1" i="1" dirty="0">
                <a:latin typeface="+mn-lt"/>
              </a:rPr>
              <a:t>III </a:t>
            </a:r>
            <a:r>
              <a:rPr lang="ru-RU" altLang="ru-RU" sz="2400" b="1" i="1" dirty="0">
                <a:latin typeface="+mn-lt"/>
              </a:rPr>
              <a:t>геотехнической категории. </a:t>
            </a:r>
            <a:endParaRPr lang="en-US" altLang="ru-RU" sz="2400" b="1" i="1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000" b="1" i="1" dirty="0">
                <a:latin typeface="+mn-lt"/>
              </a:rPr>
              <a:t>В основании проектируемого сооружения находится: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latin typeface="+mn-lt"/>
              </a:rPr>
              <a:t>4 песчаных ИГЭ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latin typeface="+mn-lt"/>
              </a:rPr>
              <a:t>4 суглинистых ИГЭ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 panose="020B0604020202020204" pitchFamily="34" charset="0"/>
              <a:buChar char="•"/>
            </a:pPr>
            <a:r>
              <a:rPr lang="ru-RU" altLang="ru-RU" sz="2000" b="1" i="1" dirty="0">
                <a:latin typeface="+mn-lt"/>
              </a:rPr>
              <a:t>2 глинистых ИГЭ</a:t>
            </a:r>
          </a:p>
          <a:p>
            <a:pPr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000" b="1" i="1" dirty="0">
                <a:latin typeface="+mn-lt"/>
              </a:rPr>
              <a:t>Запрос от заказчика охарактеризовать грунты основания параметрами модели </a:t>
            </a:r>
            <a:r>
              <a:rPr lang="en-US" altLang="ru-RU" sz="2000" b="1" i="1" dirty="0">
                <a:latin typeface="+mn-lt"/>
              </a:rPr>
              <a:t>HS </a:t>
            </a:r>
            <a:r>
              <a:rPr lang="ru-RU" altLang="ru-RU" sz="2000" b="1" i="1" dirty="0">
                <a:latin typeface="+mn-lt"/>
              </a:rPr>
              <a:t>(</a:t>
            </a:r>
            <a:r>
              <a:rPr lang="en-US" altLang="ru-RU" sz="2000" b="1" i="1" dirty="0" err="1">
                <a:latin typeface="+mn-lt"/>
              </a:rPr>
              <a:t>Hardering</a:t>
            </a:r>
            <a:r>
              <a:rPr lang="en-US" altLang="ru-RU" sz="2000" b="1" i="1" dirty="0">
                <a:latin typeface="+mn-lt"/>
              </a:rPr>
              <a:t> Soil)</a:t>
            </a:r>
            <a:endParaRPr lang="ru-RU" altLang="ru-RU" sz="2000" b="1" i="1" dirty="0">
              <a:latin typeface="+mn-lt"/>
            </a:endParaRPr>
          </a:p>
          <a:p>
            <a:pPr eaLnBrk="1" hangingPunct="1">
              <a:spcBef>
                <a:spcPct val="50000"/>
              </a:spcBef>
              <a:spcAft>
                <a:spcPts val="1260"/>
              </a:spcAft>
            </a:pPr>
            <a:endParaRPr lang="ru-RU" altLang="ru-RU" sz="2000" b="1" i="1" dirty="0">
              <a:latin typeface="+mn-lt"/>
            </a:endParaRP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 panose="020B0604020202020204" pitchFamily="34" charset="0"/>
              <a:buChar char="•"/>
            </a:pPr>
            <a:endParaRPr lang="ru-RU" altLang="ru-RU" sz="2000" b="1" i="1" dirty="0">
              <a:latin typeface="+mn-lt"/>
            </a:endParaRPr>
          </a:p>
          <a:p>
            <a:pPr marL="342900" indent="-342900" algn="ctr" eaLnBrk="1" hangingPunct="1">
              <a:spcBef>
                <a:spcPct val="50000"/>
              </a:spcBef>
              <a:spcAft>
                <a:spcPts val="1260"/>
              </a:spcAft>
              <a:buFont typeface="Arial" panose="020B0604020202020204" pitchFamily="34" charset="0"/>
              <a:buChar char="•"/>
            </a:pPr>
            <a:endParaRPr lang="ru-RU" altLang="ru-RU" sz="2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564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3524" y="3383524"/>
            <a:ext cx="7199315" cy="432266"/>
          </a:xfrm>
          <a:prstGeom prst="rect">
            <a:avLst/>
          </a:prstGeom>
        </p:spPr>
      </p:pic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76" y="6757347"/>
            <a:ext cx="1725564" cy="3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3">
            <a:extLst>
              <a:ext uri="{FF2B5EF4-FFF2-40B4-BE49-F238E27FC236}">
                <a16:creationId xmlns:a16="http://schemas.microsoft.com/office/drawing/2014/main" xmlns="" id="{CC597358-F5C3-49F1-A5D7-4BBB3F3C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24" y="380100"/>
            <a:ext cx="8249760" cy="569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66875" bIns="49129" anchor="t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>
                <a:latin typeface="+mn-lt"/>
              </a:rPr>
              <a:t>ИМЕЕМ:</a:t>
            </a:r>
          </a:p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>
                <a:latin typeface="+mn-lt"/>
              </a:rPr>
              <a:t>Аккредитованную грунтовую лабораторию оснащенную: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 panose="020B0604020202020204" pitchFamily="34" charset="0"/>
              <a:buChar char="•"/>
            </a:pPr>
            <a:r>
              <a:rPr lang="ru-RU" altLang="ru-RU" sz="2400" b="1" i="1" dirty="0">
                <a:latin typeface="+mn-lt"/>
              </a:rPr>
              <a:t>40 </a:t>
            </a:r>
            <a:r>
              <a:rPr lang="ru-RU" altLang="ru-RU" sz="2400" b="1" i="1" dirty="0" smtClean="0">
                <a:latin typeface="+mn-lt"/>
              </a:rPr>
              <a:t>компрессионными приборами</a:t>
            </a:r>
            <a:endParaRPr lang="ru-RU" altLang="ru-RU" sz="2400" b="1" i="1" dirty="0">
              <a:latin typeface="+mn-lt"/>
            </a:endParaRP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 panose="020B0604020202020204" pitchFamily="34" charset="0"/>
              <a:buChar char="•"/>
            </a:pPr>
            <a:r>
              <a:rPr lang="ru-RU" altLang="ru-RU" sz="2400" b="1" i="1" dirty="0" smtClean="0">
                <a:latin typeface="+mn-lt"/>
              </a:rPr>
              <a:t>10</a:t>
            </a:r>
            <a:r>
              <a:rPr lang="ru-RU" altLang="ru-RU" sz="2400" b="1" i="1" dirty="0" smtClean="0">
                <a:latin typeface="+mn-lt"/>
              </a:rPr>
              <a:t> сдвиговыми приборами</a:t>
            </a:r>
            <a:endParaRPr lang="ru-RU" altLang="ru-RU" sz="2400" b="1" i="1" dirty="0">
              <a:latin typeface="+mn-lt"/>
            </a:endParaRP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 panose="020B0604020202020204" pitchFamily="34" charset="0"/>
              <a:buChar char="•"/>
            </a:pPr>
            <a:r>
              <a:rPr lang="ru-RU" altLang="ru-RU" sz="2400" b="1" i="1" dirty="0">
                <a:latin typeface="+mn-lt"/>
              </a:rPr>
              <a:t>10 </a:t>
            </a:r>
            <a:r>
              <a:rPr lang="ru-RU" altLang="ru-RU" sz="2400" b="1" i="1" dirty="0" smtClean="0">
                <a:latin typeface="+mn-lt"/>
              </a:rPr>
              <a:t>приборами </a:t>
            </a:r>
            <a:r>
              <a:rPr lang="ru-RU" altLang="ru-RU" sz="2400" b="1" i="1" dirty="0">
                <a:latin typeface="+mn-lt"/>
              </a:rPr>
              <a:t>трехосного </a:t>
            </a:r>
            <a:r>
              <a:rPr lang="ru-RU" altLang="ru-RU" sz="2400" b="1" i="1" dirty="0" smtClean="0">
                <a:latin typeface="+mn-lt"/>
              </a:rPr>
              <a:t>сжатия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 panose="020B0604020202020204" pitchFamily="34" charset="0"/>
              <a:buChar char="•"/>
            </a:pPr>
            <a:r>
              <a:rPr lang="ru-RU" altLang="ru-RU" sz="2400" b="1" i="1" dirty="0" smtClean="0">
                <a:latin typeface="+mn-lt"/>
              </a:rPr>
              <a:t>10 комплектов оборудования для определения физ. свойств</a:t>
            </a:r>
            <a:endParaRPr lang="ru-RU" altLang="ru-RU" sz="2400" b="1" i="1" dirty="0">
              <a:latin typeface="+mn-lt"/>
            </a:endParaRPr>
          </a:p>
          <a:p>
            <a:pPr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>
                <a:latin typeface="+mn-lt"/>
              </a:rPr>
              <a:t>Персонал лаборатории: 15 профильных специалистов-грунтоведов и 5 вспомогательных специалистов.</a:t>
            </a:r>
          </a:p>
          <a:p>
            <a:pPr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>
                <a:latin typeface="+mn-lt"/>
              </a:rPr>
              <a:t> </a:t>
            </a:r>
            <a:endParaRPr lang="ru-RU" altLang="ru-RU" sz="2000" b="1" i="1" dirty="0">
              <a:latin typeface="+mn-lt"/>
            </a:endParaRPr>
          </a:p>
          <a:p>
            <a:pPr marL="342900" indent="-342900" algn="ctr" eaLnBrk="1" hangingPunct="1">
              <a:spcBef>
                <a:spcPct val="50000"/>
              </a:spcBef>
              <a:spcAft>
                <a:spcPts val="1260"/>
              </a:spcAft>
              <a:buFont typeface="Arial" panose="020B0604020202020204" pitchFamily="34" charset="0"/>
              <a:buChar char="•"/>
            </a:pPr>
            <a:endParaRPr lang="ru-RU" altLang="ru-RU" sz="2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838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3524" y="3383524"/>
            <a:ext cx="7199315" cy="432266"/>
          </a:xfrm>
          <a:prstGeom prst="rect">
            <a:avLst/>
          </a:prstGeom>
        </p:spPr>
      </p:pic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76" y="6757347"/>
            <a:ext cx="1725564" cy="3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3">
            <a:extLst>
              <a:ext uri="{FF2B5EF4-FFF2-40B4-BE49-F238E27FC236}">
                <a16:creationId xmlns:a16="http://schemas.microsoft.com/office/drawing/2014/main" xmlns="" id="{CC597358-F5C3-49F1-A5D7-4BBB3F3C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17" y="367008"/>
            <a:ext cx="8249760" cy="612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66875" bIns="49129" anchor="t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 smtClean="0">
                <a:latin typeface="+mn-lt"/>
              </a:rPr>
              <a:t>Какие параметры будем определять:</a:t>
            </a:r>
          </a:p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el-GR" sz="2400" dirty="0">
                <a:latin typeface="+mn-lt"/>
              </a:rPr>
              <a:t>c, φ, E</a:t>
            </a:r>
            <a:r>
              <a:rPr lang="el-GR" sz="2400" baseline="-25000" dirty="0">
                <a:latin typeface="+mn-lt"/>
              </a:rPr>
              <a:t>50</a:t>
            </a:r>
            <a:r>
              <a:rPr lang="el-GR" sz="2400" baseline="30000" dirty="0">
                <a:latin typeface="+mn-lt"/>
              </a:rPr>
              <a:t>ref</a:t>
            </a:r>
            <a:r>
              <a:rPr lang="el-GR" sz="2400" dirty="0">
                <a:latin typeface="+mn-lt"/>
              </a:rPr>
              <a:t>, E</a:t>
            </a:r>
            <a:r>
              <a:rPr lang="el-GR" sz="2400" baseline="-25000" dirty="0">
                <a:latin typeface="+mn-lt"/>
              </a:rPr>
              <a:t>ur</a:t>
            </a:r>
            <a:r>
              <a:rPr lang="el-GR" sz="2400" baseline="30000" dirty="0">
                <a:latin typeface="+mn-lt"/>
              </a:rPr>
              <a:t>ref</a:t>
            </a:r>
            <a:r>
              <a:rPr lang="el-GR" sz="2400" dirty="0">
                <a:latin typeface="+mn-lt"/>
              </a:rPr>
              <a:t>, μ, </a:t>
            </a:r>
            <a:r>
              <a:rPr lang="el-GR" sz="2400" dirty="0" smtClean="0">
                <a:latin typeface="+mn-lt"/>
              </a:rPr>
              <a:t>m</a:t>
            </a:r>
            <a:r>
              <a:rPr lang="ru-RU" sz="2400" dirty="0" smtClean="0">
                <a:latin typeface="+mn-lt"/>
              </a:rPr>
              <a:t>,</a:t>
            </a:r>
            <a:r>
              <a:rPr lang="el-GR" sz="2400" dirty="0"/>
              <a:t> ψ</a:t>
            </a:r>
            <a:r>
              <a:rPr lang="el-GR" sz="2400" dirty="0"/>
              <a:t> </a:t>
            </a:r>
            <a:r>
              <a:rPr lang="ru-RU" sz="2400" dirty="0" smtClean="0"/>
              <a:t>,</a:t>
            </a:r>
            <a:r>
              <a:rPr lang="ru-RU" sz="2400" dirty="0" smtClean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</a:t>
            </a:r>
            <a:r>
              <a:rPr lang="en-US" sz="2400" baseline="-25000" dirty="0" err="1">
                <a:latin typeface="+mn-lt"/>
              </a:rPr>
              <a:t>oed</a:t>
            </a:r>
            <a:r>
              <a:rPr lang="en-US" sz="2400" baseline="30000" dirty="0" err="1">
                <a:latin typeface="+mn-lt"/>
              </a:rPr>
              <a:t>ref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k</a:t>
            </a:r>
            <a:r>
              <a:rPr lang="en-US" sz="2400" baseline="-25000" dirty="0" err="1">
                <a:latin typeface="+mn-lt"/>
              </a:rPr>
              <a:t>x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k</a:t>
            </a:r>
            <a:r>
              <a:rPr lang="en-US" sz="2400" baseline="-25000" dirty="0" err="1">
                <a:latin typeface="+mn-lt"/>
              </a:rPr>
              <a:t>y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smtClean="0">
                <a:latin typeface="+mn-lt"/>
              </a:rPr>
              <a:t>OCR</a:t>
            </a:r>
            <a:r>
              <a:rPr lang="ru-RU" sz="2400" dirty="0" smtClean="0">
                <a:latin typeface="+mn-lt"/>
              </a:rPr>
              <a:t>, </a:t>
            </a:r>
            <a:r>
              <a:rPr lang="el-GR" sz="2400" dirty="0">
                <a:latin typeface="+mn-lt"/>
              </a:rPr>
              <a:t>γ</a:t>
            </a:r>
            <a:r>
              <a:rPr lang="el-GR" sz="2400" baseline="-25000" dirty="0">
                <a:latin typeface="+mn-lt"/>
              </a:rPr>
              <a:t>unsat, </a:t>
            </a:r>
            <a:r>
              <a:rPr lang="el-GR" sz="2400" dirty="0" smtClean="0">
                <a:latin typeface="+mn-lt"/>
              </a:rPr>
              <a:t>γ</a:t>
            </a:r>
            <a:r>
              <a:rPr lang="el-GR" sz="2400" baseline="-25000" dirty="0" smtClean="0">
                <a:latin typeface="+mn-lt"/>
              </a:rPr>
              <a:t>sat</a:t>
            </a:r>
            <a:r>
              <a:rPr lang="ru-RU" sz="2400" baseline="-25000" dirty="0" smtClean="0">
                <a:latin typeface="+mn-lt"/>
              </a:rPr>
              <a:t>, </a:t>
            </a:r>
            <a:r>
              <a:rPr lang="ru-RU" sz="2400" dirty="0">
                <a:latin typeface="+mn-lt"/>
              </a:rPr>
              <a:t>K</a:t>
            </a:r>
            <a:r>
              <a:rPr lang="ru-RU" sz="2400" baseline="-25000" dirty="0">
                <a:latin typeface="+mn-lt"/>
              </a:rPr>
              <a:t>0</a:t>
            </a:r>
            <a:r>
              <a:rPr lang="ru-RU" sz="2400" dirty="0">
                <a:latin typeface="+mn-lt"/>
              </a:rPr>
              <a:t> </a:t>
            </a:r>
            <a:endParaRPr lang="ru-RU" sz="2400" dirty="0" smtClean="0">
              <a:latin typeface="+mn-lt"/>
            </a:endParaRPr>
          </a:p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sz="2400" b="1" i="1" dirty="0" smtClean="0">
                <a:latin typeface="+mn-lt"/>
              </a:rPr>
              <a:t>Для 1 глинистого ИГЭ нам потребуется провести: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el-GR" sz="2400" b="1" i="1" dirty="0" smtClean="0">
                <a:latin typeface="+mn-lt"/>
              </a:rPr>
              <a:t> </a:t>
            </a:r>
            <a:r>
              <a:rPr lang="ru-RU" sz="2400" b="1" i="1" dirty="0" smtClean="0">
                <a:latin typeface="+mn-lt"/>
              </a:rPr>
              <a:t>18 трехосных испытаний (цилиндров) для определения </a:t>
            </a:r>
            <a:r>
              <a:rPr lang="el-GR" sz="2400" dirty="0"/>
              <a:t>c, φ, E</a:t>
            </a:r>
            <a:r>
              <a:rPr lang="el-GR" sz="2400" baseline="-25000" dirty="0"/>
              <a:t>50</a:t>
            </a:r>
            <a:r>
              <a:rPr lang="el-GR" sz="2400" baseline="30000" dirty="0"/>
              <a:t>ref</a:t>
            </a:r>
            <a:r>
              <a:rPr lang="el-GR" sz="2400" dirty="0"/>
              <a:t>, E</a:t>
            </a:r>
            <a:r>
              <a:rPr lang="el-GR" sz="2400" baseline="-25000" dirty="0"/>
              <a:t>ur</a:t>
            </a:r>
            <a:r>
              <a:rPr lang="el-GR" sz="2400" baseline="30000" dirty="0"/>
              <a:t>ref</a:t>
            </a:r>
            <a:r>
              <a:rPr lang="el-GR" sz="2400" dirty="0"/>
              <a:t>, μ, </a:t>
            </a:r>
            <a:r>
              <a:rPr lang="el-GR" sz="2400" dirty="0" smtClean="0"/>
              <a:t>m</a:t>
            </a:r>
            <a:r>
              <a:rPr lang="ru-RU" sz="2400" dirty="0" smtClean="0"/>
              <a:t>,</a:t>
            </a:r>
            <a:r>
              <a:rPr lang="el-GR" sz="2400" dirty="0"/>
              <a:t> ψ</a:t>
            </a:r>
            <a:r>
              <a:rPr lang="el-GR" sz="2400" dirty="0"/>
              <a:t> </a:t>
            </a:r>
            <a:endParaRPr lang="ru-RU" sz="2400" dirty="0" smtClean="0"/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>
                <a:latin typeface="+mn-lt"/>
              </a:rPr>
              <a:t>18 испытаний в одометрах для определения </a:t>
            </a:r>
            <a:r>
              <a:rPr lang="en-US" sz="2400" dirty="0" err="1"/>
              <a:t>E</a:t>
            </a:r>
            <a:r>
              <a:rPr lang="en-US" sz="2400" baseline="-25000" dirty="0" err="1"/>
              <a:t>oed</a:t>
            </a:r>
            <a:r>
              <a:rPr lang="en-US" sz="2400" baseline="30000" dirty="0" err="1"/>
              <a:t>ref</a:t>
            </a:r>
            <a:r>
              <a:rPr lang="en-US" sz="2400" dirty="0"/>
              <a:t>, </a:t>
            </a:r>
            <a:r>
              <a:rPr lang="en-US" sz="2400" dirty="0" err="1"/>
              <a:t>k</a:t>
            </a:r>
            <a:r>
              <a:rPr lang="en-US" sz="2400" baseline="-25000" dirty="0" err="1"/>
              <a:t>x</a:t>
            </a:r>
            <a:r>
              <a:rPr lang="en-US" sz="2400" dirty="0"/>
              <a:t>, </a:t>
            </a:r>
            <a:r>
              <a:rPr lang="en-US" sz="2400" dirty="0" err="1"/>
              <a:t>k</a:t>
            </a:r>
            <a:r>
              <a:rPr lang="en-US" sz="2400" baseline="-25000" dirty="0" err="1"/>
              <a:t>y</a:t>
            </a:r>
            <a:r>
              <a:rPr lang="en-US" sz="2400" dirty="0"/>
              <a:t>, </a:t>
            </a:r>
            <a:r>
              <a:rPr lang="en-US" sz="2400" dirty="0" smtClean="0"/>
              <a:t>OCR</a:t>
            </a:r>
            <a:endParaRPr lang="ru-RU" sz="2400" dirty="0" smtClean="0"/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>
                <a:latin typeface="+mn-lt"/>
              </a:rPr>
              <a:t>10 комплексов определений физических свойст</a:t>
            </a:r>
            <a:r>
              <a:rPr lang="ru-RU" altLang="ru-RU" sz="2400" b="1" i="1" dirty="0" smtClean="0">
                <a:latin typeface="+mn-lt"/>
              </a:rPr>
              <a:t>в для определения </a:t>
            </a:r>
            <a:r>
              <a:rPr lang="el-GR" sz="2400" dirty="0"/>
              <a:t>γ</a:t>
            </a:r>
            <a:r>
              <a:rPr lang="el-GR" sz="2400" baseline="-25000" dirty="0"/>
              <a:t>unsat, </a:t>
            </a:r>
            <a:r>
              <a:rPr lang="el-GR" sz="2400" dirty="0" smtClean="0"/>
              <a:t>γ</a:t>
            </a:r>
            <a:r>
              <a:rPr lang="el-GR" sz="2400" baseline="-25000" dirty="0" smtClean="0"/>
              <a:t>sat</a:t>
            </a:r>
            <a:endParaRPr lang="ru-RU" sz="2400" baseline="-25000" dirty="0" smtClean="0"/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>
                <a:latin typeface="+mn-lt"/>
              </a:rPr>
              <a:t>6 трехосных испытаний в камере типа </a:t>
            </a:r>
            <a:r>
              <a:rPr lang="en-US" altLang="ru-RU" sz="2400" b="1" i="1" dirty="0" smtClean="0">
                <a:latin typeface="+mn-lt"/>
              </a:rPr>
              <a:t>B</a:t>
            </a:r>
            <a:r>
              <a:rPr lang="ru-RU" altLang="ru-RU" sz="2400" b="1" i="1" dirty="0" smtClean="0">
                <a:latin typeface="+mn-lt"/>
              </a:rPr>
              <a:t> для определения </a:t>
            </a:r>
            <a:r>
              <a:rPr lang="ru-RU" sz="2400" dirty="0"/>
              <a:t>K</a:t>
            </a:r>
            <a:r>
              <a:rPr lang="ru-RU" sz="2400" baseline="-25000" dirty="0"/>
              <a:t>0</a:t>
            </a:r>
            <a:endParaRPr lang="ru-RU" altLang="ru-RU" sz="2400" b="1" i="1" dirty="0">
              <a:latin typeface="+mn-lt"/>
            </a:endParaRPr>
          </a:p>
          <a:p>
            <a:pPr marL="342900" indent="-342900" algn="ctr" eaLnBrk="1" hangingPunct="1">
              <a:spcBef>
                <a:spcPct val="50000"/>
              </a:spcBef>
              <a:spcAft>
                <a:spcPts val="1260"/>
              </a:spcAft>
              <a:buFont typeface="Arial" panose="020B0604020202020204" pitchFamily="34" charset="0"/>
              <a:buChar char="•"/>
            </a:pPr>
            <a:endParaRPr lang="ru-RU" altLang="ru-RU" sz="2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783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3524" y="3383524"/>
            <a:ext cx="7199315" cy="432266"/>
          </a:xfrm>
          <a:prstGeom prst="rect">
            <a:avLst/>
          </a:prstGeom>
        </p:spPr>
      </p:pic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76" y="6757347"/>
            <a:ext cx="1725564" cy="3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3">
            <a:extLst>
              <a:ext uri="{FF2B5EF4-FFF2-40B4-BE49-F238E27FC236}">
                <a16:creationId xmlns:a16="http://schemas.microsoft.com/office/drawing/2014/main" xmlns="" id="{CC597358-F5C3-49F1-A5D7-4BBB3F3C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17" y="367008"/>
            <a:ext cx="8249760" cy="612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66875" bIns="49129" anchor="t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 smtClean="0">
                <a:latin typeface="+mn-lt"/>
              </a:rPr>
              <a:t>Общее количество испытаний для выполнения запроса по объекту «</a:t>
            </a:r>
            <a:r>
              <a:rPr lang="en-US" altLang="ru-RU" sz="2400" b="1" i="1" dirty="0" smtClean="0">
                <a:latin typeface="+mn-lt"/>
              </a:rPr>
              <a:t>N</a:t>
            </a:r>
            <a:r>
              <a:rPr lang="ru-RU" altLang="ru-RU" sz="2400" b="1" i="1" dirty="0" smtClean="0">
                <a:latin typeface="+mn-lt"/>
              </a:rPr>
              <a:t>»</a:t>
            </a:r>
            <a:r>
              <a:rPr lang="ru-RU" sz="2400" dirty="0" smtClean="0">
                <a:latin typeface="+mn-lt"/>
              </a:rPr>
              <a:t> </a:t>
            </a:r>
          </a:p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sz="2400" b="1" i="1" dirty="0" smtClean="0">
                <a:latin typeface="+mn-lt"/>
              </a:rPr>
              <a:t>Для глинистых ИГЭ :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el-GR" sz="2400" b="1" i="1" dirty="0" smtClean="0">
                <a:latin typeface="+mn-lt"/>
              </a:rPr>
              <a:t> </a:t>
            </a:r>
            <a:r>
              <a:rPr lang="ru-RU" sz="2400" b="1" i="1" dirty="0" smtClean="0">
                <a:latin typeface="+mn-lt"/>
              </a:rPr>
              <a:t>108 трехосных испытаний в камере типа А</a:t>
            </a:r>
            <a:r>
              <a:rPr lang="ru-RU" sz="2400" dirty="0" smtClean="0"/>
              <a:t> 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>
                <a:latin typeface="+mn-lt"/>
              </a:rPr>
              <a:t>108 испытаний в одометрах</a:t>
            </a:r>
            <a:endParaRPr lang="ru-RU" sz="2400" dirty="0" smtClean="0"/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>
                <a:latin typeface="+mn-lt"/>
              </a:rPr>
              <a:t>60 комплексов определений физических свойст</a:t>
            </a:r>
            <a:r>
              <a:rPr lang="ru-RU" altLang="ru-RU" sz="2400" b="1" i="1" dirty="0">
                <a:latin typeface="+mn-lt"/>
              </a:rPr>
              <a:t>в</a:t>
            </a:r>
            <a:endParaRPr lang="ru-RU" sz="2400" baseline="-25000" dirty="0" smtClean="0"/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>
                <a:latin typeface="+mn-lt"/>
              </a:rPr>
              <a:t>36 трехосных испытаний в камере типа </a:t>
            </a:r>
            <a:r>
              <a:rPr lang="en-US" altLang="ru-RU" sz="2400" b="1" i="1" dirty="0" smtClean="0">
                <a:latin typeface="+mn-lt"/>
              </a:rPr>
              <a:t>B</a:t>
            </a:r>
            <a:endParaRPr lang="ru-RU" altLang="ru-RU" sz="2400" b="1" i="1" dirty="0">
              <a:latin typeface="+mn-lt"/>
            </a:endParaRPr>
          </a:p>
          <a:p>
            <a:pPr marL="342900" indent="-342900" algn="ctr" eaLnBrk="1" hangingPunct="1">
              <a:spcBef>
                <a:spcPct val="50000"/>
              </a:spcBef>
              <a:spcAft>
                <a:spcPts val="1260"/>
              </a:spcAft>
              <a:buFont typeface="Arial" panose="020B0604020202020204" pitchFamily="34" charset="0"/>
              <a:buChar char="•"/>
            </a:pPr>
            <a:endParaRPr lang="ru-RU" altLang="ru-RU" sz="2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73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3524" y="3383524"/>
            <a:ext cx="7199315" cy="432266"/>
          </a:xfrm>
          <a:prstGeom prst="rect">
            <a:avLst/>
          </a:prstGeom>
        </p:spPr>
      </p:pic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76" y="6757347"/>
            <a:ext cx="1725564" cy="3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3">
            <a:extLst>
              <a:ext uri="{FF2B5EF4-FFF2-40B4-BE49-F238E27FC236}">
                <a16:creationId xmlns:a16="http://schemas.microsoft.com/office/drawing/2014/main" xmlns="" id="{CC597358-F5C3-49F1-A5D7-4BBB3F3C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17" y="367008"/>
            <a:ext cx="8249760" cy="612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66875" bIns="49129" anchor="t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 smtClean="0">
                <a:latin typeface="+mn-lt"/>
              </a:rPr>
              <a:t>Общее количество испытаний для выполнения запроса по объекту «</a:t>
            </a:r>
            <a:r>
              <a:rPr lang="en-US" altLang="ru-RU" sz="2400" b="1" i="1" dirty="0" smtClean="0">
                <a:latin typeface="+mn-lt"/>
              </a:rPr>
              <a:t>N</a:t>
            </a:r>
            <a:r>
              <a:rPr lang="ru-RU" altLang="ru-RU" sz="2400" b="1" i="1" dirty="0" smtClean="0">
                <a:latin typeface="+mn-lt"/>
              </a:rPr>
              <a:t>»</a:t>
            </a:r>
            <a:r>
              <a:rPr lang="ru-RU" sz="2400" dirty="0" smtClean="0">
                <a:latin typeface="+mn-lt"/>
              </a:rPr>
              <a:t> </a:t>
            </a:r>
          </a:p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sz="2400" b="1" i="1" dirty="0" smtClean="0">
                <a:latin typeface="+mn-lt"/>
              </a:rPr>
              <a:t>Для песчаных ИГЭ :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el-GR" sz="2400" b="1" i="1" dirty="0" smtClean="0">
                <a:latin typeface="+mn-lt"/>
              </a:rPr>
              <a:t> </a:t>
            </a:r>
            <a:r>
              <a:rPr lang="ru-RU" sz="2400" b="1" i="1" dirty="0" smtClean="0">
                <a:latin typeface="+mn-lt"/>
              </a:rPr>
              <a:t>72 (18*4) трехосных испытаний в камере типа А</a:t>
            </a:r>
            <a:r>
              <a:rPr lang="ru-RU" sz="2400" dirty="0" smtClean="0"/>
              <a:t> 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>
                <a:latin typeface="+mn-lt"/>
              </a:rPr>
              <a:t>24 (6*4) испытаний в одометрах</a:t>
            </a:r>
            <a:endParaRPr lang="ru-RU" sz="2400" dirty="0" smtClean="0"/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>
                <a:latin typeface="+mn-lt"/>
              </a:rPr>
              <a:t>40 комплексов определений физических свойст</a:t>
            </a:r>
            <a:r>
              <a:rPr lang="ru-RU" altLang="ru-RU" sz="2400" b="1" i="1" dirty="0">
                <a:latin typeface="+mn-lt"/>
              </a:rPr>
              <a:t>в</a:t>
            </a:r>
            <a:endParaRPr lang="ru-RU" sz="2400" baseline="-25000" dirty="0" smtClean="0"/>
          </a:p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endParaRPr lang="ru-RU" altLang="ru-RU" sz="2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16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3524" y="3383524"/>
            <a:ext cx="7199315" cy="432266"/>
          </a:xfrm>
          <a:prstGeom prst="rect">
            <a:avLst/>
          </a:prstGeom>
        </p:spPr>
      </p:pic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76" y="6757347"/>
            <a:ext cx="1725564" cy="3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3">
            <a:extLst>
              <a:ext uri="{FF2B5EF4-FFF2-40B4-BE49-F238E27FC236}">
                <a16:creationId xmlns:a16="http://schemas.microsoft.com/office/drawing/2014/main" xmlns="" id="{CC597358-F5C3-49F1-A5D7-4BBB3F3C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17" y="367009"/>
            <a:ext cx="8249760" cy="83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66875" bIns="49129" anchor="t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 smtClean="0">
                <a:latin typeface="+mn-lt"/>
              </a:rPr>
              <a:t>Оценка времени производства описанных работ в условиях </a:t>
            </a:r>
            <a:r>
              <a:rPr lang="ru-RU" altLang="ru-RU" sz="2400" b="1" i="1" dirty="0" err="1" smtClean="0">
                <a:latin typeface="+mn-lt"/>
              </a:rPr>
              <a:t>супервайзинга</a:t>
            </a:r>
            <a:endParaRPr lang="ru-RU" altLang="ru-RU" sz="2400" b="1" i="1" dirty="0" smtClean="0">
              <a:latin typeface="+mn-lt"/>
            </a:endParaRPr>
          </a:p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endParaRPr lang="ru-RU" altLang="ru-RU" sz="2000" b="1" i="1" dirty="0"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472339"/>
              </p:ext>
            </p:extLst>
          </p:nvPr>
        </p:nvGraphicFramePr>
        <p:xfrm>
          <a:off x="549918" y="1240341"/>
          <a:ext cx="840586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350"/>
                <a:gridCol w="1229464"/>
                <a:gridCol w="1247497"/>
                <a:gridCol w="1440409"/>
                <a:gridCol w="1517573"/>
                <a:gridCol w="1517573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испытания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 (суток)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Глинистые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Песчаные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Глинистые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Песчаные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Трехосные (тип 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Одометрические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Комплекс физ. </a:t>
                      </a:r>
                      <a:r>
                        <a:rPr lang="ru-RU" dirty="0" err="1" smtClean="0"/>
                        <a:t>свойтсв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Трехосные (тип 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6498" y="4605625"/>
            <a:ext cx="84223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/>
              <a:t>1 КД испытание глинистого грунта = 1 сутки ВФС + 3 суток консолидация + 7 суток </a:t>
            </a:r>
            <a:r>
              <a:rPr lang="ru-RU" altLang="ru-RU" b="1" i="1" dirty="0" err="1" smtClean="0"/>
              <a:t>девиаторное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нагружение</a:t>
            </a:r>
            <a:r>
              <a:rPr lang="ru-RU" altLang="ru-RU" b="1" i="1" dirty="0" smtClean="0"/>
              <a:t> = 11 суток;</a:t>
            </a:r>
          </a:p>
          <a:p>
            <a:r>
              <a:rPr lang="ru-RU" b="1" i="1" dirty="0" smtClean="0"/>
              <a:t>1 одометрическое испытание глинистого грунта (осредненное значение с учетом и без учета консолидации) = 7 суток;</a:t>
            </a:r>
          </a:p>
          <a:p>
            <a:r>
              <a:rPr lang="ru-RU" b="1" i="1" dirty="0" smtClean="0"/>
              <a:t>1 КД испытание песчаного грунта = 1 сутки ВФС и консолидация + 1 сутки </a:t>
            </a:r>
            <a:r>
              <a:rPr lang="ru-RU" b="1" i="1" dirty="0" err="1" smtClean="0"/>
              <a:t>девиаторное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нагружение</a:t>
            </a:r>
            <a:r>
              <a:rPr lang="ru-RU" b="1" i="1" dirty="0" smtClean="0"/>
              <a:t> = 2 суток;</a:t>
            </a:r>
          </a:p>
          <a:p>
            <a:r>
              <a:rPr lang="ru-RU" b="1" i="1" dirty="0" smtClean="0"/>
              <a:t>1 одометрическое испытание песчаного грунта = 4 суток;</a:t>
            </a:r>
          </a:p>
          <a:p>
            <a:r>
              <a:rPr lang="ru-RU" b="1" i="1" dirty="0" smtClean="0"/>
              <a:t>1 испытание </a:t>
            </a:r>
            <a:r>
              <a:rPr lang="en-US" b="1" i="1" dirty="0" smtClean="0"/>
              <a:t>K0 = 5 </a:t>
            </a:r>
            <a:r>
              <a:rPr lang="ru-RU" b="1" i="1" dirty="0" smtClean="0"/>
              <a:t>суток</a:t>
            </a:r>
          </a:p>
          <a:p>
            <a:r>
              <a:rPr lang="ru-RU" b="1" i="1" dirty="0" smtClean="0"/>
              <a:t>*при условии наличия 10 камер типа В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41415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3524" y="3383524"/>
            <a:ext cx="7199315" cy="432266"/>
          </a:xfrm>
          <a:prstGeom prst="rect">
            <a:avLst/>
          </a:prstGeom>
        </p:spPr>
      </p:pic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76" y="6757347"/>
            <a:ext cx="1725564" cy="3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3">
            <a:extLst>
              <a:ext uri="{FF2B5EF4-FFF2-40B4-BE49-F238E27FC236}">
                <a16:creationId xmlns:a16="http://schemas.microsoft.com/office/drawing/2014/main" xmlns="" id="{CC597358-F5C3-49F1-A5D7-4BBB3F3C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17" y="367008"/>
            <a:ext cx="8249760" cy="612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66875" bIns="49129" anchor="t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/>
              <a:t>Оценка времени производства описанных работ в условиях </a:t>
            </a:r>
            <a:r>
              <a:rPr lang="ru-RU" altLang="ru-RU" sz="2400" b="1" i="1" dirty="0" err="1" smtClean="0"/>
              <a:t>супервайзинга</a:t>
            </a:r>
            <a:endParaRPr lang="ru-RU" altLang="ru-RU" sz="2400" b="1" i="1" dirty="0" smtClean="0"/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/>
              <a:t>Так, окончательное время получения всех необходимых параметров для полной характеристики объекта «</a:t>
            </a:r>
            <a:r>
              <a:rPr lang="en-US" altLang="ru-RU" sz="2400" b="1" i="1" dirty="0" smtClean="0"/>
              <a:t>N</a:t>
            </a:r>
            <a:r>
              <a:rPr lang="ru-RU" altLang="ru-RU" sz="2400" b="1" i="1" dirty="0" smtClean="0"/>
              <a:t>» для модели поведения </a:t>
            </a:r>
            <a:r>
              <a:rPr lang="en-US" altLang="ru-RU" sz="2400" b="1" i="1" dirty="0" smtClean="0"/>
              <a:t>HS</a:t>
            </a:r>
            <a:r>
              <a:rPr lang="ru-RU" altLang="ru-RU" sz="2400" b="1" i="1" dirty="0" smtClean="0"/>
              <a:t> составляет </a:t>
            </a:r>
            <a:r>
              <a:rPr lang="ru-RU" altLang="ru-RU" sz="2400" b="1" i="1" u="sng" dirty="0" smtClean="0"/>
              <a:t>155</a:t>
            </a:r>
            <a:r>
              <a:rPr lang="ru-RU" altLang="ru-RU" sz="2400" b="1" i="1" dirty="0" smtClean="0"/>
              <a:t> дней. 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/>
              <a:t>Предполагается что работа ведется непрерывно, без выходных и праздничных дней. 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1260"/>
              </a:spcAft>
              <a:buFont typeface="Arial"/>
              <a:buChar char="•"/>
            </a:pPr>
            <a:r>
              <a:rPr lang="ru-RU" altLang="ru-RU" sz="2400" b="1" i="1" dirty="0" smtClean="0"/>
              <a:t>Обработка ведется параллельно с получением данных, дополнительного времени не заложено</a:t>
            </a:r>
            <a:endParaRPr lang="ru-RU" altLang="ru-RU" sz="2400" b="1" i="1" dirty="0"/>
          </a:p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endParaRPr lang="ru-RU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81336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3524" y="3383524"/>
            <a:ext cx="7199315" cy="432266"/>
          </a:xfrm>
          <a:prstGeom prst="rect">
            <a:avLst/>
          </a:prstGeom>
        </p:spPr>
      </p:pic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76" y="6757347"/>
            <a:ext cx="1725564" cy="3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3">
            <a:extLst>
              <a:ext uri="{FF2B5EF4-FFF2-40B4-BE49-F238E27FC236}">
                <a16:creationId xmlns:a16="http://schemas.microsoft.com/office/drawing/2014/main" xmlns="" id="{CC597358-F5C3-49F1-A5D7-4BBB3F3C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17" y="367009"/>
            <a:ext cx="8249760" cy="78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66875" bIns="49129" anchor="t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260"/>
              </a:spcAft>
            </a:pPr>
            <a:r>
              <a:rPr lang="ru-RU" altLang="ru-RU" sz="2400" b="1" i="1" dirty="0"/>
              <a:t>Оценка </a:t>
            </a:r>
            <a:r>
              <a:rPr lang="ru-RU" altLang="ru-RU" sz="2400" b="1" i="1" dirty="0" smtClean="0"/>
              <a:t>стоимости </a:t>
            </a:r>
            <a:r>
              <a:rPr lang="ru-RU" altLang="ru-RU" sz="2400" b="1" i="1" dirty="0"/>
              <a:t>производства </a:t>
            </a:r>
            <a:r>
              <a:rPr lang="ru-RU" altLang="ru-RU" sz="2400" b="1" i="1" dirty="0" smtClean="0"/>
              <a:t>описанных работ для 6 глинистых ИГЭ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505705"/>
              </p:ext>
            </p:extLst>
          </p:nvPr>
        </p:nvGraphicFramePr>
        <p:xfrm>
          <a:off x="725311" y="1279618"/>
          <a:ext cx="7798396" cy="459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599"/>
                <a:gridCol w="1949599"/>
                <a:gridCol w="1949599"/>
                <a:gridCol w="1949599"/>
              </a:tblGrid>
              <a:tr h="762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испытания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определений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Единичная</a:t>
                      </a:r>
                      <a:r>
                        <a:rPr lang="ru-RU" baseline="0" dirty="0" smtClean="0"/>
                        <a:t> расценка, руб. (1999 год)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Итого,</a:t>
                      </a:r>
                      <a:r>
                        <a:rPr lang="ru-RU" baseline="0" dirty="0" smtClean="0"/>
                        <a:t> руб.</a:t>
                      </a:r>
                      <a:endParaRPr lang="ru-RU" dirty="0" smtClean="0"/>
                    </a:p>
                  </a:txBody>
                  <a:tcPr/>
                </a:tc>
              </a:tr>
              <a:tr h="5707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Трехосное</a:t>
                      </a:r>
                      <a:r>
                        <a:rPr lang="ru-RU" baseline="0" dirty="0" smtClean="0"/>
                        <a:t> КД испытание (</a:t>
                      </a:r>
                      <a:r>
                        <a:rPr lang="ru-RU" baseline="0" dirty="0" err="1" smtClean="0"/>
                        <a:t>кам</a:t>
                      </a:r>
                      <a:r>
                        <a:rPr lang="ru-RU" baseline="0" dirty="0" smtClean="0"/>
                        <a:t>. типа 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74 984,4 </a:t>
                      </a:r>
                      <a:endParaRPr lang="ru-RU" dirty="0"/>
                    </a:p>
                  </a:txBody>
                  <a:tcPr/>
                </a:tc>
              </a:tr>
              <a:tr h="5707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Одометрическое испытание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8 910,0</a:t>
                      </a:r>
                      <a:endParaRPr lang="ru-RU" dirty="0"/>
                    </a:p>
                  </a:txBody>
                  <a:tcPr/>
                </a:tc>
              </a:tr>
              <a:tr h="5707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Комплекс физ. свойств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2 826,0</a:t>
                      </a:r>
                      <a:endParaRPr lang="ru-RU" dirty="0"/>
                    </a:p>
                  </a:txBody>
                  <a:tcPr/>
                </a:tc>
              </a:tr>
              <a:tr h="5707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Трехосное</a:t>
                      </a:r>
                      <a:r>
                        <a:rPr lang="ru-RU" baseline="0" dirty="0" smtClean="0"/>
                        <a:t> КД испытание (</a:t>
                      </a:r>
                      <a:r>
                        <a:rPr lang="ru-RU" baseline="0" dirty="0" err="1" smtClean="0"/>
                        <a:t>кам</a:t>
                      </a:r>
                      <a:r>
                        <a:rPr lang="ru-RU" baseline="0" dirty="0" smtClean="0"/>
                        <a:t>. типа В)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24 994,8</a:t>
                      </a:r>
                      <a:endParaRPr lang="ru-RU" dirty="0"/>
                    </a:p>
                  </a:txBody>
                  <a:tcPr/>
                </a:tc>
              </a:tr>
              <a:tr h="57073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ИТОГ, руб.</a:t>
                      </a:r>
                      <a:r>
                        <a:rPr lang="ru-RU" baseline="0" dirty="0" smtClean="0"/>
                        <a:t> (1999 год)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111 714,8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9749" y="5993445"/>
            <a:ext cx="7747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В ценах 2018 года (К=44,21) стоимость работ по глинистым ИГЭ составляет </a:t>
            </a:r>
          </a:p>
          <a:p>
            <a:pPr algn="ctr"/>
            <a:r>
              <a:rPr lang="ru-RU" b="1" i="1" dirty="0" smtClean="0"/>
              <a:t>4 938 911,3 руб.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81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1912</TotalTime>
  <Words>806</Words>
  <Application>Microsoft Macintosh PowerPoint</Application>
  <PresentationFormat>Другой</PresentationFormat>
  <Paragraphs>140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Бершов</dc:creator>
  <cp:lastModifiedBy>Alex Усов</cp:lastModifiedBy>
  <cp:revision>141</cp:revision>
  <dcterms:created xsi:type="dcterms:W3CDTF">2016-06-06T12:13:49Z</dcterms:created>
  <dcterms:modified xsi:type="dcterms:W3CDTF">2018-09-18T11:30:38Z</dcterms:modified>
</cp:coreProperties>
</file>