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handoutMasterIdLst>
    <p:handoutMasterId r:id="rId17"/>
  </p:handoutMasterIdLst>
  <p:sldIdLst>
    <p:sldId id="268" r:id="rId2"/>
    <p:sldId id="282" r:id="rId3"/>
    <p:sldId id="281" r:id="rId4"/>
    <p:sldId id="284" r:id="rId5"/>
    <p:sldId id="285" r:id="rId6"/>
    <p:sldId id="286" r:id="rId7"/>
    <p:sldId id="287" r:id="rId8"/>
    <p:sldId id="288" r:id="rId9"/>
    <p:sldId id="292" r:id="rId10"/>
    <p:sldId id="290" r:id="rId11"/>
    <p:sldId id="294" r:id="rId12"/>
    <p:sldId id="289" r:id="rId13"/>
    <p:sldId id="271" r:id="rId14"/>
    <p:sldId id="2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10"/>
    <a:srgbClr val="D5E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>
        <p:scale>
          <a:sx n="75" d="100"/>
          <a:sy n="75" d="100"/>
        </p:scale>
        <p:origin x="191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24176-5CB7-48FF-B624-8B347F3921E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6ADBE-C74F-4B88-8EC8-AA9A94BA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F2B6-2848-4166-B746-DB0C35C79BC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67AB-C769-422C-9112-FB933BA6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1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8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1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6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0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8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3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9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8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1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5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1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1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67AB-C769-422C-9112-FB933BA60D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0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1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75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7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0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9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8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8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1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D75A-2CD2-4F9A-B1AB-C0C2CCA142E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37EC9F-B88E-410E-AA0A-A9A722B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ralgeoproekt.ru/" TargetMode="External"/><Relationship Id="rId4" Type="http://schemas.openxmlformats.org/officeDocument/2006/relationships/hyperlink" Target="mailto:klimenko@uralgeopro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limenko@uralgeopro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algeoproek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148832"/>
            <a:ext cx="10239375" cy="198159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5767" y="2814458"/>
            <a:ext cx="9063039" cy="80751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500" dirty="0" err="1">
                <a:solidFill>
                  <a:srgbClr val="2F5810"/>
                </a:solidFill>
                <a:ea typeface="+mj-ea"/>
                <a:cs typeface="+mj-cs"/>
              </a:rPr>
              <a:t>Беспилотников</a:t>
            </a:r>
            <a:r>
              <a:rPr lang="ru-RU" sz="3500" dirty="0">
                <a:solidFill>
                  <a:srgbClr val="2F5810"/>
                </a:solidFill>
                <a:ea typeface="+mj-ea"/>
                <a:cs typeface="+mj-cs"/>
              </a:rPr>
              <a:t> много не бывает</a:t>
            </a: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5718175" y="4820818"/>
            <a:ext cx="4467225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  <a:ea typeface="+mj-ea"/>
                <a:cs typeface="+mj-cs"/>
              </a:rPr>
              <a:t>Клименко Виктор Юрьевич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  <a:ea typeface="+mj-ea"/>
                <a:cs typeface="+mj-cs"/>
              </a:rPr>
              <a:t>Директор Краснодарского обособленного подразделения</a:t>
            </a: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</a:rPr>
              <a:t>8-918-991-77-78</a:t>
            </a:r>
            <a:endParaRPr lang="ru-RU" sz="1700" dirty="0" smtClean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</a:rPr>
              <a:t>E-mail</a:t>
            </a:r>
            <a:r>
              <a:rPr lang="ru-RU" sz="1700" dirty="0">
                <a:solidFill>
                  <a:srgbClr val="2F5810"/>
                </a:solidFill>
                <a:ea typeface="+mj-ea"/>
                <a:cs typeface="+mj-cs"/>
              </a:rPr>
              <a:t>:  </a:t>
            </a:r>
            <a:r>
              <a:rPr lang="en-US" sz="1600" u="sng" dirty="0" smtClean="0">
                <a:hlinkClick r:id="rId4"/>
              </a:rPr>
              <a:t>klimenko@uralgeopro.ru</a:t>
            </a:r>
            <a:endParaRPr lang="ru-RU" sz="1600" u="sng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  <a:hlinkClick r:id="rId5"/>
              </a:rPr>
              <a:t>www.uralgeoproekt.ru</a:t>
            </a: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</a:rPr>
              <a:t> </a:t>
            </a:r>
            <a:endParaRPr lang="ru-RU" sz="1700" dirty="0" smtClean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Wingdings 3" charset="2"/>
              <a:buNone/>
            </a:pP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1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4103" r="15856" b="13938"/>
          <a:stretch/>
        </p:blipFill>
        <p:spPr>
          <a:xfrm>
            <a:off x="382164" y="3962916"/>
            <a:ext cx="4989936" cy="2704584"/>
          </a:xfrm>
          <a:prstGeom prst="rect">
            <a:avLst/>
          </a:prstGeom>
        </p:spPr>
      </p:pic>
      <p:pic>
        <p:nvPicPr>
          <p:cNvPr id="9218" name="Picture 2" descr="http://uralgeoproekt.ru/files/default/get?hash=3437b5dd7843e55552adb28b8dbee47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59" b="39544"/>
          <a:stretch/>
        </p:blipFill>
        <p:spPr bwMode="auto">
          <a:xfrm>
            <a:off x="6198086" y="912546"/>
            <a:ext cx="4913736" cy="28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b="7939"/>
          <a:stretch/>
        </p:blipFill>
        <p:spPr>
          <a:xfrm>
            <a:off x="382164" y="912546"/>
            <a:ext cx="5006810" cy="28829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Результат лазерного сканирования и аэрофотосъемки</a:t>
            </a:r>
          </a:p>
          <a:p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611" y="3283310"/>
            <a:ext cx="1816523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2F5810"/>
                </a:solidFill>
              </a:rPr>
              <a:t>Ортофотоплан</a:t>
            </a:r>
            <a:endParaRPr lang="ru-RU" b="1" dirty="0" smtClean="0">
              <a:solidFill>
                <a:srgbClr val="2F58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350" y="3284186"/>
            <a:ext cx="3257623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5810"/>
                </a:solidFill>
              </a:rPr>
              <a:t>Цифровая модель рельефа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9584" y="6166210"/>
            <a:ext cx="3310522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5810"/>
                </a:solidFill>
              </a:rPr>
              <a:t>Точки лазерных отражений</a:t>
            </a:r>
          </a:p>
        </p:txBody>
      </p:sp>
      <p:pic>
        <p:nvPicPr>
          <p:cNvPr id="9220" name="Picture 4" descr="http://uralgeoproekt.ru/files/default/get?hash=1fac0886f1feb47e607ff5cf832b6f7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0526" r="22104" b="33906"/>
          <a:stretch/>
        </p:blipFill>
        <p:spPr bwMode="auto">
          <a:xfrm>
            <a:off x="6211284" y="3962916"/>
            <a:ext cx="490053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45985" y="6166210"/>
            <a:ext cx="281198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5810"/>
                </a:solidFill>
              </a:rPr>
              <a:t>Топографический план</a:t>
            </a:r>
          </a:p>
        </p:txBody>
      </p:sp>
    </p:spTree>
    <p:extLst>
      <p:ext uri="{BB962C8B-B14F-4D97-AF65-F5344CB8AC3E}">
        <p14:creationId xmlns:p14="http://schemas.microsoft.com/office/powerpoint/2010/main" val="31594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125" y="80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2769" y="2124743"/>
            <a:ext cx="9358404" cy="41883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2F5810"/>
                </a:solidFill>
              </a:rPr>
              <a:t>ширина </a:t>
            </a:r>
            <a:r>
              <a:rPr lang="ru-RU" sz="2400" b="1" dirty="0" smtClean="0">
                <a:solidFill>
                  <a:srgbClr val="2F5810"/>
                </a:solidFill>
              </a:rPr>
              <a:t>покрытия</a:t>
            </a:r>
            <a:endParaRPr lang="ru-RU" sz="2400" b="1" dirty="0">
              <a:solidFill>
                <a:srgbClr val="2F5810"/>
              </a:solidFill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2F5810"/>
                </a:solidFill>
              </a:rPr>
              <a:t>оперативность</a:t>
            </a:r>
            <a:endParaRPr lang="ru-RU" sz="2400" b="1" dirty="0">
              <a:solidFill>
                <a:srgbClr val="2F5810"/>
              </a:solidFill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2F5810"/>
                </a:solidFill>
              </a:rPr>
              <a:t>достоверность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2F5810"/>
                </a:solidFill>
              </a:rPr>
              <a:t>точность</a:t>
            </a:r>
          </a:p>
          <a:p>
            <a:pPr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2F5810"/>
                </a:solidFill>
              </a:rPr>
              <a:t>объективность</a:t>
            </a:r>
          </a:p>
          <a:p>
            <a:pPr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2F5810"/>
                </a:solidFill>
              </a:rPr>
              <a:t>детальность</a:t>
            </a:r>
            <a:endParaRPr lang="ru-RU" sz="2400" b="1" dirty="0">
              <a:solidFill>
                <a:srgbClr val="2F581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Преимущества ВЛС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pic>
        <p:nvPicPr>
          <p:cNvPr id="7170" name="Picture 2" descr="http://uralgeoproekt.ru/files/default/get?hash=00486c6c000ee53f8acc53f3f04570b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r="25236"/>
          <a:stretch/>
        </p:blipFill>
        <p:spPr bwMode="auto">
          <a:xfrm>
            <a:off x="3978234" y="1169432"/>
            <a:ext cx="7973285" cy="5163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andex-images.clstorage.net/5wUyR5098/8e6382Q2/7j6g1ie8FgaTb9GE-q5QwJOCDX-Wi_bkyWcrDlxD_S4cKoGeh_T3EDdaLrbdXho9jIg1we8EwD4jnh4dQ5VBMtpahNbWfeMjE9-Rxa9qQTBCxR8dlHmVR76lWS2KUh1vuLoBGvbhUbbm3viCm5tKft2KtEAqwwQZJonZGRSgJlY9_JPSsOjW9vDuceR7SeDgMGTOP2Y6lceftapOWlAMXslqgr1XsPIngd0aAtir6g7O2JUjaXMWGLbLamsFQWSHznzRo5EaVwTBzoDVmVhzQ1BWHhzUO_Rl3VWrnhhRTg86qcP8ZVBg1DJ_eKNZ2qhdzLsUIYsAtHqn-inqRsDEVj8dwLGwaJSXog_T14g6MuIxxb1_BjjEhYyk-7-YAI0_yasw7TawgDXxX_vjuIt7Pnyb99KJQtb458t6K0ejBhYt7uBD02pnlnP-QYcrKHNj85Y8PpSZZacNdfj_yaKMfdhKcO2GkIIl0G0KowoKWj3sqmeDmuD3qjW7O5pmEMRWPz8A4VAZhmbDrTIFiJjxIMA2LIwV-oZHrUcaPjpyDR-YuhAvBQJgZlNcO0EbW3odfnjkUpiT9ytUesgqZGF2xe-O0MEwGFdH4d2gBQsIMPJR9G-PxrlVNA2W2m3ogJ3OCflw7tUAwlcx76nzWflpvNyaZ-PYIvQ69BjJWLSi9uVtrjNxU7mkV5ANkeZZ-vChoMYOvsQqhCZNtzuv2kEf39jLIb7XcSDHQq4rAsubuT4eq3fhKBOXCWeZ6srV8pWUrv1TQoM6hrbz7hGkSDnQcCOnn6zmWNeX33WozdkS3W55W_L_RyOitVNPifB7qFo_rskVw_sS1BlGiUmZVjKUFT-NgNKgWmanEl-xB3va0uBwRK7eFFkHxn8nuGx4YrwNiatyPzRAccfC_9nCiliJ7yxJl2MaoLQ5FvoZqsSidhYNv2ESkGvmJxIcQWU7esBCEJWOjZf7dnXvVzmf6hC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590" y="993928"/>
            <a:ext cx="2750464" cy="169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Фотореалистичные 3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D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 модели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9300" y="1293049"/>
            <a:ext cx="467968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 smtClean="0">
                <a:solidFill>
                  <a:srgbClr val="2F5810"/>
                </a:solidFill>
              </a:rPr>
              <a:t>Создаваемая </a:t>
            </a:r>
            <a:r>
              <a:rPr lang="ru-RU" sz="1600" dirty="0">
                <a:solidFill>
                  <a:srgbClr val="2F5810"/>
                </a:solidFill>
              </a:rPr>
              <a:t>трехмерная модель, позволяет производить оперативные измерения расстояний, </a:t>
            </a:r>
            <a:r>
              <a:rPr lang="ru-RU" sz="1600" dirty="0" smtClean="0">
                <a:solidFill>
                  <a:srgbClr val="2F5810"/>
                </a:solidFill>
              </a:rPr>
              <a:t>площадей и объемов, </a:t>
            </a:r>
            <a:r>
              <a:rPr lang="ru-RU" sz="1600" dirty="0">
                <a:solidFill>
                  <a:srgbClr val="2F5810"/>
                </a:solidFill>
              </a:rPr>
              <a:t>использовать полученные данные в прикладных задачах. </a:t>
            </a:r>
            <a:endParaRPr lang="ru-RU" sz="1600" dirty="0" smtClean="0">
              <a:solidFill>
                <a:srgbClr val="2F581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ru-RU" sz="1600" dirty="0" smtClean="0">
                <a:solidFill>
                  <a:srgbClr val="2F5810"/>
                </a:solidFill>
              </a:rPr>
              <a:t>	</a:t>
            </a:r>
            <a:endParaRPr lang="ru-RU" sz="1600" dirty="0">
              <a:solidFill>
                <a:srgbClr val="2F581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1559" r="9810" b="1687"/>
          <a:stretch/>
        </p:blipFill>
        <p:spPr>
          <a:xfrm>
            <a:off x="7968982" y="378069"/>
            <a:ext cx="4076813" cy="292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831" r="19179" b="5613"/>
          <a:stretch/>
        </p:blipFill>
        <p:spPr>
          <a:xfrm>
            <a:off x="7968982" y="4140912"/>
            <a:ext cx="4097752" cy="25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>
          <a:xfrm>
            <a:off x="416610" y="4140912"/>
            <a:ext cx="6962090" cy="251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5590" y="3049226"/>
            <a:ext cx="752966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 smtClean="0">
                <a:solidFill>
                  <a:srgbClr val="2F5810"/>
                </a:solidFill>
              </a:rPr>
              <a:t>Получив </a:t>
            </a:r>
            <a:r>
              <a:rPr lang="ru-RU" sz="1600" dirty="0">
                <a:solidFill>
                  <a:srgbClr val="2F5810"/>
                </a:solidFill>
              </a:rPr>
              <a:t>модель, проектировщик </a:t>
            </a:r>
            <a:r>
              <a:rPr lang="ru-RU" sz="1600" dirty="0" smtClean="0">
                <a:solidFill>
                  <a:srgbClr val="2F5810"/>
                </a:solidFill>
              </a:rPr>
              <a:t>получает дополнительный инструмент для принятия решений, </a:t>
            </a:r>
            <a:r>
              <a:rPr lang="ru-RU" sz="1600" dirty="0">
                <a:solidFill>
                  <a:srgbClr val="2F5810"/>
                </a:solidFill>
              </a:rPr>
              <a:t>не выезжая на участок производства работ.</a:t>
            </a:r>
          </a:p>
        </p:txBody>
      </p:sp>
    </p:spTree>
    <p:extLst>
      <p:ext uri="{BB962C8B-B14F-4D97-AF65-F5344CB8AC3E}">
        <p14:creationId xmlns:p14="http://schemas.microsoft.com/office/powerpoint/2010/main" val="32534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47" y="190500"/>
            <a:ext cx="9257241" cy="8001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работаем там, где другие не могут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3091" b="17095"/>
          <a:stretch/>
        </p:blipFill>
        <p:spPr bwMode="auto">
          <a:xfrm>
            <a:off x="5265266" y="3910479"/>
            <a:ext cx="3807447" cy="244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ekretar\ДляОбмена\Сайт\Фото_видео_Мирчук\для сайта\Феникс\DSC_64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6"/>
          <a:stretch/>
        </p:blipFill>
        <p:spPr bwMode="auto">
          <a:xfrm>
            <a:off x="768190" y="1027453"/>
            <a:ext cx="3807447" cy="243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ralgeoproekt.ru/files/default/get?hash=964ac573303cd63cbd0c5ee674c4fd8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7723" r="22433" b="4768"/>
          <a:stretch/>
        </p:blipFill>
        <p:spPr bwMode="auto">
          <a:xfrm>
            <a:off x="5271455" y="1014338"/>
            <a:ext cx="3817507" cy="245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8195" t="19443" r="29235" b="33257"/>
          <a:stretch/>
        </p:blipFill>
        <p:spPr>
          <a:xfrm>
            <a:off x="768190" y="4007740"/>
            <a:ext cx="3801769" cy="237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4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79" y="1916891"/>
            <a:ext cx="9687332" cy="290527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Объект 6"/>
          <p:cNvSpPr txBox="1">
            <a:spLocks/>
          </p:cNvSpPr>
          <p:nvPr/>
        </p:nvSpPr>
        <p:spPr>
          <a:xfrm>
            <a:off x="5718175" y="4820818"/>
            <a:ext cx="4467225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  <a:ea typeface="+mj-ea"/>
                <a:cs typeface="+mj-cs"/>
              </a:rPr>
              <a:t>Клименко Виктор Юрьевич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  <a:ea typeface="+mj-ea"/>
                <a:cs typeface="+mj-cs"/>
              </a:rPr>
              <a:t>Директор Краснодарского обособленного подразделения</a:t>
            </a: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2F5810"/>
                </a:solidFill>
              </a:rPr>
              <a:t>8-918-991-77-78</a:t>
            </a:r>
            <a:endParaRPr lang="ru-RU" sz="1700" dirty="0" smtClean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</a:rPr>
              <a:t>E-mail</a:t>
            </a:r>
            <a:r>
              <a:rPr lang="ru-RU" sz="1700" dirty="0">
                <a:solidFill>
                  <a:srgbClr val="2F5810"/>
                </a:solidFill>
                <a:ea typeface="+mj-ea"/>
                <a:cs typeface="+mj-cs"/>
              </a:rPr>
              <a:t>:  </a:t>
            </a:r>
            <a:r>
              <a:rPr lang="en-US" sz="1600" u="sng" dirty="0" smtClean="0">
                <a:hlinkClick r:id="rId3"/>
              </a:rPr>
              <a:t>klimenko@uralgeopro.ru</a:t>
            </a:r>
            <a:endParaRPr lang="ru-RU" sz="1600" u="sng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  <a:hlinkClick r:id="rId4"/>
              </a:rPr>
              <a:t>www.uralgeoproekt.ru</a:t>
            </a:r>
            <a:r>
              <a:rPr lang="en-US" sz="1700" dirty="0" smtClean="0">
                <a:solidFill>
                  <a:srgbClr val="2F5810"/>
                </a:solidFill>
                <a:ea typeface="+mj-ea"/>
                <a:cs typeface="+mj-cs"/>
              </a:rPr>
              <a:t> </a:t>
            </a:r>
            <a:endParaRPr lang="ru-RU" sz="1700" dirty="0" smtClean="0">
              <a:solidFill>
                <a:srgbClr val="2F581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Wingdings 3" charset="2"/>
              <a:buNone/>
            </a:pPr>
            <a:endParaRPr lang="ru-RU" sz="1700" dirty="0">
              <a:solidFill>
                <a:srgbClr val="2F581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0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t="57172" r="18759" b="24354"/>
          <a:stretch/>
        </p:blipFill>
        <p:spPr bwMode="auto">
          <a:xfrm>
            <a:off x="257175" y="4675030"/>
            <a:ext cx="9860114" cy="168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t="33704" r="22605" b="20926"/>
          <a:stretch/>
        </p:blipFill>
        <p:spPr bwMode="auto">
          <a:xfrm>
            <a:off x="1583238" y="700610"/>
            <a:ext cx="7037868" cy="356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588" y="4088645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Регионы присутствия ООО «Уралгеопроект»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176" y="324515"/>
            <a:ext cx="8596668" cy="8974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F5810"/>
                </a:solidFill>
              </a:rPr>
              <a:t>О нас в цифрах</a:t>
            </a:r>
            <a:endParaRPr lang="ru-RU" dirty="0">
              <a:solidFill>
                <a:srgbClr val="2F5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4" y="397932"/>
            <a:ext cx="9635067" cy="12784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F5810"/>
                </a:solidFill>
              </a:rPr>
              <a:t>ООО «Уралгеопроект» владеет полным комплектом разрешительной документации для осуществления деятельности в области</a:t>
            </a:r>
            <a:br>
              <a:rPr lang="ru-RU" sz="2000" dirty="0" smtClean="0">
                <a:solidFill>
                  <a:srgbClr val="2F5810"/>
                </a:solidFill>
              </a:rPr>
            </a:br>
            <a:r>
              <a:rPr lang="ru-RU" sz="2000" dirty="0" smtClean="0">
                <a:solidFill>
                  <a:srgbClr val="2F5810"/>
                </a:solidFill>
              </a:rPr>
              <a:t> инженерных изысканий и проектирования</a:t>
            </a:r>
            <a:endParaRPr lang="ru-RU" sz="2000" dirty="0">
              <a:solidFill>
                <a:srgbClr val="2F5810"/>
              </a:solidFill>
            </a:endParaRPr>
          </a:p>
        </p:txBody>
      </p:sp>
      <p:pic>
        <p:nvPicPr>
          <p:cNvPr id="5122" name="Picture 2" descr="http://uralgeoproekt.ru/files/default/get?hash=c3d1b5d5fe8027a564563f4e90c44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3" y="2123697"/>
            <a:ext cx="2613668" cy="369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ralgeoproekt.ru/files/default/get?hash=a1520eb671665a82aa33e524ee0d09e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38" y="2111654"/>
            <a:ext cx="2613668" cy="36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ralgeoproekt.ru/files/default/get?hash=8ebd2cfca207719464c9fa3bbae1333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37" y="2111654"/>
            <a:ext cx="2621963" cy="370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87" y="1385092"/>
            <a:ext cx="803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Система менеджмента качества на предприятии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подтверждается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сертификатом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соответствия ГОСТ Р ИСО 9001-2015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934" y="6073688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F5810"/>
                </a:solidFill>
              </a:rPr>
              <a:t>Лицензия ФСБ</a:t>
            </a:r>
            <a:endParaRPr lang="ru-RU" sz="1400" dirty="0">
              <a:solidFill>
                <a:srgbClr val="2F581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678" y="5965967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F5810"/>
                </a:solidFill>
              </a:rPr>
              <a:t>Свидетельство о членстве в </a:t>
            </a:r>
          </a:p>
          <a:p>
            <a:pPr algn="ctr"/>
            <a:r>
              <a:rPr lang="ru-RU" sz="1400" dirty="0" smtClean="0">
                <a:solidFill>
                  <a:srgbClr val="2F5810"/>
                </a:solidFill>
              </a:rPr>
              <a:t>СРО «Союз «РН-Проектирование»</a:t>
            </a:r>
            <a:endParaRPr lang="ru-RU" sz="1400" dirty="0">
              <a:solidFill>
                <a:srgbClr val="2F58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391" y="5965967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F5810"/>
                </a:solidFill>
              </a:rPr>
              <a:t>Свидетельство о членстве в </a:t>
            </a:r>
          </a:p>
          <a:p>
            <a:pPr algn="ctr"/>
            <a:r>
              <a:rPr lang="ru-RU" sz="1400" dirty="0" smtClean="0">
                <a:solidFill>
                  <a:srgbClr val="2F5810"/>
                </a:solidFill>
              </a:rPr>
              <a:t>СРО «Союз «РН-Изыскания»</a:t>
            </a:r>
            <a:endParaRPr lang="ru-RU" sz="1400" dirty="0">
              <a:solidFill>
                <a:srgbClr val="2F5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Наше оборудование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238" y="793947"/>
            <a:ext cx="74034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Мобильные </a:t>
            </a:r>
            <a:r>
              <a:rPr lang="ru-RU" sz="2000" dirty="0">
                <a:solidFill>
                  <a:srgbClr val="2F5810"/>
                </a:solidFill>
              </a:rPr>
              <a:t>лазерные сканеры АГМ-МС3.200 – </a:t>
            </a:r>
            <a:r>
              <a:rPr lang="ru-RU" sz="2000" dirty="0" smtClean="0">
                <a:solidFill>
                  <a:srgbClr val="2F5810"/>
                </a:solidFill>
              </a:rPr>
              <a:t>3 шт.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rgbClr val="2F5810"/>
                </a:solidFill>
              </a:rPr>
              <a:t>Беспилотник</a:t>
            </a:r>
            <a:r>
              <a:rPr lang="ru-RU" sz="2000" dirty="0" smtClean="0">
                <a:solidFill>
                  <a:srgbClr val="2F5810"/>
                </a:solidFill>
              </a:rPr>
              <a:t> </a:t>
            </a:r>
            <a:r>
              <a:rPr lang="ru-RU" sz="2000" dirty="0" err="1">
                <a:solidFill>
                  <a:srgbClr val="2F5810"/>
                </a:solidFill>
              </a:rPr>
              <a:t>мультироторного</a:t>
            </a:r>
            <a:r>
              <a:rPr lang="ru-RU" sz="2000" dirty="0">
                <a:solidFill>
                  <a:srgbClr val="2F5810"/>
                </a:solidFill>
              </a:rPr>
              <a:t> типа </a:t>
            </a:r>
            <a:r>
              <a:rPr lang="en-US" sz="2000" dirty="0" smtClean="0">
                <a:solidFill>
                  <a:srgbClr val="2F5810"/>
                </a:solidFill>
              </a:rPr>
              <a:t>IRBIS-424 </a:t>
            </a:r>
            <a:r>
              <a:rPr lang="ru-RU" sz="2000" dirty="0">
                <a:solidFill>
                  <a:srgbClr val="2F5810"/>
                </a:solidFill>
              </a:rPr>
              <a:t>– </a:t>
            </a:r>
            <a:r>
              <a:rPr lang="ru-RU" sz="2000" dirty="0" smtClean="0">
                <a:solidFill>
                  <a:srgbClr val="2F5810"/>
                </a:solidFill>
              </a:rPr>
              <a:t>1 </a:t>
            </a:r>
            <a:r>
              <a:rPr lang="ru-RU" sz="2000" dirty="0">
                <a:solidFill>
                  <a:srgbClr val="2F5810"/>
                </a:solidFill>
              </a:rPr>
              <a:t>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2F5810"/>
                </a:solidFill>
              </a:rPr>
              <a:t>Беспилотник</a:t>
            </a:r>
            <a:r>
              <a:rPr lang="ru-RU" sz="2000" dirty="0">
                <a:solidFill>
                  <a:srgbClr val="2F5810"/>
                </a:solidFill>
              </a:rPr>
              <a:t> </a:t>
            </a:r>
            <a:r>
              <a:rPr lang="ru-RU" sz="2000" dirty="0" err="1">
                <a:solidFill>
                  <a:srgbClr val="2F5810"/>
                </a:solidFill>
              </a:rPr>
              <a:t>мультироторного</a:t>
            </a:r>
            <a:r>
              <a:rPr lang="ru-RU" sz="2000" dirty="0">
                <a:solidFill>
                  <a:srgbClr val="2F5810"/>
                </a:solidFill>
              </a:rPr>
              <a:t> типа </a:t>
            </a:r>
            <a:r>
              <a:rPr lang="en-US" sz="2000" dirty="0" smtClean="0">
                <a:solidFill>
                  <a:srgbClr val="2F5810"/>
                </a:solidFill>
              </a:rPr>
              <a:t>DJI </a:t>
            </a:r>
            <a:r>
              <a:rPr lang="en-US" sz="2000" dirty="0" err="1" smtClean="0">
                <a:solidFill>
                  <a:srgbClr val="2F5810"/>
                </a:solidFill>
              </a:rPr>
              <a:t>Matrice</a:t>
            </a:r>
            <a:r>
              <a:rPr lang="en-US" sz="2000" dirty="0" smtClean="0">
                <a:solidFill>
                  <a:srgbClr val="2F5810"/>
                </a:solidFill>
              </a:rPr>
              <a:t> 600 </a:t>
            </a:r>
            <a:r>
              <a:rPr lang="ru-RU" sz="2000" dirty="0">
                <a:solidFill>
                  <a:srgbClr val="2F5810"/>
                </a:solidFill>
              </a:rPr>
              <a:t>– 1 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2F5810"/>
                </a:solidFill>
              </a:rPr>
              <a:t>Беспилотник</a:t>
            </a:r>
            <a:r>
              <a:rPr lang="ru-RU" sz="2000" dirty="0">
                <a:solidFill>
                  <a:srgbClr val="2F5810"/>
                </a:solidFill>
              </a:rPr>
              <a:t> </a:t>
            </a:r>
            <a:r>
              <a:rPr lang="ru-RU" sz="2000" dirty="0" smtClean="0">
                <a:solidFill>
                  <a:srgbClr val="2F5810"/>
                </a:solidFill>
              </a:rPr>
              <a:t>самолетного типа </a:t>
            </a:r>
            <a:r>
              <a:rPr lang="en-US" sz="2000" dirty="0">
                <a:solidFill>
                  <a:srgbClr val="2F5810"/>
                </a:solidFill>
              </a:rPr>
              <a:t>IRBIS-538 </a:t>
            </a:r>
            <a:r>
              <a:rPr lang="ru-RU" sz="2000" dirty="0">
                <a:solidFill>
                  <a:srgbClr val="2F5810"/>
                </a:solidFill>
              </a:rPr>
              <a:t>VTOL</a:t>
            </a:r>
            <a:r>
              <a:rPr lang="en-US" sz="2000" dirty="0">
                <a:solidFill>
                  <a:srgbClr val="2F5810"/>
                </a:solidFill>
              </a:rPr>
              <a:t>-PRO</a:t>
            </a:r>
            <a:r>
              <a:rPr lang="ru-RU" sz="2000" dirty="0">
                <a:solidFill>
                  <a:srgbClr val="2F5810"/>
                </a:solidFill>
              </a:rPr>
              <a:t> </a:t>
            </a:r>
            <a:r>
              <a:rPr lang="ru-RU" sz="2000" dirty="0" smtClean="0">
                <a:solidFill>
                  <a:srgbClr val="2F5810"/>
                </a:solidFill>
              </a:rPr>
              <a:t>– </a:t>
            </a:r>
            <a:r>
              <a:rPr lang="ru-RU" sz="2000" dirty="0">
                <a:solidFill>
                  <a:srgbClr val="2F5810"/>
                </a:solidFill>
              </a:rPr>
              <a:t>1 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2F5810"/>
                </a:solidFill>
              </a:rPr>
              <a:t>Беспилотник</a:t>
            </a:r>
            <a:r>
              <a:rPr lang="ru-RU" sz="2000" dirty="0">
                <a:solidFill>
                  <a:srgbClr val="2F5810"/>
                </a:solidFill>
              </a:rPr>
              <a:t> самолетного типа </a:t>
            </a:r>
            <a:r>
              <a:rPr lang="ru-RU" sz="2000" dirty="0" smtClean="0">
                <a:solidFill>
                  <a:srgbClr val="2F5810"/>
                </a:solidFill>
              </a:rPr>
              <a:t>БАРС-350 </a:t>
            </a:r>
            <a:r>
              <a:rPr lang="ru-RU" sz="2000" dirty="0">
                <a:solidFill>
                  <a:srgbClr val="2F5810"/>
                </a:solidFill>
              </a:rPr>
              <a:t>– 1 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  <a:endParaRPr lang="ru-RU" sz="2000" dirty="0">
              <a:solidFill>
                <a:srgbClr val="2F581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36986"/>
          <a:stretch/>
        </p:blipFill>
        <p:spPr>
          <a:xfrm>
            <a:off x="419100" y="3874608"/>
            <a:ext cx="9063911" cy="282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5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Основные характеристики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6347" y="1435758"/>
            <a:ext cx="5188301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2F5810"/>
                </a:solidFill>
              </a:rPr>
              <a:t>Мобильные лазерный сканер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2F5810"/>
                </a:solidFill>
              </a:rPr>
              <a:t>АГМ-МС3.200</a:t>
            </a:r>
            <a:endParaRPr lang="ru-RU" sz="2000" b="1" dirty="0">
              <a:solidFill>
                <a:srgbClr val="2F581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834" y="1234890"/>
            <a:ext cx="1828540" cy="14340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3334" y="2870709"/>
            <a:ext cx="6277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Внесен в реестр средств измерений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Частота </a:t>
            </a:r>
            <a:r>
              <a:rPr lang="ru-RU" sz="2000" dirty="0" smtClean="0">
                <a:solidFill>
                  <a:srgbClr val="2F5810"/>
                </a:solidFill>
              </a:rPr>
              <a:t>сканирования - 600 точек в сек.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Угол поля зрения </a:t>
            </a:r>
            <a:r>
              <a:rPr lang="ru-RU" sz="2000" dirty="0" smtClean="0">
                <a:solidFill>
                  <a:srgbClr val="2F5810"/>
                </a:solidFill>
              </a:rPr>
              <a:t>- 360 </a:t>
            </a:r>
            <a:r>
              <a:rPr lang="ru-RU" sz="2000" dirty="0">
                <a:solidFill>
                  <a:srgbClr val="2F5810"/>
                </a:solidFill>
              </a:rPr>
              <a:t>град.</a:t>
            </a:r>
            <a:endParaRPr lang="ru-RU" sz="2000" dirty="0" smtClean="0">
              <a:solidFill>
                <a:srgbClr val="2F581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Точность определения координат </a:t>
            </a:r>
            <a:r>
              <a:rPr lang="ru-RU" sz="2000" dirty="0" smtClean="0">
                <a:solidFill>
                  <a:srgbClr val="2F5810"/>
                </a:solidFill>
              </a:rPr>
              <a:t>- 3-5 </a:t>
            </a:r>
            <a:r>
              <a:rPr lang="ru-RU" sz="2000" dirty="0">
                <a:solidFill>
                  <a:srgbClr val="2F5810"/>
                </a:solidFill>
              </a:rPr>
              <a:t>см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Максимальная </a:t>
            </a:r>
            <a:r>
              <a:rPr lang="ru-RU" sz="2000" dirty="0" smtClean="0">
                <a:solidFill>
                  <a:srgbClr val="2F5810"/>
                </a:solidFill>
              </a:rPr>
              <a:t>дальность </a:t>
            </a:r>
            <a:r>
              <a:rPr lang="ru-RU" sz="2000" dirty="0">
                <a:solidFill>
                  <a:srgbClr val="2F5810"/>
                </a:solidFill>
              </a:rPr>
              <a:t>-  200 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63" y="1942587"/>
            <a:ext cx="3472437" cy="491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Основные характеристики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9010" y="1079433"/>
            <a:ext cx="5188301" cy="49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2F5810"/>
                </a:solidFill>
              </a:rPr>
              <a:t>БПЛА </a:t>
            </a:r>
            <a:r>
              <a:rPr lang="en-US" sz="2000" b="1" dirty="0" smtClean="0">
                <a:solidFill>
                  <a:srgbClr val="2F5810"/>
                </a:solidFill>
              </a:rPr>
              <a:t>IRBIS-424</a:t>
            </a:r>
            <a:endParaRPr lang="ru-RU" sz="2000" b="1" dirty="0" smtClean="0">
              <a:solidFill>
                <a:srgbClr val="2F581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209" y="1533399"/>
            <a:ext cx="6277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Продолжительность полета до 75 минут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– 60 км/час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Подготовка к старту – 20 минут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дальность полета – 24 км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Максимальная скорость ветра – </a:t>
            </a:r>
            <a:r>
              <a:rPr lang="ru-RU" sz="2000" dirty="0" smtClean="0">
                <a:solidFill>
                  <a:srgbClr val="2F5810"/>
                </a:solidFill>
              </a:rPr>
              <a:t>12 м/сек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Количество двигателей – 4 шт.</a:t>
            </a:r>
            <a:endParaRPr lang="ru-RU" sz="2000" dirty="0">
              <a:solidFill>
                <a:srgbClr val="2F5810"/>
              </a:solidFill>
            </a:endParaRPr>
          </a:p>
        </p:txBody>
      </p:sp>
      <p:pic>
        <p:nvPicPr>
          <p:cNvPr id="10" name="Picture 3" descr="\\fs1\Work\Личные\Кузнецова М.Г\Сайт УГП\Под коптер\Коптер для сай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8" b="24654"/>
          <a:stretch/>
        </p:blipFill>
        <p:spPr bwMode="auto">
          <a:xfrm>
            <a:off x="1132591" y="4201064"/>
            <a:ext cx="8512491" cy="265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Основные характеристики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6347" y="1435758"/>
            <a:ext cx="5188301" cy="49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2F5810"/>
                </a:solidFill>
              </a:rPr>
              <a:t>БПЛА </a:t>
            </a:r>
            <a:r>
              <a:rPr lang="en-US" sz="2000" b="1" dirty="0" smtClean="0">
                <a:solidFill>
                  <a:srgbClr val="2F5810"/>
                </a:solidFill>
              </a:rPr>
              <a:t>DJI </a:t>
            </a:r>
            <a:r>
              <a:rPr lang="en-US" sz="2000" b="1" dirty="0" err="1" smtClean="0">
                <a:solidFill>
                  <a:srgbClr val="2F5810"/>
                </a:solidFill>
              </a:rPr>
              <a:t>Matrice</a:t>
            </a:r>
            <a:r>
              <a:rPr lang="en-US" sz="2000" b="1" dirty="0" smtClean="0">
                <a:solidFill>
                  <a:srgbClr val="2F5810"/>
                </a:solidFill>
              </a:rPr>
              <a:t> 600</a:t>
            </a:r>
            <a:endParaRPr lang="ru-RU" sz="2000" b="1" dirty="0" smtClean="0">
              <a:solidFill>
                <a:srgbClr val="2F581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2963" y="1933266"/>
            <a:ext cx="6277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Продолжительность полета до </a:t>
            </a:r>
            <a:r>
              <a:rPr lang="en-US" sz="2000" dirty="0" smtClean="0">
                <a:solidFill>
                  <a:srgbClr val="2F5810"/>
                </a:solidFill>
              </a:rPr>
              <a:t>25</a:t>
            </a:r>
            <a:r>
              <a:rPr lang="ru-RU" sz="2000" dirty="0" smtClean="0">
                <a:solidFill>
                  <a:srgbClr val="2F5810"/>
                </a:solidFill>
              </a:rPr>
              <a:t> минут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– </a:t>
            </a:r>
            <a:r>
              <a:rPr lang="en-US" sz="2000" dirty="0" smtClean="0">
                <a:solidFill>
                  <a:srgbClr val="2F5810"/>
                </a:solidFill>
              </a:rPr>
              <a:t>72</a:t>
            </a:r>
            <a:r>
              <a:rPr lang="ru-RU" sz="2000" dirty="0" smtClean="0">
                <a:solidFill>
                  <a:srgbClr val="2F5810"/>
                </a:solidFill>
              </a:rPr>
              <a:t> км/час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Подготовка к старту – </a:t>
            </a:r>
            <a:r>
              <a:rPr lang="en-US" sz="2000" dirty="0" smtClean="0">
                <a:solidFill>
                  <a:srgbClr val="2F5810"/>
                </a:solidFill>
              </a:rPr>
              <a:t>10</a:t>
            </a:r>
            <a:r>
              <a:rPr lang="ru-RU" sz="2000" dirty="0" smtClean="0">
                <a:solidFill>
                  <a:srgbClr val="2F5810"/>
                </a:solidFill>
              </a:rPr>
              <a:t> минут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дальность полета – 12 км</a:t>
            </a:r>
            <a:endParaRPr lang="en-US" sz="2000" dirty="0" smtClean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ветра – 8 м/сек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Количество двигателей – </a:t>
            </a:r>
            <a:r>
              <a:rPr lang="ru-RU" sz="2000" dirty="0" smtClean="0">
                <a:solidFill>
                  <a:srgbClr val="2F5810"/>
                </a:solidFill>
              </a:rPr>
              <a:t>6 </a:t>
            </a:r>
            <a:r>
              <a:rPr lang="ru-RU" sz="2000" dirty="0">
                <a:solidFill>
                  <a:srgbClr val="2F5810"/>
                </a:solidFill>
              </a:rPr>
              <a:t>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  <a:endParaRPr lang="ru-RU" sz="2000" dirty="0">
              <a:solidFill>
                <a:srgbClr val="2F5810"/>
              </a:solidFill>
            </a:endParaRPr>
          </a:p>
        </p:txBody>
      </p:sp>
      <p:pic>
        <p:nvPicPr>
          <p:cNvPr id="6146" name="Picture 2" descr="http://uralgeoproekt.ru/files/default/get?hash=edb444d762f97927beaa798faa4ae4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r="7512"/>
          <a:stretch/>
        </p:blipFill>
        <p:spPr bwMode="auto">
          <a:xfrm>
            <a:off x="7763327" y="611922"/>
            <a:ext cx="4161974" cy="534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Основные характеристики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0852" y="943910"/>
            <a:ext cx="518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5810"/>
                </a:solidFill>
              </a:rPr>
              <a:t>БПЛА </a:t>
            </a:r>
            <a:r>
              <a:rPr lang="en-US" sz="2000" b="1" dirty="0">
                <a:solidFill>
                  <a:srgbClr val="2F5810"/>
                </a:solidFill>
              </a:rPr>
              <a:t>IRBIS-538 </a:t>
            </a:r>
            <a:r>
              <a:rPr lang="en-US" sz="2000" b="1" dirty="0" smtClean="0">
                <a:solidFill>
                  <a:srgbClr val="2F5810"/>
                </a:solidFill>
              </a:rPr>
              <a:t>VTOL-PRO</a:t>
            </a:r>
            <a:endParaRPr lang="ru-RU" sz="2000" b="1" dirty="0" smtClean="0">
              <a:solidFill>
                <a:srgbClr val="2F581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F5810"/>
                </a:solidFill>
              </a:rPr>
              <a:t>(бензиновый самолет)</a:t>
            </a:r>
            <a:r>
              <a:rPr lang="en-US" sz="2000" b="1" dirty="0" smtClean="0">
                <a:solidFill>
                  <a:srgbClr val="2F5810"/>
                </a:solidFill>
              </a:rPr>
              <a:t> </a:t>
            </a:r>
            <a:endParaRPr lang="ru-RU" sz="2000" b="1" dirty="0" smtClean="0">
              <a:solidFill>
                <a:srgbClr val="2F581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654" y="1777988"/>
            <a:ext cx="62772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Продолжительность полета до </a:t>
            </a:r>
            <a:r>
              <a:rPr lang="en-US" sz="2000" dirty="0" smtClean="0">
                <a:solidFill>
                  <a:srgbClr val="2F5810"/>
                </a:solidFill>
              </a:rPr>
              <a:t>12 </a:t>
            </a:r>
            <a:r>
              <a:rPr lang="ru-RU" sz="2000" dirty="0" smtClean="0">
                <a:solidFill>
                  <a:srgbClr val="2F5810"/>
                </a:solidFill>
              </a:rPr>
              <a:t>часов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– 140 км/час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Подготовка к старту – 50 минут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дальность полета – 1400 км</a:t>
            </a:r>
            <a:endParaRPr lang="en-US" sz="2000" dirty="0" smtClean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ветра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взлет/посадка – 8 м/сек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горизонтальный полет – 15 м/сек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Количество двигателей – </a:t>
            </a:r>
            <a:r>
              <a:rPr lang="ru-RU" sz="2000" dirty="0" smtClean="0">
                <a:solidFill>
                  <a:srgbClr val="2F5810"/>
                </a:solidFill>
              </a:rPr>
              <a:t>5 </a:t>
            </a:r>
            <a:r>
              <a:rPr lang="ru-RU" sz="2000" dirty="0">
                <a:solidFill>
                  <a:srgbClr val="2F5810"/>
                </a:solidFill>
              </a:rPr>
              <a:t>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бензиновый – 1шт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электрический – 4 шт.</a:t>
            </a:r>
            <a:endParaRPr lang="ru-RU" sz="2000" dirty="0">
              <a:solidFill>
                <a:srgbClr val="2F581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18748" r="-430" b="16172"/>
          <a:stretch/>
        </p:blipFill>
        <p:spPr>
          <a:xfrm>
            <a:off x="5958100" y="3555314"/>
            <a:ext cx="6328496" cy="330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2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91" y="4073236"/>
            <a:ext cx="7020209" cy="241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5590" y="340460"/>
            <a:ext cx="9257421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rebuchet MS (Заголовки)"/>
              </a:rPr>
              <a:t>Основные характеристики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rebuchet MS (Заголовки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2226" y="1159571"/>
            <a:ext cx="518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5810"/>
                </a:solidFill>
              </a:rPr>
              <a:t>БПЛА БАРС-350</a:t>
            </a:r>
          </a:p>
          <a:p>
            <a:pPr algn="ctr"/>
            <a:r>
              <a:rPr lang="ru-RU" sz="2000" b="1" dirty="0" smtClean="0">
                <a:solidFill>
                  <a:srgbClr val="2F5810"/>
                </a:solidFill>
              </a:rPr>
              <a:t>(электрический самолет)</a:t>
            </a:r>
            <a:r>
              <a:rPr lang="en-US" sz="2000" b="1" dirty="0" smtClean="0">
                <a:solidFill>
                  <a:srgbClr val="2F5810"/>
                </a:solidFill>
              </a:rPr>
              <a:t> </a:t>
            </a:r>
            <a:endParaRPr lang="ru-RU" sz="2000" b="1" dirty="0" smtClean="0">
              <a:solidFill>
                <a:srgbClr val="2F581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654" y="1846996"/>
            <a:ext cx="6277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Продолжительность полета до 3</a:t>
            </a:r>
            <a:r>
              <a:rPr lang="en-US" sz="2000" dirty="0" smtClean="0">
                <a:solidFill>
                  <a:srgbClr val="2F5810"/>
                </a:solidFill>
              </a:rPr>
              <a:t> </a:t>
            </a:r>
            <a:r>
              <a:rPr lang="ru-RU" sz="2000" dirty="0" smtClean="0">
                <a:solidFill>
                  <a:srgbClr val="2F5810"/>
                </a:solidFill>
              </a:rPr>
              <a:t>часов</a:t>
            </a:r>
            <a:endParaRPr lang="ru-RU" sz="2000" dirty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– 120 </a:t>
            </a:r>
            <a:r>
              <a:rPr lang="ru-RU" sz="2000" dirty="0" smtClean="0">
                <a:solidFill>
                  <a:srgbClr val="2F5810"/>
                </a:solidFill>
              </a:rPr>
              <a:t>км/час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Крейсерская скорость – 80 км/час</a:t>
            </a:r>
            <a:endParaRPr lang="ru-RU" sz="2000" dirty="0" smtClean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Подготовка к старту – 30 минут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дальность полета – </a:t>
            </a:r>
            <a:r>
              <a:rPr lang="ru-RU" sz="2000" dirty="0" smtClean="0">
                <a:solidFill>
                  <a:srgbClr val="2F5810"/>
                </a:solidFill>
              </a:rPr>
              <a:t>240 </a:t>
            </a:r>
            <a:r>
              <a:rPr lang="ru-RU" sz="2000" dirty="0" smtClean="0">
                <a:solidFill>
                  <a:srgbClr val="2F5810"/>
                </a:solidFill>
              </a:rPr>
              <a:t>км</a:t>
            </a:r>
            <a:endParaRPr lang="en-US" sz="2000" dirty="0" smtClean="0">
              <a:solidFill>
                <a:srgbClr val="2F581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10"/>
                </a:solidFill>
              </a:rPr>
              <a:t>Максимальная скорость ветра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взлет/посадка – 8 м/сек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2F5810"/>
                </a:solidFill>
              </a:rPr>
              <a:t>	</a:t>
            </a:r>
            <a:r>
              <a:rPr lang="ru-RU" sz="2000" dirty="0" smtClean="0">
                <a:solidFill>
                  <a:srgbClr val="2F5810"/>
                </a:solidFill>
              </a:rPr>
              <a:t>горизонтальный полет – 12 м/сек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F5810"/>
                </a:solidFill>
              </a:rPr>
              <a:t>Количество двигателей – </a:t>
            </a:r>
            <a:r>
              <a:rPr lang="ru-RU" sz="2000" dirty="0" smtClean="0">
                <a:solidFill>
                  <a:srgbClr val="2F5810"/>
                </a:solidFill>
              </a:rPr>
              <a:t>5 </a:t>
            </a:r>
            <a:r>
              <a:rPr lang="ru-RU" sz="2000" dirty="0">
                <a:solidFill>
                  <a:srgbClr val="2F5810"/>
                </a:solidFill>
              </a:rPr>
              <a:t>шт</a:t>
            </a:r>
            <a:r>
              <a:rPr lang="ru-RU" sz="2000" dirty="0" smtClean="0">
                <a:solidFill>
                  <a:srgbClr val="2F581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3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11013</TotalTime>
  <Words>412</Words>
  <Application>Microsoft Office PowerPoint</Application>
  <PresentationFormat>Широкоэкранный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Trebuchet MS</vt:lpstr>
      <vt:lpstr>Trebuchet MS (Заголовки)</vt:lpstr>
      <vt:lpstr>Wingdings</vt:lpstr>
      <vt:lpstr>Wingdings 3</vt:lpstr>
      <vt:lpstr>Грань</vt:lpstr>
      <vt:lpstr>Презентация PowerPoint</vt:lpstr>
      <vt:lpstr>О нас в цифрах</vt:lpstr>
      <vt:lpstr>ООО «Уралгеопроект» владеет полным комплектом разрешительной документации для осуществления деятельности в области  инженерных изысканий и проектирования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работаем там, где другие не могут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Klimenko</cp:lastModifiedBy>
  <cp:revision>150</cp:revision>
  <dcterms:created xsi:type="dcterms:W3CDTF">2020-01-27T08:36:15Z</dcterms:created>
  <dcterms:modified xsi:type="dcterms:W3CDTF">2023-04-17T12:36:09Z</dcterms:modified>
</cp:coreProperties>
</file>