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394" r:id="rId2"/>
    <p:sldId id="367" r:id="rId3"/>
    <p:sldId id="395" r:id="rId4"/>
    <p:sldId id="410" r:id="rId5"/>
    <p:sldId id="398" r:id="rId6"/>
    <p:sldId id="401" r:id="rId7"/>
    <p:sldId id="403" r:id="rId8"/>
    <p:sldId id="402" r:id="rId9"/>
    <p:sldId id="404" r:id="rId10"/>
    <p:sldId id="405" r:id="rId11"/>
    <p:sldId id="406" r:id="rId12"/>
    <p:sldId id="408" r:id="rId13"/>
    <p:sldId id="387" r:id="rId14"/>
    <p:sldId id="391" r:id="rId15"/>
    <p:sldId id="411" r:id="rId16"/>
    <p:sldId id="363" r:id="rId17"/>
  </p:sldIdLst>
  <p:sldSz cx="10693400" cy="7561263"/>
  <p:notesSz cx="6797675" cy="9872663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CC6600"/>
    <a:srgbClr val="FFC000"/>
    <a:srgbClr val="EAEAEA"/>
    <a:srgbClr val="D9D9D9"/>
    <a:srgbClr val="FF6161"/>
    <a:srgbClr val="6FC2C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16" autoAdjust="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>
        <p:guide orient="horz" pos="2381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348"/>
          </a:xfrm>
          <a:prstGeom prst="rect">
            <a:avLst/>
          </a:prstGeom>
        </p:spPr>
        <p:txBody>
          <a:bodyPr vert="horz" lIns="90620" tIns="45310" rIns="90620" bIns="453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0620" tIns="45310" rIns="90620" bIns="45310" rtlCol="0"/>
          <a:lstStyle>
            <a:lvl1pPr algn="r">
              <a:defRPr sz="1100"/>
            </a:lvl1pPr>
          </a:lstStyle>
          <a:p>
            <a:fld id="{7F3BA135-3305-4044-80B8-0FA510CC320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233488"/>
            <a:ext cx="470852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0" tIns="45310" rIns="90620" bIns="453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70" y="4751221"/>
            <a:ext cx="5438140" cy="3887361"/>
          </a:xfrm>
          <a:prstGeom prst="rect">
            <a:avLst/>
          </a:prstGeom>
        </p:spPr>
        <p:txBody>
          <a:bodyPr vert="horz" lIns="90620" tIns="45310" rIns="90620" bIns="453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20"/>
            <a:ext cx="2945659" cy="495347"/>
          </a:xfrm>
          <a:prstGeom prst="rect">
            <a:avLst/>
          </a:prstGeom>
        </p:spPr>
        <p:txBody>
          <a:bodyPr vert="horz" lIns="90620" tIns="45310" rIns="90620" bIns="453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20"/>
            <a:ext cx="2945659" cy="495347"/>
          </a:xfrm>
          <a:prstGeom prst="rect">
            <a:avLst/>
          </a:prstGeom>
        </p:spPr>
        <p:txBody>
          <a:bodyPr vert="horz" lIns="90620" tIns="45310" rIns="90620" bIns="45310" rtlCol="0" anchor="b"/>
          <a:lstStyle>
            <a:lvl1pPr algn="r">
              <a:defRPr sz="1100"/>
            </a:lvl1pPr>
          </a:lstStyle>
          <a:p>
            <a:fld id="{AD2FE235-11D7-4927-972B-561E873C0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0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2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8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7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2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9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8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2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4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3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E235-11D7-4927-972B-561E873C00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6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3DED-02E8-47E2-B81C-76B046C75F47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BC5-650A-4410-BDA0-2113DEDA6DE6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6953" y="302815"/>
            <a:ext cx="3208020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2893" y="302815"/>
            <a:ext cx="9445837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6849-CA95-4603-8AA3-AC78360D7E1F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39D8-5E6E-4F5C-82B5-7236E59E7DAD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4BFF-FDD8-45FA-9723-848E21B5CA13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2894" y="1764302"/>
            <a:ext cx="632692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18045" y="1764302"/>
            <a:ext cx="632692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5A0A-F502-4B4F-888F-A1B2500E4C52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6" y="1692533"/>
            <a:ext cx="472663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6" y="2397901"/>
            <a:ext cx="472663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ABDB-F5C1-4F87-ACF0-F0D7E4D4FB9F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243-6AF6-4DD9-A7D5-37BE8FA7D54C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C8EC-72F9-47E4-AF67-6476715A4AC2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6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3338-8331-4B7A-B8EB-FE220DC18AFC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E10E-4D12-4045-90EE-E977C91CDE05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302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85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5A0A-F502-4B4F-888F-A1B2500E4C52}" type="datetime1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85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5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E524-6D91-4E83-BE6A-1E038AB25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https://info.sntportal.ru/userfiles/logo/lora-%282%29.jp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0994" y="566164"/>
            <a:ext cx="9288780" cy="1701581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algn="ctr"/>
            <a:endParaRPr lang="ru-RU" sz="2600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23B6D23-814D-9634-9E90-DF907781E17D}"/>
              </a:ext>
            </a:extLst>
          </p:cNvPr>
          <p:cNvSpPr txBox="1">
            <a:spLocks/>
          </p:cNvSpPr>
          <p:nvPr/>
        </p:nvSpPr>
        <p:spPr>
          <a:xfrm>
            <a:off x="790994" y="6445004"/>
            <a:ext cx="6525050" cy="796903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АВТОМАТИЗИРОВАННЫЕ СИСТЕМЫ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ТЕРМОМЕТРИИ ГРУНТОВ</a:t>
            </a:r>
          </a:p>
          <a:p>
            <a:endParaRPr lang="ru-RU" sz="2400" b="1" dirty="0">
              <a:latin typeface="Avenir Next Cyr" pitchFamily="34" charset="-52"/>
              <a:ea typeface="PT Astra Serif" pitchFamily="18" charset="-52"/>
            </a:endParaRPr>
          </a:p>
          <a:p>
            <a:r>
              <a:rPr lang="ru-RU" sz="1200" dirty="0">
                <a:solidFill>
                  <a:srgbClr val="000000"/>
                </a:solidFill>
                <a:latin typeface="Avenir Next Cyr" panose="020B0503020202020204" pitchFamily="34" charset="-52"/>
                <a:ea typeface="Times New Roman" panose="02020603050405020304" pitchFamily="18" charset="0"/>
              </a:rPr>
              <a:t>Шарков Алексей Александрович, Директор по развитию</a:t>
            </a:r>
          </a:p>
          <a:p>
            <a:endParaRPr lang="ru-RU" sz="2400" b="1" dirty="0">
              <a:latin typeface="Avenir Next Cyr" pitchFamily="34" charset="-52"/>
              <a:ea typeface="PT Astra Serif" pitchFamily="18" charset="-52"/>
            </a:endParaRPr>
          </a:p>
          <a:p>
            <a:endParaRPr lang="ru-RU" sz="800" b="1" dirty="0">
              <a:latin typeface="Avenir Next Cyr" pitchFamily="34" charset="-52"/>
              <a:ea typeface="PT Astra Serif" pitchFamily="18" charset="-52"/>
            </a:endParaRPr>
          </a:p>
          <a:p>
            <a:endParaRPr lang="ru-RU" sz="1200" dirty="0">
              <a:solidFill>
                <a:srgbClr val="000000"/>
              </a:solidFill>
              <a:latin typeface="Avenir Next Cyr" panose="020B0503020202020204" pitchFamily="34" charset="-52"/>
            </a:endParaRPr>
          </a:p>
          <a:p>
            <a:endParaRPr lang="ru-RU" sz="2400" b="1" dirty="0">
              <a:latin typeface="Avenir Next Cyr" pitchFamily="34" charset="-52"/>
              <a:ea typeface="PT Astra Serif" pitchFamily="18" charset="-52"/>
            </a:endParaRPr>
          </a:p>
        </p:txBody>
      </p:sp>
      <p:pic>
        <p:nvPicPr>
          <p:cNvPr id="12" name="Picture 6" descr="https://komiinform.ru/content/news/images/143333/Gazovyi-promysel-2-Bovanenkovskogo-mestoroghdeniya%281%29.jpg">
            <a:extLst>
              <a:ext uri="{FF2B5EF4-FFF2-40B4-BE49-F238E27FC236}">
                <a16:creationId xmlns:a16="http://schemas.microsoft.com/office/drawing/2014/main" id="{058EB8AD-1823-402B-88F9-3C90C86C5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8" b="23114"/>
          <a:stretch/>
        </p:blipFill>
        <p:spPr bwMode="auto">
          <a:xfrm>
            <a:off x="0" y="2305061"/>
            <a:ext cx="10693400" cy="32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E2D38B98-2931-4527-98D0-6D20EC67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B6F80C-6EEA-49EF-BDE2-32574D722FC4}"/>
              </a:ext>
            </a:extLst>
          </p:cNvPr>
          <p:cNvSpPr txBox="1">
            <a:spLocks/>
          </p:cNvSpPr>
          <p:nvPr/>
        </p:nvSpPr>
        <p:spPr>
          <a:xfrm>
            <a:off x="790994" y="755375"/>
            <a:ext cx="5812029" cy="1160777"/>
          </a:xfrm>
          <a:prstGeom prst="rect">
            <a:avLst/>
          </a:prstGeom>
        </p:spPr>
        <p:txBody>
          <a:bodyPr vert="horz" lIns="70202" tIns="35101" rIns="70202" bIns="35101" rtlCol="0" anchor="ctr">
            <a:noAutofit/>
          </a:bodyPr>
          <a:lstStyle/>
          <a:p>
            <a:r>
              <a:rPr lang="ru-RU" sz="1800" dirty="0">
                <a:latin typeface="Avenir Next Cyr" panose="020B0503020202020204" pitchFamily="34" charset="-52"/>
              </a:rPr>
              <a:t>Третья международная выставка по инженерным изысканиям и геотехническому проектированию «ГЕОИНФО </a:t>
            </a:r>
            <a:r>
              <a:rPr lang="en-US" sz="1800" dirty="0">
                <a:latin typeface="Avenir Next Cyr" panose="020B0503020202020204" pitchFamily="34" charset="-52"/>
              </a:rPr>
              <a:t>FORUM &amp; EXPO 2023</a:t>
            </a:r>
            <a:r>
              <a:rPr lang="ru-RU" sz="1800" dirty="0">
                <a:latin typeface="Avenir Next Cyr" panose="020B0503020202020204" pitchFamily="34" charset="-52"/>
              </a:rPr>
              <a:t>»</a:t>
            </a:r>
            <a:endParaRPr lang="ru-RU" sz="1800" dirty="0">
              <a:solidFill>
                <a:srgbClr val="000000"/>
              </a:solidFill>
              <a:latin typeface="Avenir Next Cyr" panose="020B0503020202020204" pitchFamily="34" charset="-52"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Avenir Next Cyr" panose="020B0503020202020204" pitchFamily="34" charset="-52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venir Next Cyr" panose="020B0503020202020204" pitchFamily="34" charset="-52"/>
                <a:ea typeface="Times New Roman" panose="02020603050405020304" pitchFamily="18" charset="0"/>
              </a:rPr>
              <a:t>г. Москва, отель «Звезды Арбата», 19-20 апреля 2023 г.</a:t>
            </a:r>
          </a:p>
          <a:p>
            <a:endParaRPr lang="ru-RU" sz="800" b="1" dirty="0">
              <a:solidFill>
                <a:srgbClr val="000000"/>
              </a:solidFill>
              <a:latin typeface="Avenir Next Cyr" panose="020B0503020202020204" pitchFamily="34" charset="-52"/>
            </a:endParaRPr>
          </a:p>
          <a:p>
            <a:endParaRPr lang="ru-RU" sz="800" b="1" dirty="0">
              <a:solidFill>
                <a:srgbClr val="000000"/>
              </a:solidFill>
              <a:latin typeface="Avenir Next Cyr" panose="020B0503020202020204" pitchFamily="34" charset="-52"/>
            </a:endParaRPr>
          </a:p>
          <a:p>
            <a:endParaRPr lang="ru-RU" sz="1323" dirty="0">
              <a:solidFill>
                <a:srgbClr val="000000"/>
              </a:solidFill>
              <a:latin typeface="Avenir Next Cyr" pitchFamily="34" charset="-52"/>
              <a:ea typeface="PT Astra Serif" pitchFamily="18" charset="-52"/>
            </a:endParaRPr>
          </a:p>
        </p:txBody>
      </p:sp>
      <p:pic>
        <p:nvPicPr>
          <p:cNvPr id="1040" name="Picture 16" descr="https://geoinfo.ru/img/top-banner.gif">
            <a:extLst>
              <a:ext uri="{FF2B5EF4-FFF2-40B4-BE49-F238E27FC236}">
                <a16:creationId xmlns:a16="http://schemas.microsoft.com/office/drawing/2014/main" id="{BC4E0AD1-FA9F-4F25-B5D0-7B025B737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r="26108" b="40849"/>
          <a:stretch/>
        </p:blipFill>
        <p:spPr bwMode="auto">
          <a:xfrm>
            <a:off x="7287669" y="466076"/>
            <a:ext cx="3137928" cy="8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0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F057F5-E35C-4B7E-B629-BA431C82577E}"/>
              </a:ext>
            </a:extLst>
          </p:cNvPr>
          <p:cNvSpPr txBox="1"/>
          <p:nvPr/>
        </p:nvSpPr>
        <p:spPr>
          <a:xfrm>
            <a:off x="493947" y="1897787"/>
            <a:ext cx="3402404" cy="160864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спутниковой связи (низкоорбитальные СЗ)</a:t>
            </a:r>
          </a:p>
          <a:p>
            <a:pPr marL="3175"/>
            <a:endParaRPr lang="ru-RU" sz="1600" b="1" dirty="0">
              <a:latin typeface="Avenir Next Cyr" pitchFamily="34" charset="-52"/>
              <a:ea typeface="PT Astra Serif" pitchFamily="18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62F8BF-9996-432D-90F8-E0BB017FAC1B}"/>
              </a:ext>
            </a:extLst>
          </p:cNvPr>
          <p:cNvSpPr txBox="1"/>
          <p:nvPr/>
        </p:nvSpPr>
        <p:spPr>
          <a:xfrm>
            <a:off x="4223004" y="2829457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Особенности:</a:t>
            </a:r>
            <a:endParaRPr lang="ru-RU" sz="1400" b="1" dirty="0">
              <a:latin typeface="Avenir Next Cyr" pitchFamily="3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552073-53F2-4157-8540-0475B0A4AFD5}"/>
              </a:ext>
            </a:extLst>
          </p:cNvPr>
          <p:cNvSpPr txBox="1"/>
          <p:nvPr/>
        </p:nvSpPr>
        <p:spPr>
          <a:xfrm>
            <a:off x="4223004" y="3227048"/>
            <a:ext cx="5863917" cy="36091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Применяется на объектах в условиях отсутствия связи и электроснабжения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Для развертывания системы мониторинга не требуется создание дополнительной инфраструктуры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Прием-передача данных по каналам спутниковой связи осуществляется напрямую логгерами. Для этого каждый логгер оснащается спутниковым модемом с выносной приемо-передающей антенной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Для передачи данных используются низкоорбитальные спутники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Необходимо обеспечить «чистое» небо над передающей антенной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Ежемесячная абонентская плата за услуги спутниковой связи составляет 17,50 </a:t>
            </a:r>
            <a:r>
              <a:rPr lang="en-US" sz="1200" dirty="0">
                <a:latin typeface="Avenir Next Cyr" pitchFamily="34" charset="-52"/>
              </a:rPr>
              <a:t>$</a:t>
            </a:r>
            <a:r>
              <a:rPr lang="ru-RU" sz="1200" dirty="0">
                <a:latin typeface="Avenir Next Cyr" pitchFamily="34" charset="-52"/>
              </a:rPr>
              <a:t> без НДС за 10 Кб трафика (стоимость 1 Кб трафика сверх указанного объема – 0,43…0,14 </a:t>
            </a:r>
            <a:r>
              <a:rPr lang="en-US" sz="1200" dirty="0">
                <a:latin typeface="Avenir Next Cyr" pitchFamily="34" charset="-52"/>
              </a:rPr>
              <a:t>$</a:t>
            </a:r>
            <a:r>
              <a:rPr lang="ru-RU" sz="1200" dirty="0">
                <a:latin typeface="Avenir Next Cyr" pitchFamily="34" charset="-52"/>
              </a:rPr>
              <a:t> без НДС). Для справки: объем трафика с одной термокосы (16 датчиков) – 0,1 Кб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3B83093-0159-4D83-9E79-879521EAA975}"/>
              </a:ext>
            </a:extLst>
          </p:cNvPr>
          <p:cNvSpPr>
            <a:spLocks noChangeAspect="1"/>
          </p:cNvSpPr>
          <p:nvPr/>
        </p:nvSpPr>
        <p:spPr>
          <a:xfrm>
            <a:off x="-609823" y="636918"/>
            <a:ext cx="4385078" cy="4385078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419100">
              <a:schemeClr val="bg1">
                <a:lumMod val="8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B78D865-23C2-49AD-A1DF-B36BA9ED317D}"/>
              </a:ext>
            </a:extLst>
          </p:cNvPr>
          <p:cNvSpPr>
            <a:spLocks noChangeAspect="1"/>
          </p:cNvSpPr>
          <p:nvPr/>
        </p:nvSpPr>
        <p:spPr>
          <a:xfrm>
            <a:off x="2331462" y="4135389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B2B7C-8075-496A-A3B5-BDEA3825ED6D}"/>
              </a:ext>
            </a:extLst>
          </p:cNvPr>
          <p:cNvSpPr txBox="1"/>
          <p:nvPr/>
        </p:nvSpPr>
        <p:spPr>
          <a:xfrm>
            <a:off x="2380151" y="4297054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4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pic>
        <p:nvPicPr>
          <p:cNvPr id="10" name="Picture 6" descr="https://komiinform.ru/content/news/images/143333/Gazovyi-promysel-2-Bovanenkovskogo-mestoroghdeniya%281%29.jpg">
            <a:extLst>
              <a:ext uri="{FF2B5EF4-FFF2-40B4-BE49-F238E27FC236}">
                <a16:creationId xmlns:a16="http://schemas.microsoft.com/office/drawing/2014/main" id="{80F62FA7-9303-4C0A-9A7D-CD151554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22638" r="35013" b="23114"/>
          <a:stretch/>
        </p:blipFill>
        <p:spPr bwMode="auto">
          <a:xfrm>
            <a:off x="8484263" y="-1134031"/>
            <a:ext cx="3205316" cy="32053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CDEC1-3296-4D78-85FF-C7376DDF1A5F}"/>
              </a:ext>
            </a:extLst>
          </p:cNvPr>
          <p:cNvSpPr txBox="1"/>
          <p:nvPr/>
        </p:nvSpPr>
        <p:spPr>
          <a:xfrm>
            <a:off x="4223004" y="1475240"/>
            <a:ext cx="5705329" cy="111620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покрытия </a:t>
            </a:r>
            <a:r>
              <a:rPr lang="ru-RU" sz="1800" b="1">
                <a:solidFill>
                  <a:srgbClr val="FF0000"/>
                </a:solidFill>
                <a:latin typeface="Avenir Next Cyr" pitchFamily="34" charset="-52"/>
              </a:rPr>
              <a:t>сотовой связи</a:t>
            </a: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связи с сервером </a:t>
            </a: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DFA1A-9E38-48E2-A9A3-170FA05E8E54}"/>
              </a:ext>
            </a:extLst>
          </p:cNvPr>
          <p:cNvSpPr txBox="1"/>
          <p:nvPr/>
        </p:nvSpPr>
        <p:spPr>
          <a:xfrm>
            <a:off x="4223005" y="1055961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В каких случаях применяется:</a:t>
            </a:r>
          </a:p>
        </p:txBody>
      </p:sp>
    </p:spTree>
    <p:extLst>
      <p:ext uri="{BB962C8B-B14F-4D97-AF65-F5344CB8AC3E}">
        <p14:creationId xmlns:p14="http://schemas.microsoft.com/office/powerpoint/2010/main" val="394737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4F6775E-456A-4D87-B4BD-625DE60E520E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Схема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AEBB20-E327-414E-B4E5-5F41226F2D97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7312D04-F690-4AB3-AD38-042E68E0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7" y="3870532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A7CF5F-015A-440B-9C2F-6E0982E6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52" y="3870532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диоволны бесплатно иконка">
            <a:extLst>
              <a:ext uri="{FF2B5EF4-FFF2-40B4-BE49-F238E27FC236}">
                <a16:creationId xmlns:a16="http://schemas.microsoft.com/office/drawing/2014/main" id="{F9B06767-42ED-4024-8BBD-D4AE42C3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3287733" y="3389784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Радиоволны бесплатно иконка">
            <a:extLst>
              <a:ext uri="{FF2B5EF4-FFF2-40B4-BE49-F238E27FC236}">
                <a16:creationId xmlns:a16="http://schemas.microsoft.com/office/drawing/2014/main" id="{2C4FC684-CF8E-4DB1-8A8D-73BA2E85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2878769" y="1881830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F16262C-1808-4F3F-A446-22A4D3EF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90" y="2356475"/>
            <a:ext cx="1196195" cy="11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Y:\Маркетинг\018_Кейсы\Сельхозка\noun_operator_1156395.png">
            <a:extLst>
              <a:ext uri="{FF2B5EF4-FFF2-40B4-BE49-F238E27FC236}">
                <a16:creationId xmlns:a16="http://schemas.microsoft.com/office/drawing/2014/main" id="{D2DBD6A8-AEEC-430E-81B9-910F7490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7434" y="3217645"/>
            <a:ext cx="1189614" cy="1189614"/>
          </a:xfrm>
          <a:prstGeom prst="rect">
            <a:avLst/>
          </a:prstGeom>
          <a:noFill/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1B2321D-D329-46E5-A02B-D5921CECC6C8}"/>
              </a:ext>
            </a:extLst>
          </p:cNvPr>
          <p:cNvCxnSpPr>
            <a:cxnSpLocks/>
          </p:cNvCxnSpPr>
          <p:nvPr/>
        </p:nvCxnSpPr>
        <p:spPr>
          <a:xfrm rot="16200000">
            <a:off x="7760910" y="3612044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8978AC26-6DD6-4D5D-A2A1-11F9AFEF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09" y="3503256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0E7554D-6192-4AE9-B047-2F9DA7C309A3}"/>
              </a:ext>
            </a:extLst>
          </p:cNvPr>
          <p:cNvCxnSpPr>
            <a:cxnSpLocks/>
          </p:cNvCxnSpPr>
          <p:nvPr/>
        </p:nvCxnSpPr>
        <p:spPr>
          <a:xfrm rot="16200000">
            <a:off x="6543900" y="3604022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6628E79-EC5E-4652-A3B4-EFD3764505D1}"/>
              </a:ext>
            </a:extLst>
          </p:cNvPr>
          <p:cNvSpPr/>
          <p:nvPr/>
        </p:nvSpPr>
        <p:spPr>
          <a:xfrm>
            <a:off x="6807967" y="3301570"/>
            <a:ext cx="688876" cy="970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E80307-942F-4BA6-BD66-1C8CEA73951C}"/>
              </a:ext>
            </a:extLst>
          </p:cNvPr>
          <p:cNvSpPr txBox="1"/>
          <p:nvPr/>
        </p:nvSpPr>
        <p:spPr>
          <a:xfrm>
            <a:off x="6322263" y="4407259"/>
            <a:ext cx="165358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Транспортный сервер + сервер приложения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A9DF66-2844-4C8E-A461-319CEA4F88F8}"/>
              </a:ext>
            </a:extLst>
          </p:cNvPr>
          <p:cNvSpPr txBox="1"/>
          <p:nvPr/>
        </p:nvSpPr>
        <p:spPr>
          <a:xfrm>
            <a:off x="8000413" y="4271839"/>
            <a:ext cx="1091907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АРМ заказчика</a:t>
            </a:r>
            <a:r>
              <a:rPr lang="en-US" sz="1000" dirty="0">
                <a:latin typeface="Avenir Next Cyr" pitchFamily="34" charset="-52"/>
              </a:rPr>
              <a:t> c </a:t>
            </a:r>
            <a:r>
              <a:rPr lang="ru-RU" sz="1000" dirty="0">
                <a:latin typeface="Avenir Next Cyr" pitchFamily="34" charset="-52"/>
              </a:rPr>
              <a:t>клиентским приложением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pic>
        <p:nvPicPr>
          <p:cNvPr id="40" name="Picture 12" descr="https://cdn-icons-png.flaticon.com/512/4861/4861065.png">
            <a:extLst>
              <a:ext uri="{FF2B5EF4-FFF2-40B4-BE49-F238E27FC236}">
                <a16:creationId xmlns:a16="http://schemas.microsoft.com/office/drawing/2014/main" id="{6ED98301-5B17-4257-A782-0F7443B5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2403" y="2929435"/>
            <a:ext cx="408319" cy="4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cdn-icons-png.flaticon.com/512/5551/5551492.png">
            <a:extLst>
              <a:ext uri="{FF2B5EF4-FFF2-40B4-BE49-F238E27FC236}">
                <a16:creationId xmlns:a16="http://schemas.microsoft.com/office/drawing/2014/main" id="{189E27C7-B8E1-4D91-B25A-9A0B143B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32" y="2615328"/>
            <a:ext cx="686242" cy="6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43B82C-A9CF-4FA0-918C-D47261DA4A2C}"/>
              </a:ext>
            </a:extLst>
          </p:cNvPr>
          <p:cNvSpPr txBox="1"/>
          <p:nvPr/>
        </p:nvSpPr>
        <p:spPr>
          <a:xfrm>
            <a:off x="3841441" y="3728192"/>
            <a:ext cx="1243128" cy="7160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Инфраструктура оператора спутниковой связи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DA8328E4-1294-446B-B942-92B83769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169886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103BCA8-843D-4ABB-9C26-88B2BAD474B0}"/>
              </a:ext>
            </a:extLst>
          </p:cNvPr>
          <p:cNvSpPr txBox="1"/>
          <p:nvPr/>
        </p:nvSpPr>
        <p:spPr>
          <a:xfrm>
            <a:off x="5162758" y="5002762"/>
            <a:ext cx="999207" cy="7160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Сервер оператора спутниковой связи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AC1737-5BDF-4C23-B517-68D26E0A1723}"/>
              </a:ext>
            </a:extLst>
          </p:cNvPr>
          <p:cNvSpPr txBox="1"/>
          <p:nvPr/>
        </p:nvSpPr>
        <p:spPr>
          <a:xfrm>
            <a:off x="5034332" y="2148631"/>
            <a:ext cx="1243128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Принимающая наземная станция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78A5E5F-21EB-4401-8FFA-00AA528CB039}"/>
              </a:ext>
            </a:extLst>
          </p:cNvPr>
          <p:cNvSpPr/>
          <p:nvPr/>
        </p:nvSpPr>
        <p:spPr>
          <a:xfrm>
            <a:off x="5088406" y="1937824"/>
            <a:ext cx="1153320" cy="3893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B6D502B-F152-42F5-8971-0AAA69FEAF39}"/>
              </a:ext>
            </a:extLst>
          </p:cNvPr>
          <p:cNvCxnSpPr>
            <a:cxnSpLocks/>
          </p:cNvCxnSpPr>
          <p:nvPr/>
        </p:nvCxnSpPr>
        <p:spPr>
          <a:xfrm>
            <a:off x="5656562" y="3545765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3D6F8CE-72C9-48B0-907E-F2EB9E25D75D}"/>
              </a:ext>
            </a:extLst>
          </p:cNvPr>
          <p:cNvSpPr txBox="1"/>
          <p:nvPr/>
        </p:nvSpPr>
        <p:spPr>
          <a:xfrm>
            <a:off x="1666661" y="4568159"/>
            <a:ext cx="2123782" cy="102387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Площадные и линейные объекты со стационарным контрольно-измерительным оборудованием (термокосы, логгеры со спутниковыми модемами)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78EA80-66A0-4B28-975A-9D22DBA5F265}"/>
              </a:ext>
            </a:extLst>
          </p:cNvPr>
          <p:cNvSpPr txBox="1"/>
          <p:nvPr/>
        </p:nvSpPr>
        <p:spPr>
          <a:xfrm>
            <a:off x="3362340" y="1798532"/>
            <a:ext cx="1724147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Низкоорбитальные спутники</a:t>
            </a:r>
          </a:p>
        </p:txBody>
      </p:sp>
    </p:spTree>
    <p:extLst>
      <p:ext uri="{BB962C8B-B14F-4D97-AF65-F5344CB8AC3E}">
        <p14:creationId xmlns:p14="http://schemas.microsoft.com/office/powerpoint/2010/main" val="106300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79CF1F6-2C22-422A-A486-70BD2AEEEF95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Эффект от внедрения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AA1292F-599D-4C2C-8FD0-C50414085146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D307C0-0230-47C3-989D-7E4793976987}"/>
              </a:ext>
            </a:extLst>
          </p:cNvPr>
          <p:cNvSpPr txBox="1"/>
          <p:nvPr/>
        </p:nvSpPr>
        <p:spPr>
          <a:xfrm>
            <a:off x="864990" y="1233725"/>
            <a:ext cx="3104448" cy="30551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Мониторинг температуры грунтов с любой периодичностью </a:t>
            </a: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Возможность развертывания системы в условиях полного отсутствия связи и электроснабжения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Масштабируемость системы</a:t>
            </a:r>
          </a:p>
          <a:p>
            <a:pPr marL="3175">
              <a:buClr>
                <a:srgbClr val="FF0000"/>
              </a:buClr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Энергоэффективность системы (низкое энергопотребление и длительность автономной работы контрольно-измерительного оборудования без замены элементов питания)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8D787-27B1-43D1-BAF1-6A9B682941B0}"/>
              </a:ext>
            </a:extLst>
          </p:cNvPr>
          <p:cNvSpPr txBox="1"/>
          <p:nvPr/>
        </p:nvSpPr>
        <p:spPr>
          <a:xfrm>
            <a:off x="864990" y="813156"/>
            <a:ext cx="4262118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600" b="1" dirty="0">
                <a:solidFill>
                  <a:srgbClr val="FF0000"/>
                </a:solidFill>
                <a:latin typeface="Avenir Next Cyr" pitchFamily="34" charset="-52"/>
              </a:rPr>
              <a:t>Преимущества и возможности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F322A-5235-4DC1-A0C2-D8A3F2422277}"/>
              </a:ext>
            </a:extLst>
          </p:cNvPr>
          <p:cNvSpPr txBox="1"/>
          <p:nvPr/>
        </p:nvSpPr>
        <p:spPr>
          <a:xfrm>
            <a:off x="4188115" y="1233724"/>
            <a:ext cx="3029348" cy="30551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Быстрый монтаж системы по принципу </a:t>
            </a:r>
            <a:r>
              <a:rPr lang="en-US" sz="1200" dirty="0">
                <a:latin typeface="Avenir Next Cyr" pitchFamily="34" charset="-52"/>
              </a:rPr>
              <a:t>Plug-and-Play</a:t>
            </a: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Распределенный доступ к информации для различных стейкхолдеров (заказчик, генподрядчик, служба эксплуатации и др.)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Стоимость системы прозрачна и понятна, и формируется исходя из состава оборудования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Интеграция с внешними системами через </a:t>
            </a:r>
            <a:r>
              <a:rPr lang="en-US" sz="1200" dirty="0">
                <a:latin typeface="Avenir Next Cyr" pitchFamily="34" charset="-52"/>
              </a:rPr>
              <a:t>API</a:t>
            </a:r>
            <a:r>
              <a:rPr lang="ru-RU" sz="1200" dirty="0">
                <a:latin typeface="Avenir Next Cyr" pitchFamily="34" charset="-52"/>
              </a:rPr>
              <a:t> / </a:t>
            </a:r>
            <a:r>
              <a:rPr lang="en-US" sz="1200" dirty="0">
                <a:latin typeface="Avenir Next Cyr" pitchFamily="34" charset="-52"/>
              </a:rPr>
              <a:t>SQL</a:t>
            </a:r>
            <a:r>
              <a:rPr lang="ru-RU" sz="1200" dirty="0">
                <a:latin typeface="Avenir Next Cyr" pitchFamily="34" charset="-52"/>
              </a:rPr>
              <a:t> запросы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E5BEB2-2980-40E7-9193-10E06EBA9B0B}"/>
              </a:ext>
            </a:extLst>
          </p:cNvPr>
          <p:cNvSpPr txBox="1"/>
          <p:nvPr/>
        </p:nvSpPr>
        <p:spPr>
          <a:xfrm>
            <a:off x="864990" y="4999912"/>
            <a:ext cx="4085523" cy="213186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Непрерывный мониторинг температуры грунтов</a:t>
            </a: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Полная и достоверная информация о текущей  температуре грунтов и ее динамике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Дистанционный мониторинг территориально-распределенной инфраструктуры, удаленных и труднодоступных объектов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Сокращение операционных затрат на геотехнический мониторинг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65C193-C059-42AF-9697-4AE527821A79}"/>
              </a:ext>
            </a:extLst>
          </p:cNvPr>
          <p:cNvSpPr txBox="1"/>
          <p:nvPr/>
        </p:nvSpPr>
        <p:spPr>
          <a:xfrm>
            <a:off x="864990" y="4579343"/>
            <a:ext cx="3074952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600" b="1" dirty="0">
                <a:solidFill>
                  <a:srgbClr val="FF0000"/>
                </a:solidFill>
                <a:latin typeface="Avenir Next Cyr" pitchFamily="34" charset="-52"/>
              </a:rPr>
              <a:t>Эффект от внедрения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pic>
        <p:nvPicPr>
          <p:cNvPr id="10" name="Picture 4" descr="https://www.rgtekh.ru/upload/iblock/dc9/%D0%97%D0%B0%D1%81%D1%82%D0%B0%D0%B2%D0%BA%D0%B0%20%D0%B0%D0%BD%D0%BE%D0%BD%D1%81.png">
            <a:extLst>
              <a:ext uri="{FF2B5EF4-FFF2-40B4-BE49-F238E27FC236}">
                <a16:creationId xmlns:a16="http://schemas.microsoft.com/office/drawing/2014/main" id="{3387DB2C-E3D0-4AA0-9A5B-E785209E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48" y="2012713"/>
            <a:ext cx="6973704" cy="43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FC6BEE3-953C-4234-8827-688B78D8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90715"/>
              </p:ext>
            </p:extLst>
          </p:nvPr>
        </p:nvGraphicFramePr>
        <p:xfrm>
          <a:off x="2950200" y="1376245"/>
          <a:ext cx="9722971" cy="16432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17528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5017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ГАУ ЯНАО «Научный центр изучения Арктики»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Социальный объект, г. Салехард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Автоматизированная система температурного мониторинга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NB-IoT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  <a:ea typeface="+mn-ea"/>
                        <a:cs typeface="+mn-cs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Март 2023 г.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3F02BA-6757-402E-93C8-E01C7D3156CB}"/>
              </a:ext>
            </a:extLst>
          </p:cNvPr>
          <p:cNvCxnSpPr>
            <a:cxnSpLocks/>
          </p:cNvCxnSpPr>
          <p:nvPr/>
        </p:nvCxnSpPr>
        <p:spPr>
          <a:xfrm flipH="1">
            <a:off x="6250615" y="1376245"/>
            <a:ext cx="1" cy="125265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5D8EB60-1028-463F-8E0C-F6E7363F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76408"/>
              </p:ext>
            </p:extLst>
          </p:nvPr>
        </p:nvGraphicFramePr>
        <p:xfrm>
          <a:off x="2950200" y="4714297"/>
          <a:ext cx="9722971" cy="18718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17528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5017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АО «РОСПАН ИНТЕРНЕШНЛ» (ПАО «НК «Роснефть»)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НКП от УПН Валанжинской залежи ВУЛУ до ПСП «Заполярное»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Автоматизированная система дистанционной</a:t>
                      </a:r>
                      <a:b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термометрии грунтов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NB-IoT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  <a:ea typeface="+mn-ea"/>
                        <a:cs typeface="+mn-cs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Октябрь 2022 г.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5A47DF5-09EF-4A92-AED1-45465B21145C}"/>
              </a:ext>
            </a:extLst>
          </p:cNvPr>
          <p:cNvCxnSpPr>
            <a:cxnSpLocks/>
          </p:cNvCxnSpPr>
          <p:nvPr/>
        </p:nvCxnSpPr>
        <p:spPr>
          <a:xfrm>
            <a:off x="6250612" y="4714297"/>
            <a:ext cx="1" cy="150952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E5D29118-7292-48DF-BC85-0A5AB945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EBEFA13-A54B-47FC-8C27-3E7E2E677EA0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Кейсы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1C1A63F-807E-4E22-BE13-6B075D41A48F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https://aprotective.ru/files/image/news/%D0%A3%D0%9F%D0%9D%20%D0%B2%D0%B8%D0%B4%20%D1%81%D0%B2%D0%B5%D1%80%D1%85%D1%83.jpg">
            <a:extLst>
              <a:ext uri="{FF2B5EF4-FFF2-40B4-BE49-F238E27FC236}">
                <a16:creationId xmlns:a16="http://schemas.microsoft.com/office/drawing/2014/main" id="{24F45DC2-762E-4174-976B-7D0E8CDF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14461"/>
          <a:stretch/>
        </p:blipFill>
        <p:spPr bwMode="auto">
          <a:xfrm>
            <a:off x="1252886" y="4263349"/>
            <a:ext cx="2650649" cy="26506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ridus.ru/images/2019/3/21/896087/in_article_ad02f44ff9.jpg">
            <a:extLst>
              <a:ext uri="{FF2B5EF4-FFF2-40B4-BE49-F238E27FC236}">
                <a16:creationId xmlns:a16="http://schemas.microsoft.com/office/drawing/2014/main" id="{5E470004-355F-49DC-A146-031FB7E18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r="18451" b="5309"/>
          <a:stretch/>
        </p:blipFill>
        <p:spPr bwMode="auto">
          <a:xfrm>
            <a:off x="1252886" y="909438"/>
            <a:ext cx="2654884" cy="265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8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FC6BEE3-953C-4234-8827-688B78D8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87258"/>
              </p:ext>
            </p:extLst>
          </p:nvPr>
        </p:nvGraphicFramePr>
        <p:xfrm>
          <a:off x="2950200" y="1376245"/>
          <a:ext cx="9722971" cy="18718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17528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5017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БФ «Синет Спарк»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МОБУ СОШ №7, г. Якутск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CryoWAN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» - онлайн-система мониторинга деградации</a:t>
                      </a:r>
                      <a:b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«вечной» мерзлоты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LoRaWAN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  <a:ea typeface="+mn-ea"/>
                        <a:cs typeface="+mn-cs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Июль 2022 г. 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3F02BA-6757-402E-93C8-E01C7D3156CB}"/>
              </a:ext>
            </a:extLst>
          </p:cNvPr>
          <p:cNvCxnSpPr>
            <a:cxnSpLocks/>
          </p:cNvCxnSpPr>
          <p:nvPr/>
        </p:nvCxnSpPr>
        <p:spPr>
          <a:xfrm flipH="1">
            <a:off x="6250612" y="1376245"/>
            <a:ext cx="2" cy="15076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5D8EB60-1028-463F-8E0C-F6E7363F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29119"/>
              </p:ext>
            </p:extLst>
          </p:nvPr>
        </p:nvGraphicFramePr>
        <p:xfrm>
          <a:off x="2950200" y="4714297"/>
          <a:ext cx="9722971" cy="18718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17528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5017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ООО «РН-Ванкор» (ПАО «НК «Роснефть»)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Ванкорский производственный участок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ОПИ автоматизированной системы мониторинга</a:t>
                      </a:r>
                      <a:b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температуры ММГ с беспроводной передачей данных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LoRaWAN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, Спутниковая связь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низкоорбитальные СЗ)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Июнь 2022 г.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5A47DF5-09EF-4A92-AED1-45465B21145C}"/>
              </a:ext>
            </a:extLst>
          </p:cNvPr>
          <p:cNvCxnSpPr>
            <a:cxnSpLocks/>
          </p:cNvCxnSpPr>
          <p:nvPr/>
        </p:nvCxnSpPr>
        <p:spPr>
          <a:xfrm>
            <a:off x="6250612" y="4714297"/>
            <a:ext cx="0" cy="151944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42" name="Picture 2" descr="https://avatars.mds.yandex.net/get-altay/200322/2a0000015b33085ef6ee3bf0e44af2df1971/XXL">
            <a:extLst>
              <a:ext uri="{FF2B5EF4-FFF2-40B4-BE49-F238E27FC236}">
                <a16:creationId xmlns:a16="http://schemas.microsoft.com/office/drawing/2014/main" id="{E819D55E-6D25-44B4-80EE-DA1601AA0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14461" b="5228"/>
          <a:stretch/>
        </p:blipFill>
        <p:spPr bwMode="auto">
          <a:xfrm>
            <a:off x="1252885" y="911378"/>
            <a:ext cx="2650650" cy="2650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EB49ED-7F13-4D90-9511-612793E5A768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Кейсы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34ED53-1F13-42AA-93D2-A011121AD795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https://test.penzgidromash.ru/upload/iblock/6c8/6c845870e991266077adc07f355db324.jpg">
            <a:extLst>
              <a:ext uri="{FF2B5EF4-FFF2-40B4-BE49-F238E27FC236}">
                <a16:creationId xmlns:a16="http://schemas.microsoft.com/office/drawing/2014/main" id="{1ABAB7B3-6F71-41A9-B296-3A1DD0578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13177"/>
          <a:stretch/>
        </p:blipFill>
        <p:spPr bwMode="auto">
          <a:xfrm flipH="1">
            <a:off x="1252017" y="4261990"/>
            <a:ext cx="2652386" cy="26523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FC6BEE3-953C-4234-8827-688B78D8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51792"/>
              </p:ext>
            </p:extLst>
          </p:nvPr>
        </p:nvGraphicFramePr>
        <p:xfrm>
          <a:off x="2950200" y="1376245"/>
          <a:ext cx="9722971" cy="18718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17528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5017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АО «НТЭК» (ПАО «ГМК «Норильский никель»)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Гидротехническое сооружение на пруду «Долгий», г. Норильск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Автоматизированная система диагностического контроля</a:t>
                      </a:r>
                      <a:b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температурного состояния плотины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NB-IoT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  <a:ea typeface="+mn-ea"/>
                        <a:cs typeface="+mn-cs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Ноябрь-декабрь 2021 г.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3F02BA-6757-402E-93C8-E01C7D3156CB}"/>
              </a:ext>
            </a:extLst>
          </p:cNvPr>
          <p:cNvCxnSpPr>
            <a:cxnSpLocks/>
          </p:cNvCxnSpPr>
          <p:nvPr/>
        </p:nvCxnSpPr>
        <p:spPr>
          <a:xfrm flipH="1">
            <a:off x="6250613" y="1376245"/>
            <a:ext cx="1" cy="153410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5D8EB60-1028-463F-8E0C-F6E7363F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80992"/>
              </p:ext>
            </p:extLst>
          </p:nvPr>
        </p:nvGraphicFramePr>
        <p:xfrm>
          <a:off x="2950200" y="4714297"/>
          <a:ext cx="9722971" cy="18718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0426">
                  <a:extLst>
                    <a:ext uri="{9D8B030D-6E8A-4147-A177-3AD203B41FA5}">
                      <a16:colId xmlns:a16="http://schemas.microsoft.com/office/drawing/2014/main" val="404742858"/>
                    </a:ext>
                  </a:extLst>
                </a:gridCol>
                <a:gridCol w="320006">
                  <a:extLst>
                    <a:ext uri="{9D8B030D-6E8A-4147-A177-3AD203B41FA5}">
                      <a16:colId xmlns:a16="http://schemas.microsoft.com/office/drawing/2014/main" val="3371696439"/>
                    </a:ext>
                  </a:extLst>
                </a:gridCol>
                <a:gridCol w="6262539">
                  <a:extLst>
                    <a:ext uri="{9D8B030D-6E8A-4147-A177-3AD203B41FA5}">
                      <a16:colId xmlns:a16="http://schemas.microsoft.com/office/drawing/2014/main" val="7754215"/>
                    </a:ext>
                  </a:extLst>
                </a:gridCol>
              </a:tblGrid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Заказчик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АО «НТЭК» (ПАО «ГМК «Норильский никель»)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05701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Объект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Хозяйство аварийного дизельного топлива ТЭЦ-2, г. Норильск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0473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Автоматизированная система мониторинга температуры</a:t>
                      </a:r>
                      <a:b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грунтов оснований и фундаментов зданий и сооружений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2784"/>
                  </a:ext>
                </a:extLst>
              </a:tr>
              <a:tr h="149411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Технология передачи данных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NB-Fi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  <a:ea typeface="+mn-ea"/>
                        <a:cs typeface="+mn-cs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9805"/>
                  </a:ext>
                </a:extLst>
              </a:tr>
              <a:tr h="142234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</a:rPr>
                        <a:t>Период работ</a:t>
                      </a:r>
                    </a:p>
                  </a:txBody>
                  <a:tcPr marL="6149" marR="6149" marT="6149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Cyr" panose="020B0503020202020204" pitchFamily="34" charset="-52"/>
                          <a:ea typeface="+mn-ea"/>
                          <a:cs typeface="+mn-cs"/>
                        </a:rPr>
                        <a:t>Апрель-май 2021 г. </a:t>
                      </a:r>
                    </a:p>
                  </a:txBody>
                  <a:tcPr marL="6149" marR="6149" marT="614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75909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marL="0" marR="0" lvl="0" indent="0" algn="r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17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venir Next Cyr" panose="020B0503020202020204" pitchFamily="34" charset="-52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328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C2453A9-96C8-4AAF-8F07-0ABAF85CE295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Кейсы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2312B5F-3F2D-4C8B-9C78-CCEF32B0675A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небо, внешний, снег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466F92B-C17E-4C33-9899-C8E69AF8D5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19742"/>
          <a:stretch/>
        </p:blipFill>
        <p:spPr>
          <a:xfrm>
            <a:off x="1250767" y="4245196"/>
            <a:ext cx="2654884" cy="2654884"/>
          </a:xfrm>
          <a:prstGeom prst="ellipse">
            <a:avLst/>
          </a:prstGeom>
          <a:noFill/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0AEBBBE-E47F-4F6A-8206-64C5099BEC01}"/>
              </a:ext>
            </a:extLst>
          </p:cNvPr>
          <p:cNvCxnSpPr>
            <a:cxnSpLocks/>
          </p:cNvCxnSpPr>
          <p:nvPr/>
        </p:nvCxnSpPr>
        <p:spPr>
          <a:xfrm flipH="1">
            <a:off x="6249894" y="4714297"/>
            <a:ext cx="1" cy="153410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Рисунок 18" descr="Изображение выглядит как внешний, небо, вод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A16622E-061D-4AE9-A86E-B1A941D86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r="15442"/>
          <a:stretch/>
        </p:blipFill>
        <p:spPr>
          <a:xfrm>
            <a:off x="1255000" y="916130"/>
            <a:ext cx="2650651" cy="2650651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62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>
            <a:extLst>
              <a:ext uri="{FF2B5EF4-FFF2-40B4-BE49-F238E27FC236}">
                <a16:creationId xmlns:a16="http://schemas.microsoft.com/office/drawing/2014/main" id="{1CA9617E-348A-1DDF-3064-5B1BF597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8" y="3890409"/>
            <a:ext cx="3076439" cy="1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05618EA-8861-8356-EA10-193D03C9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9" y="6204651"/>
            <a:ext cx="1049460" cy="10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56CAA7-F5B7-EAE7-EB81-0C6247D577F0}"/>
              </a:ext>
            </a:extLst>
          </p:cNvPr>
          <p:cNvSpPr txBox="1"/>
          <p:nvPr/>
        </p:nvSpPr>
        <p:spPr>
          <a:xfrm>
            <a:off x="429475" y="1229493"/>
            <a:ext cx="4986520" cy="231653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РУСГЕОТЕХ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– производитель систем температурного мониторинга различных сред (грунты, сыпучие материалы и продукты) и контроля пространственного положения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строительных конструкций. Участник кластера энергоэффективных технологий Фонда «Сколково» и Московского инновационного кластера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  <a:p>
            <a:pPr marL="3175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Инновационная продукция компании включена в реестры Минпромторга России (реестр российской промышленной продукции, произведенной на территории РФ, единый реестр российской радиоэлектронной продукции) и государственный реестр средств измерений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94C6BCA8-4E95-1DFA-D7FA-7D7C1CF4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33" y="6624983"/>
            <a:ext cx="1004439" cy="6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B15C2E1-6376-ED04-10E4-A9B655B5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23" y="6327658"/>
            <a:ext cx="1355475" cy="4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CBC13BB8-5DAF-5A06-F91D-987FF610B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9" b="31260"/>
          <a:stretch/>
        </p:blipFill>
        <p:spPr bwMode="auto">
          <a:xfrm>
            <a:off x="3318871" y="6296861"/>
            <a:ext cx="1696430" cy="4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34E30A8B-B427-B953-88C8-3095540C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5" y="6383397"/>
            <a:ext cx="730050" cy="7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id="{28242E97-A62B-3E6F-4803-4391DEB3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37" y="6124821"/>
            <a:ext cx="1501776" cy="15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7E0F1666-4AE7-BE25-8E61-A3846F1B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21" y="6851840"/>
            <a:ext cx="1412004" cy="2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>
            <a:extLst>
              <a:ext uri="{FF2B5EF4-FFF2-40B4-BE49-F238E27FC236}">
                <a16:creationId xmlns:a16="http://schemas.microsoft.com/office/drawing/2014/main" id="{7432FCCB-480E-1895-55DB-DA3DD3FD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" y="6308608"/>
            <a:ext cx="1296604" cy="4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id="{09D83E28-02A9-86BD-B7F7-226254C6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" y="6517241"/>
            <a:ext cx="135565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>
            <a:extLst>
              <a:ext uri="{FF2B5EF4-FFF2-40B4-BE49-F238E27FC236}">
                <a16:creationId xmlns:a16="http://schemas.microsoft.com/office/drawing/2014/main" id="{92578D52-2AC7-57C9-5D14-40FA20D6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9" y="6292269"/>
            <a:ext cx="1325945" cy="4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Картинки по запросу сколково логотип вектор">
            <a:extLst>
              <a:ext uri="{FF2B5EF4-FFF2-40B4-BE49-F238E27FC236}">
                <a16:creationId xmlns:a16="http://schemas.microsoft.com/office/drawing/2014/main" id="{726B612E-4752-BA43-0048-55F415699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482" y="3954498"/>
            <a:ext cx="629991" cy="4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52228BCA-0354-35FB-F0D3-21A6FFC2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8" y="3628323"/>
            <a:ext cx="2304280" cy="10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9AB9BAD-71B3-E6C6-6883-7A3EFE8D5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37" y="3762343"/>
            <a:ext cx="1067645" cy="10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72F580EB-6D42-E52F-A2A1-E9F4CA4A2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4669"/>
          <a:stretch/>
        </p:blipFill>
        <p:spPr bwMode="auto">
          <a:xfrm>
            <a:off x="5492640" y="1474338"/>
            <a:ext cx="4771285" cy="33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21C0CE-B091-D22E-AAE0-DDEF698BD682}"/>
              </a:ext>
            </a:extLst>
          </p:cNvPr>
          <p:cNvSpPr txBox="1"/>
          <p:nvPr/>
        </p:nvSpPr>
        <p:spPr>
          <a:xfrm>
            <a:off x="8955551" y="6263612"/>
            <a:ext cx="1495687" cy="93153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ООО «РУСГЕОТЕХ»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ИНН 9729105086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ОГРН 1177746679010</a:t>
            </a:r>
          </a:p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+7 (495) 108-76-19</a:t>
            </a:r>
          </a:p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yr" pitchFamily="34" charset="-52"/>
              </a:rPr>
              <a:t>www.rgtekh.ru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971507-AEBE-EDEC-A845-F2182BBA0166}"/>
              </a:ext>
            </a:extLst>
          </p:cNvPr>
          <p:cNvSpPr txBox="1"/>
          <p:nvPr/>
        </p:nvSpPr>
        <p:spPr>
          <a:xfrm>
            <a:off x="6213959" y="3036243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Москва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8CEF9F-49C6-7427-E9E8-48EF42FAF524}"/>
              </a:ext>
            </a:extLst>
          </p:cNvPr>
          <p:cNvSpPr txBox="1"/>
          <p:nvPr/>
        </p:nvSpPr>
        <p:spPr>
          <a:xfrm>
            <a:off x="6874359" y="3454146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Тюмень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75BF96-9609-AF9C-8EDC-37A48C138719}"/>
              </a:ext>
            </a:extLst>
          </p:cNvPr>
          <p:cNvSpPr txBox="1"/>
          <p:nvPr/>
        </p:nvSpPr>
        <p:spPr>
          <a:xfrm>
            <a:off x="7770587" y="3937156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Иркутск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207C46-C634-4B8A-BF6A-29661F21F389}"/>
              </a:ext>
            </a:extLst>
          </p:cNvPr>
          <p:cNvSpPr txBox="1"/>
          <p:nvPr/>
        </p:nvSpPr>
        <p:spPr>
          <a:xfrm>
            <a:off x="7229691" y="3663940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Красноярск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F4D192-06B0-5173-0949-A75A0705D387}"/>
              </a:ext>
            </a:extLst>
          </p:cNvPr>
          <p:cNvSpPr txBox="1"/>
          <p:nvPr/>
        </p:nvSpPr>
        <p:spPr>
          <a:xfrm>
            <a:off x="8873762" y="3654049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Хабаровск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FC3CEA-8447-B2C4-D590-C22CBBE65602}"/>
              </a:ext>
            </a:extLst>
          </p:cNvPr>
          <p:cNvSpPr txBox="1"/>
          <p:nvPr/>
        </p:nvSpPr>
        <p:spPr>
          <a:xfrm>
            <a:off x="7412827" y="3100452"/>
            <a:ext cx="1357390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Новый Уренгой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0E34A80-1791-087E-1120-41ABA843EADB}"/>
              </a:ext>
            </a:extLst>
          </p:cNvPr>
          <p:cNvSpPr txBox="1"/>
          <p:nvPr/>
        </p:nvSpPr>
        <p:spPr>
          <a:xfrm>
            <a:off x="6720322" y="2767950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Воркута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3F6415-15DF-EE25-E61D-FFCDAF28D7E0}"/>
              </a:ext>
            </a:extLst>
          </p:cNvPr>
          <p:cNvSpPr txBox="1"/>
          <p:nvPr/>
        </p:nvSpPr>
        <p:spPr>
          <a:xfrm>
            <a:off x="8903184" y="2949446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Якутск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9D5278-F864-6D86-F6D0-874F5BBF934B}"/>
              </a:ext>
            </a:extLst>
          </p:cNvPr>
          <p:cNvSpPr txBox="1"/>
          <p:nvPr/>
        </p:nvSpPr>
        <p:spPr>
          <a:xfrm>
            <a:off x="9036151" y="2700294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Магадан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6E0515-E91B-09A2-CEEE-597662F858C7}"/>
              </a:ext>
            </a:extLst>
          </p:cNvPr>
          <p:cNvSpPr txBox="1"/>
          <p:nvPr/>
        </p:nvSpPr>
        <p:spPr>
          <a:xfrm>
            <a:off x="7872022" y="2812121"/>
            <a:ext cx="110896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200" dirty="0">
                <a:latin typeface="Avenir Next Cyr" pitchFamily="34" charset="-52"/>
              </a:rPr>
              <a:t>Норильск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DF023EFC-DAA3-14A4-D726-60DCFC2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6" y="4805772"/>
            <a:ext cx="1994717" cy="4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>
            <a:extLst>
              <a:ext uri="{FF2B5EF4-FFF2-40B4-BE49-F238E27FC236}">
                <a16:creationId xmlns:a16="http://schemas.microsoft.com/office/drawing/2014/main" id="{EAEA0EDF-BB56-4198-B855-C1F1AC1A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4917" y="6368196"/>
            <a:ext cx="968196" cy="753181"/>
          </a:xfrm>
          <a:prstGeom prst="rect">
            <a:avLst/>
          </a:prstGeom>
          <a:noFill/>
        </p:spPr>
      </p:pic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9F0FCFF-4D84-4821-86DE-6BA07C7EB599}"/>
              </a:ext>
            </a:extLst>
          </p:cNvPr>
          <p:cNvCxnSpPr>
            <a:cxnSpLocks/>
          </p:cNvCxnSpPr>
          <p:nvPr/>
        </p:nvCxnSpPr>
        <p:spPr>
          <a:xfrm>
            <a:off x="7997608" y="6231087"/>
            <a:ext cx="5970" cy="10273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539BEB33-C7EA-4E66-8562-EC71DB650EE0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О нас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9A3382D-AE14-4EAC-B3A0-A1B603EC7C70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291A02D-0B51-435D-BAE0-FA99B124867A}"/>
              </a:ext>
            </a:extLst>
          </p:cNvPr>
          <p:cNvSpPr txBox="1"/>
          <p:nvPr/>
        </p:nvSpPr>
        <p:spPr>
          <a:xfrm>
            <a:off x="5577240" y="1210836"/>
            <a:ext cx="3747735" cy="62376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География поставок</a:t>
            </a:r>
          </a:p>
          <a:p>
            <a:pPr marL="3175"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B5B5FE-6F0A-4A1C-A12E-A75C9D4DB7B9}"/>
              </a:ext>
            </a:extLst>
          </p:cNvPr>
          <p:cNvSpPr txBox="1"/>
          <p:nvPr/>
        </p:nvSpPr>
        <p:spPr>
          <a:xfrm>
            <a:off x="429475" y="5826965"/>
            <a:ext cx="5392432" cy="62376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Нам доверяют</a:t>
            </a:r>
          </a:p>
          <a:p>
            <a:pPr marL="3175"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84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233168-3025-4E21-A3E6-087D9DD6A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49" y="2991005"/>
            <a:ext cx="2347442" cy="2347442"/>
          </a:xfrm>
          <a:prstGeom prst="rect">
            <a:avLst/>
          </a:prstGeom>
        </p:spPr>
      </p:pic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4F6775E-456A-4D87-B4BD-625DE60E520E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Системы термометрии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729E76-B6D5-494A-9981-DB0637AD715E}"/>
              </a:ext>
            </a:extLst>
          </p:cNvPr>
          <p:cNvSpPr txBox="1"/>
          <p:nvPr/>
        </p:nvSpPr>
        <p:spPr>
          <a:xfrm>
            <a:off x="429475" y="1398716"/>
            <a:ext cx="4619288" cy="139320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</a:rPr>
              <a:t>Автоматизированная термометрия грунтов с передачей данных по наземным и спутниковым технологиям «Интернета вещей»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FB5E4-C3E5-4A7C-AD50-B03B2B9D13DC}"/>
              </a:ext>
            </a:extLst>
          </p:cNvPr>
          <p:cNvSpPr txBox="1"/>
          <p:nvPr/>
        </p:nvSpPr>
        <p:spPr>
          <a:xfrm>
            <a:off x="429475" y="4433277"/>
            <a:ext cx="3704375" cy="182409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venir Next Cyr" pitchFamily="34" charset="-52"/>
              </a:rPr>
              <a:t>Высокоточные средства измерений, устройства сбора и передачи данных (термокосы, логгеры)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venir Next Cyr" pitchFamily="34" charset="-52"/>
              </a:rPr>
              <a:t>Инфраструктура для организации</a:t>
            </a:r>
            <a:br>
              <a:rPr lang="ru-RU" sz="1400" dirty="0">
                <a:latin typeface="Avenir Next Cyr" pitchFamily="34" charset="-52"/>
              </a:rPr>
            </a:br>
            <a:r>
              <a:rPr lang="ru-RU" sz="1400" dirty="0">
                <a:latin typeface="Avenir Next Cyr" pitchFamily="34" charset="-52"/>
              </a:rPr>
              <a:t>наземной или спутниковой связи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venir Next Cyr" pitchFamily="34" charset="-52"/>
              </a:rPr>
              <a:t>Программное обеспечение</a:t>
            </a:r>
            <a:endParaRPr lang="en-US" sz="1400" dirty="0">
              <a:latin typeface="Avenir Next Cyr" pitchFamily="34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AEBB20-E327-414E-B4E5-5F41226F2D97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D6A9EB-7F12-4068-983B-D44EBAF1D8B5}"/>
              </a:ext>
            </a:extLst>
          </p:cNvPr>
          <p:cNvSpPr txBox="1"/>
          <p:nvPr/>
        </p:nvSpPr>
        <p:spPr>
          <a:xfrm>
            <a:off x="429475" y="4012708"/>
            <a:ext cx="3517322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600" b="1" dirty="0">
                <a:solidFill>
                  <a:srgbClr val="FF0000"/>
                </a:solidFill>
                <a:latin typeface="Avenir Next Cyr" pitchFamily="34" charset="-52"/>
              </a:rPr>
              <a:t>Состав системы термометрии: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E42FDC-BD44-4046-8D3D-D91D4130D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8" y="2834634"/>
            <a:ext cx="3419008" cy="3419008"/>
          </a:xfrm>
          <a:prstGeom prst="rect">
            <a:avLst/>
          </a:prstGeom>
        </p:spPr>
      </p:pic>
      <p:pic>
        <p:nvPicPr>
          <p:cNvPr id="11" name="Picture 2" descr="https://st26.stpulscen.ru/images/product/235/204/917_big.jpg">
            <a:extLst>
              <a:ext uri="{FF2B5EF4-FFF2-40B4-BE49-F238E27FC236}">
                <a16:creationId xmlns:a16="http://schemas.microsoft.com/office/drawing/2014/main" id="{8599B7F1-BA07-4AB1-90EB-8373FAF46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" b="3952"/>
          <a:stretch/>
        </p:blipFill>
        <p:spPr bwMode="auto">
          <a:xfrm>
            <a:off x="6171398" y="1518813"/>
            <a:ext cx="3065148" cy="31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текс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3BD5CAFA-0FB0-45AE-B4D7-1EB26B18E5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38" y="2659598"/>
            <a:ext cx="2469015" cy="2469015"/>
          </a:xfrm>
          <a:prstGeom prst="rect">
            <a:avLst/>
          </a:prstGeom>
        </p:spPr>
      </p:pic>
      <p:pic>
        <p:nvPicPr>
          <p:cNvPr id="13" name="Picture 2" descr="https://vajak.ru/upload/iblock/aa8/bazovaya_radiostantsiya_nb_300.jpg">
            <a:extLst>
              <a:ext uri="{FF2B5EF4-FFF2-40B4-BE49-F238E27FC236}">
                <a16:creationId xmlns:a16="http://schemas.microsoft.com/office/drawing/2014/main" id="{A4184DAB-AEB5-497C-8765-45C6FDF0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4"/>
          <a:stretch/>
        </p:blipFill>
        <p:spPr bwMode="auto">
          <a:xfrm>
            <a:off x="6450669" y="3375693"/>
            <a:ext cx="3700620" cy="29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кабель, разъем&#10;&#10;Автоматически созданное описание">
            <a:extLst>
              <a:ext uri="{FF2B5EF4-FFF2-40B4-BE49-F238E27FC236}">
                <a16:creationId xmlns:a16="http://schemas.microsoft.com/office/drawing/2014/main" id="{EC1C0476-8707-4CF3-97F2-AB16442A65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07" y="4131821"/>
            <a:ext cx="1870049" cy="18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0AC835B3-73BE-4E5D-9AB6-61C6BBFE7C0F}"/>
              </a:ext>
            </a:extLst>
          </p:cNvPr>
          <p:cNvSpPr>
            <a:spLocks noChangeAspect="1"/>
          </p:cNvSpPr>
          <p:nvPr/>
        </p:nvSpPr>
        <p:spPr>
          <a:xfrm>
            <a:off x="3224978" y="1671484"/>
            <a:ext cx="4066463" cy="4066463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419100">
              <a:schemeClr val="bg1">
                <a:lumMod val="8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2A74-541E-4A16-8510-A1E98651441C}"/>
              </a:ext>
            </a:extLst>
          </p:cNvPr>
          <p:cNvSpPr txBox="1"/>
          <p:nvPr/>
        </p:nvSpPr>
        <p:spPr>
          <a:xfrm>
            <a:off x="3127150" y="2640832"/>
            <a:ext cx="4262118" cy="213186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3000" b="1" dirty="0">
                <a:latin typeface="Avenir Next Cyr" pitchFamily="34" charset="-52"/>
              </a:rPr>
              <a:t>Сценарии построения систем температурного мониторинга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531DF65-D869-4C2B-987F-FB63CA589F19}"/>
              </a:ext>
            </a:extLst>
          </p:cNvPr>
          <p:cNvSpPr>
            <a:spLocks noChangeAspect="1"/>
          </p:cNvSpPr>
          <p:nvPr/>
        </p:nvSpPr>
        <p:spPr>
          <a:xfrm>
            <a:off x="3224978" y="1671483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033AD07-6257-4A53-9C54-6D12A87A4AD8}"/>
              </a:ext>
            </a:extLst>
          </p:cNvPr>
          <p:cNvSpPr>
            <a:spLocks noChangeAspect="1"/>
          </p:cNvSpPr>
          <p:nvPr/>
        </p:nvSpPr>
        <p:spPr>
          <a:xfrm>
            <a:off x="6246350" y="1675831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45A42B7-F4E7-45B3-BDE8-F912357B39E6}"/>
              </a:ext>
            </a:extLst>
          </p:cNvPr>
          <p:cNvSpPr>
            <a:spLocks noChangeAspect="1"/>
          </p:cNvSpPr>
          <p:nvPr/>
        </p:nvSpPr>
        <p:spPr>
          <a:xfrm>
            <a:off x="3224977" y="4687506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36C8DB7-A2B5-402F-89D0-7E51BBC8ACB5}"/>
              </a:ext>
            </a:extLst>
          </p:cNvPr>
          <p:cNvSpPr>
            <a:spLocks noChangeAspect="1"/>
          </p:cNvSpPr>
          <p:nvPr/>
        </p:nvSpPr>
        <p:spPr>
          <a:xfrm>
            <a:off x="6246349" y="4687173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2C655-4498-4613-941A-215816D88B90}"/>
              </a:ext>
            </a:extLst>
          </p:cNvPr>
          <p:cNvSpPr txBox="1"/>
          <p:nvPr/>
        </p:nvSpPr>
        <p:spPr>
          <a:xfrm>
            <a:off x="3273667" y="1833148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1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31C30-F554-42AE-B911-3CFDAD9C9A9C}"/>
              </a:ext>
            </a:extLst>
          </p:cNvPr>
          <p:cNvSpPr txBox="1"/>
          <p:nvPr/>
        </p:nvSpPr>
        <p:spPr>
          <a:xfrm>
            <a:off x="6314706" y="1838037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2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2941B-A615-48C0-BFCF-ABAD8A926BD7}"/>
              </a:ext>
            </a:extLst>
          </p:cNvPr>
          <p:cNvSpPr txBox="1"/>
          <p:nvPr/>
        </p:nvSpPr>
        <p:spPr>
          <a:xfrm>
            <a:off x="3273667" y="4857096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3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E0430-975B-41BE-AEB0-ADDF5D9E2252}"/>
              </a:ext>
            </a:extLst>
          </p:cNvPr>
          <p:cNvSpPr txBox="1"/>
          <p:nvPr/>
        </p:nvSpPr>
        <p:spPr>
          <a:xfrm>
            <a:off x="6304871" y="4857096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4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73040C-75D0-49AC-AE4C-B4ECF643944C}"/>
              </a:ext>
            </a:extLst>
          </p:cNvPr>
          <p:cNvSpPr txBox="1"/>
          <p:nvPr/>
        </p:nvSpPr>
        <p:spPr>
          <a:xfrm>
            <a:off x="669962" y="901609"/>
            <a:ext cx="2381636" cy="93153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Передача данных 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по сотовой связи стандарта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NB-IoT</a:t>
            </a:r>
            <a:endParaRPr lang="ru-RU" sz="1800" dirty="0">
              <a:solidFill>
                <a:srgbClr val="FF0000"/>
              </a:solidFill>
              <a:latin typeface="Avenir Next Cyr" pitchFamily="3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A4530-6D33-4B59-BFE7-26E0DD92AE18}"/>
              </a:ext>
            </a:extLst>
          </p:cNvPr>
          <p:cNvSpPr txBox="1"/>
          <p:nvPr/>
        </p:nvSpPr>
        <p:spPr>
          <a:xfrm>
            <a:off x="7695234" y="901608"/>
            <a:ext cx="2213788" cy="93153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радиоканалу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NB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Fi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 /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LoRaWAN</a:t>
            </a:r>
            <a:endParaRPr lang="ru-RU" sz="1800" dirty="0">
              <a:solidFill>
                <a:srgbClr val="FF0000"/>
              </a:solidFill>
              <a:latin typeface="Avenir Next Cyr" pitchFamily="34" charset="-52"/>
              <a:ea typeface="PT Astra Serif" pitchFamily="18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EE946-58A7-481D-8A9B-EB4367B57F1A}"/>
              </a:ext>
            </a:extLst>
          </p:cNvPr>
          <p:cNvSpPr txBox="1"/>
          <p:nvPr/>
        </p:nvSpPr>
        <p:spPr>
          <a:xfrm>
            <a:off x="669962" y="5473982"/>
            <a:ext cx="3844071" cy="12085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радиоканалу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NB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Fi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 и спутниковой связи (геостационарные СЗ)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808792-704E-4753-B882-C7ACEAFBB51D}"/>
              </a:ext>
            </a:extLst>
          </p:cNvPr>
          <p:cNvSpPr txBox="1"/>
          <p:nvPr/>
        </p:nvSpPr>
        <p:spPr>
          <a:xfrm>
            <a:off x="7695234" y="5473982"/>
            <a:ext cx="2820108" cy="93153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спутниковой связи (низкоорбитальные СЗ)</a:t>
            </a:r>
          </a:p>
        </p:txBody>
      </p:sp>
    </p:spTree>
    <p:extLst>
      <p:ext uri="{BB962C8B-B14F-4D97-AF65-F5344CB8AC3E}">
        <p14:creationId xmlns:p14="http://schemas.microsoft.com/office/powerpoint/2010/main" val="153682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50D47D03-20C7-47A1-B5E8-0C5397579731}"/>
              </a:ext>
            </a:extLst>
          </p:cNvPr>
          <p:cNvSpPr>
            <a:spLocks noChangeAspect="1"/>
          </p:cNvSpPr>
          <p:nvPr/>
        </p:nvSpPr>
        <p:spPr>
          <a:xfrm>
            <a:off x="7042305" y="2123765"/>
            <a:ext cx="4066463" cy="4066463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419100">
              <a:schemeClr val="bg1">
                <a:lumMod val="8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B56A9CE-E47E-4302-8EAD-754E5951C2B6}"/>
              </a:ext>
            </a:extLst>
          </p:cNvPr>
          <p:cNvSpPr>
            <a:spLocks noChangeAspect="1"/>
          </p:cNvSpPr>
          <p:nvPr/>
        </p:nvSpPr>
        <p:spPr>
          <a:xfrm>
            <a:off x="7343040" y="2158833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0AB45-FC2D-4B35-8023-7426A669F291}"/>
              </a:ext>
            </a:extLst>
          </p:cNvPr>
          <p:cNvSpPr txBox="1"/>
          <p:nvPr/>
        </p:nvSpPr>
        <p:spPr>
          <a:xfrm>
            <a:off x="7391729" y="2320498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1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F057F5-E35C-4B7E-B629-BA431C82577E}"/>
              </a:ext>
            </a:extLst>
          </p:cNvPr>
          <p:cNvSpPr txBox="1"/>
          <p:nvPr/>
        </p:nvSpPr>
        <p:spPr>
          <a:xfrm>
            <a:off x="7898328" y="3756867"/>
            <a:ext cx="3519222" cy="93153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по сотовой связи</a:t>
            </a:r>
            <a:b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стандарта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NB-IoT</a:t>
            </a:r>
            <a:endParaRPr lang="ru-RU" sz="1800" dirty="0">
              <a:solidFill>
                <a:srgbClr val="FF0000"/>
              </a:solidFill>
              <a:latin typeface="Avenir Next Cyr" pitchFamily="34" charset="-52"/>
            </a:endParaRPr>
          </a:p>
        </p:txBody>
      </p:sp>
      <p:pic>
        <p:nvPicPr>
          <p:cNvPr id="6146" name="Picture 2" descr="https://www.gazprom.ru/preview/f/posts/08/688186/w1400_17.jpg">
            <a:extLst>
              <a:ext uri="{FF2B5EF4-FFF2-40B4-BE49-F238E27FC236}">
                <a16:creationId xmlns:a16="http://schemas.microsoft.com/office/drawing/2014/main" id="{2F70260A-D128-44DD-81D3-B267E97B8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/>
        </p:blipFill>
        <p:spPr bwMode="auto">
          <a:xfrm>
            <a:off x="-647247" y="5119752"/>
            <a:ext cx="2788995" cy="2788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FADD79-3DAC-44A5-BF37-DF170877A4F2}"/>
              </a:ext>
            </a:extLst>
          </p:cNvPr>
          <p:cNvSpPr txBox="1"/>
          <p:nvPr/>
        </p:nvSpPr>
        <p:spPr>
          <a:xfrm>
            <a:off x="855681" y="2170250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Особенности:</a:t>
            </a:r>
            <a:endParaRPr lang="ru-RU" sz="1400" b="1" dirty="0">
              <a:latin typeface="Avenir Next Cyr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BBF75-B42B-4D14-ABB6-4D4858895E10}"/>
              </a:ext>
            </a:extLst>
          </p:cNvPr>
          <p:cNvSpPr txBox="1"/>
          <p:nvPr/>
        </p:nvSpPr>
        <p:spPr>
          <a:xfrm>
            <a:off x="855681" y="2567841"/>
            <a:ext cx="5582239" cy="213186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Необходимо устойчивое покрытие сотовой связи стандарта </a:t>
            </a:r>
            <a:r>
              <a:rPr lang="en-US" sz="1200" dirty="0">
                <a:latin typeface="Avenir Next Cyr" pitchFamily="34" charset="-52"/>
              </a:rPr>
              <a:t>NB-IoT</a:t>
            </a:r>
            <a:r>
              <a:rPr lang="ru-RU" sz="1200" dirty="0">
                <a:latin typeface="Avenir Next Cyr" pitchFamily="34" charset="-52"/>
              </a:rPr>
              <a:t> (операторы связи МТС, МегаФон</a:t>
            </a:r>
            <a:r>
              <a:rPr lang="en-US" sz="1200" dirty="0">
                <a:latin typeface="Avenir Next Cyr" pitchFamily="34" charset="-52"/>
              </a:rPr>
              <a:t>)</a:t>
            </a: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 требуется источник питания и доступ в интернет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Заказчик заключает договор с оператором сотовой связи и передает вендору сим-чипы </a:t>
            </a:r>
            <a:r>
              <a:rPr lang="en-US" sz="1200" dirty="0">
                <a:latin typeface="Avenir Next Cyr" pitchFamily="34" charset="-52"/>
              </a:rPr>
              <a:t>NB-IoT</a:t>
            </a:r>
            <a:r>
              <a:rPr lang="ru-RU" sz="1200" dirty="0">
                <a:latin typeface="Avenir Next Cyr" pitchFamily="34" charset="-52"/>
              </a:rPr>
              <a:t> как давальческое сырье для их установки в логгеры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Абонентская плата за услуги связи составляет от 150 ₽ с НДС в год (зависит от оператора и выбранного тарифа) за каждое устройство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4B6F3-E55B-4865-9A63-1EFB95ECCCD6}"/>
              </a:ext>
            </a:extLst>
          </p:cNvPr>
          <p:cNvSpPr txBox="1"/>
          <p:nvPr/>
        </p:nvSpPr>
        <p:spPr>
          <a:xfrm>
            <a:off x="855681" y="1444604"/>
            <a:ext cx="6391888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b="1" dirty="0">
                <a:solidFill>
                  <a:srgbClr val="FF0000"/>
                </a:solidFill>
                <a:latin typeface="Avenir Next Cyr" pitchFamily="34" charset="-52"/>
              </a:rPr>
              <a:t>Есть покрытие сотовой связи (</a:t>
            </a:r>
            <a:r>
              <a:rPr lang="en-US" b="1" dirty="0">
                <a:solidFill>
                  <a:srgbClr val="FF0000"/>
                </a:solidFill>
                <a:latin typeface="Avenir Next Cyr" pitchFamily="34" charset="-52"/>
              </a:rPr>
              <a:t>NB-IoT</a:t>
            </a:r>
            <a:r>
              <a:rPr lang="ru-RU" b="1" dirty="0">
                <a:solidFill>
                  <a:srgbClr val="FF0000"/>
                </a:solidFill>
                <a:latin typeface="Avenir Next Cyr" pitchFamily="34" charset="-52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02987-0E31-41CC-BB5A-28BD8259C50F}"/>
              </a:ext>
            </a:extLst>
          </p:cNvPr>
          <p:cNvSpPr txBox="1"/>
          <p:nvPr/>
        </p:nvSpPr>
        <p:spPr>
          <a:xfrm>
            <a:off x="855681" y="1047013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В каких случаях применяется:</a:t>
            </a:r>
          </a:p>
        </p:txBody>
      </p:sp>
    </p:spTree>
    <p:extLst>
      <p:ext uri="{BB962C8B-B14F-4D97-AF65-F5344CB8AC3E}">
        <p14:creationId xmlns:p14="http://schemas.microsoft.com/office/powerpoint/2010/main" val="87668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4F6775E-456A-4D87-B4BD-625DE60E520E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Схема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AEBB20-E327-414E-B4E5-5F41226F2D97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7312D04-F690-4AB3-AD38-042E68E0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38" y="4348036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A7CF5F-015A-440B-9C2F-6E0982E6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4348036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диоволны бесплатно иконка">
            <a:extLst>
              <a:ext uri="{FF2B5EF4-FFF2-40B4-BE49-F238E27FC236}">
                <a16:creationId xmlns:a16="http://schemas.microsoft.com/office/drawing/2014/main" id="{F9B06767-42ED-4024-8BBD-D4AE42C3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2623804" y="3867288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Радиоволны бесплатно иконка">
            <a:extLst>
              <a:ext uri="{FF2B5EF4-FFF2-40B4-BE49-F238E27FC236}">
                <a16:creationId xmlns:a16="http://schemas.microsoft.com/office/drawing/2014/main" id="{2C4FC684-CF8E-4DB1-8A8D-73BA2E85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2214840" y="2359334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F16262C-1808-4F3F-A446-22A4D3EF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1" y="2833979"/>
            <a:ext cx="1196195" cy="11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8" descr="https://aptinex.com/wp-content/uploads/2019/03/nbiot.jpg">
            <a:extLst>
              <a:ext uri="{FF2B5EF4-FFF2-40B4-BE49-F238E27FC236}">
                <a16:creationId xmlns:a16="http://schemas.microsoft.com/office/drawing/2014/main" id="{817DCCD5-E559-4793-8E45-D03099B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3" t="29387" r="5800" b="35187"/>
          <a:stretch>
            <a:fillRect/>
          </a:stretch>
        </p:blipFill>
        <p:spPr bwMode="auto">
          <a:xfrm>
            <a:off x="3319935" y="2663088"/>
            <a:ext cx="1078944" cy="42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8B2ADD6C-E1ED-4A6F-9781-FCBE5DF7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604953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cdn-icons-png.flaticon.com/512/3781/3781132.png">
            <a:extLst>
              <a:ext uri="{FF2B5EF4-FFF2-40B4-BE49-F238E27FC236}">
                <a16:creationId xmlns:a16="http://schemas.microsoft.com/office/drawing/2014/main" id="{10954B09-88DD-4933-93C9-873AD5D8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88" y="2532116"/>
            <a:ext cx="1458144" cy="1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BBDB356-A0E6-4B9A-9843-452ABF76B66D}"/>
              </a:ext>
            </a:extLst>
          </p:cNvPr>
          <p:cNvCxnSpPr>
            <a:cxnSpLocks/>
          </p:cNvCxnSpPr>
          <p:nvPr/>
        </p:nvCxnSpPr>
        <p:spPr>
          <a:xfrm>
            <a:off x="5655896" y="4086054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Picture 4" descr="Y:\Маркетинг\018_Кейсы\Сельхозка\noun_operator_1156395.png">
            <a:extLst>
              <a:ext uri="{FF2B5EF4-FFF2-40B4-BE49-F238E27FC236}">
                <a16:creationId xmlns:a16="http://schemas.microsoft.com/office/drawing/2014/main" id="{D2DBD6A8-AEEC-430E-81B9-910F7490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053" y="3177263"/>
            <a:ext cx="1189614" cy="1189614"/>
          </a:xfrm>
          <a:prstGeom prst="rect">
            <a:avLst/>
          </a:prstGeom>
          <a:noFill/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1B2321D-D329-46E5-A02B-D5921CECC6C8}"/>
              </a:ext>
            </a:extLst>
          </p:cNvPr>
          <p:cNvCxnSpPr>
            <a:cxnSpLocks/>
          </p:cNvCxnSpPr>
          <p:nvPr/>
        </p:nvCxnSpPr>
        <p:spPr>
          <a:xfrm rot="16200000">
            <a:off x="8188986" y="3571662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8978AC26-6DD6-4D5D-A2A1-11F9AFEF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5" y="3462874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0E7554D-6192-4AE9-B047-2F9DA7C309A3}"/>
              </a:ext>
            </a:extLst>
          </p:cNvPr>
          <p:cNvCxnSpPr>
            <a:cxnSpLocks/>
          </p:cNvCxnSpPr>
          <p:nvPr/>
        </p:nvCxnSpPr>
        <p:spPr>
          <a:xfrm rot="16200000">
            <a:off x="6971976" y="3563640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98C9367-A681-4756-807E-BFFFD2071E1A}"/>
              </a:ext>
            </a:extLst>
          </p:cNvPr>
          <p:cNvSpPr/>
          <p:nvPr/>
        </p:nvSpPr>
        <p:spPr>
          <a:xfrm>
            <a:off x="4827507" y="1920510"/>
            <a:ext cx="1606950" cy="3893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6628E79-EC5E-4652-A3B4-EFD3764505D1}"/>
              </a:ext>
            </a:extLst>
          </p:cNvPr>
          <p:cNvSpPr/>
          <p:nvPr/>
        </p:nvSpPr>
        <p:spPr>
          <a:xfrm>
            <a:off x="7236043" y="3261188"/>
            <a:ext cx="688876" cy="970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04835C-C6C8-4A71-9A88-BF34A674C96E}"/>
              </a:ext>
            </a:extLst>
          </p:cNvPr>
          <p:cNvSpPr txBox="1"/>
          <p:nvPr/>
        </p:nvSpPr>
        <p:spPr>
          <a:xfrm>
            <a:off x="4902088" y="2011235"/>
            <a:ext cx="1396620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Башни сотовой связи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838DD0-0524-45E4-BBAE-8035979BF5C8}"/>
              </a:ext>
            </a:extLst>
          </p:cNvPr>
          <p:cNvSpPr txBox="1"/>
          <p:nvPr/>
        </p:nvSpPr>
        <p:spPr>
          <a:xfrm>
            <a:off x="3147300" y="3209863"/>
            <a:ext cx="1396619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Сотовая связь стандарта </a:t>
            </a:r>
            <a:r>
              <a:rPr lang="en-US" sz="1000" dirty="0">
                <a:latin typeface="Avenir Next Cyr" pitchFamily="34" charset="-52"/>
              </a:rPr>
              <a:t>NB-IoT</a:t>
            </a:r>
            <a:endParaRPr lang="ru-RU" sz="1000" dirty="0">
              <a:latin typeface="Avenir Next Cyr" pitchFamily="34" charset="-52"/>
            </a:endParaRPr>
          </a:p>
          <a:p>
            <a:pPr marL="3175" algn="ctr"/>
            <a:r>
              <a:rPr lang="ru-RU" sz="1000" dirty="0">
                <a:latin typeface="Avenir Next Cyr" pitchFamily="34" charset="-52"/>
              </a:rPr>
              <a:t>(зона покрытия)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4A480F-AA64-427C-9D11-73445AE1908A}"/>
              </a:ext>
            </a:extLst>
          </p:cNvPr>
          <p:cNvSpPr txBox="1"/>
          <p:nvPr/>
        </p:nvSpPr>
        <p:spPr>
          <a:xfrm>
            <a:off x="1015203" y="5219788"/>
            <a:ext cx="2053266" cy="102387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Площадные и линейные объекты со стационарным контрольно-измерительным оборудованием (термокосы, логгеры с модемами сотовой связи)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20393E-02C0-42F6-92F9-2A51DD25BAAD}"/>
              </a:ext>
            </a:extLst>
          </p:cNvPr>
          <p:cNvSpPr txBox="1"/>
          <p:nvPr/>
        </p:nvSpPr>
        <p:spPr>
          <a:xfrm>
            <a:off x="4729611" y="5293426"/>
            <a:ext cx="1763413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Сервер оператора сотовой связи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1CB14E-95CD-4422-955D-54E8C2EECFFD}"/>
              </a:ext>
            </a:extLst>
          </p:cNvPr>
          <p:cNvSpPr txBox="1"/>
          <p:nvPr/>
        </p:nvSpPr>
        <p:spPr>
          <a:xfrm>
            <a:off x="2873048" y="1326738"/>
            <a:ext cx="1527027" cy="65454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200" b="1" dirty="0">
                <a:latin typeface="Avenir Next Cyr" pitchFamily="34" charset="-52"/>
              </a:rPr>
              <a:t>Инфраструктура оператора сотовой связи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E80307-942F-4BA6-BD66-1C8CEA73951C}"/>
              </a:ext>
            </a:extLst>
          </p:cNvPr>
          <p:cNvSpPr txBox="1"/>
          <p:nvPr/>
        </p:nvSpPr>
        <p:spPr>
          <a:xfrm>
            <a:off x="6750339" y="4366877"/>
            <a:ext cx="165358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Транспортный сервер + сервер приложения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A9DF66-2844-4C8E-A461-319CEA4F88F8}"/>
              </a:ext>
            </a:extLst>
          </p:cNvPr>
          <p:cNvSpPr txBox="1"/>
          <p:nvPr/>
        </p:nvSpPr>
        <p:spPr>
          <a:xfrm>
            <a:off x="8566032" y="4231457"/>
            <a:ext cx="1091907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АРМ заказчика</a:t>
            </a:r>
            <a:r>
              <a:rPr lang="en-US" sz="1000" dirty="0">
                <a:latin typeface="Avenir Next Cyr" pitchFamily="34" charset="-52"/>
              </a:rPr>
              <a:t> c </a:t>
            </a:r>
            <a:r>
              <a:rPr lang="ru-RU" sz="1000" dirty="0">
                <a:latin typeface="Avenir Next Cyr" pitchFamily="34" charset="-52"/>
              </a:rPr>
              <a:t>клиентским приложением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00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F057F5-E35C-4B7E-B629-BA431C82577E}"/>
              </a:ext>
            </a:extLst>
          </p:cNvPr>
          <p:cNvSpPr txBox="1"/>
          <p:nvPr/>
        </p:nvSpPr>
        <p:spPr>
          <a:xfrm>
            <a:off x="627811" y="2236090"/>
            <a:ext cx="3324365" cy="136242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радиоканалу</a:t>
            </a:r>
            <a:b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</a:b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NB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Fi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 /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LoRaWAN</a:t>
            </a:r>
            <a:endParaRPr lang="ru-RU" sz="1800" dirty="0">
              <a:solidFill>
                <a:srgbClr val="FF0000"/>
              </a:solidFill>
              <a:latin typeface="Avenir Next Cyr" pitchFamily="34" charset="-52"/>
              <a:ea typeface="PT Astra Serif" pitchFamily="18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BDF9B-55B9-439E-A86E-2B8163DA8A37}"/>
              </a:ext>
            </a:extLst>
          </p:cNvPr>
          <p:cNvSpPr txBox="1"/>
          <p:nvPr/>
        </p:nvSpPr>
        <p:spPr>
          <a:xfrm>
            <a:off x="4291828" y="743930"/>
            <a:ext cx="5863917" cy="173175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покрытия сотовой связи</a:t>
            </a: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Есть источники электроснабжения</a:t>
            </a: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Есть связь с сервером </a:t>
            </a:r>
          </a:p>
          <a:p>
            <a:pPr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 marL="3175"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62F8BF-9996-432D-90F8-E0BB017FAC1B}"/>
              </a:ext>
            </a:extLst>
          </p:cNvPr>
          <p:cNvSpPr txBox="1"/>
          <p:nvPr/>
        </p:nvSpPr>
        <p:spPr>
          <a:xfrm>
            <a:off x="4291828" y="2078097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  <a:cs typeface="Open Sans Semibold" panose="020B0706030804020204" pitchFamily="34" charset="0"/>
              </a:rPr>
              <a:t>Особенности:</a:t>
            </a:r>
            <a:endParaRPr lang="ru-RU" sz="1400" b="1" dirty="0">
              <a:latin typeface="Avenir Next Cyr" pitchFamily="3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552073-53F2-4157-8540-0475B0A4AFD5}"/>
              </a:ext>
            </a:extLst>
          </p:cNvPr>
          <p:cNvSpPr txBox="1"/>
          <p:nvPr/>
        </p:nvSpPr>
        <p:spPr>
          <a:xfrm>
            <a:off x="4291828" y="2475688"/>
            <a:ext cx="5863917" cy="397852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На объекте устанавливается блок сбора данных с антенно-фидерными устройствами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Необходим источник питания 220В / 24В</a:t>
            </a: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Один блок сбора данных обеспечивает опрос в радиусе своего действия (</a:t>
            </a:r>
            <a:r>
              <a:rPr lang="en-US" sz="1200" dirty="0">
                <a:latin typeface="Avenir Next Cyr" pitchFamily="34" charset="-52"/>
              </a:rPr>
              <a:t>LoRaWAN</a:t>
            </a:r>
            <a:r>
              <a:rPr lang="ru-RU" sz="1200" dirty="0">
                <a:latin typeface="Avenir Next Cyr" pitchFamily="34" charset="-52"/>
              </a:rPr>
              <a:t> – до 3 км, </a:t>
            </a:r>
            <a:r>
              <a:rPr lang="en-US" sz="1200" dirty="0">
                <a:latin typeface="Avenir Next Cyr" pitchFamily="34" charset="-52"/>
              </a:rPr>
              <a:t>NB-Fi</a:t>
            </a:r>
            <a:r>
              <a:rPr lang="ru-RU" sz="1200" dirty="0">
                <a:latin typeface="Avenir Next Cyr" pitchFamily="34" charset="-52"/>
              </a:rPr>
              <a:t> – до 12 км)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Критерии выбора места установки антенн: устанавливаются на мачту на самой высокой точке объекта (</a:t>
            </a:r>
            <a:r>
              <a:rPr lang="en-US" sz="1200" dirty="0">
                <a:latin typeface="Avenir Next Cyr" pitchFamily="34" charset="-52"/>
              </a:rPr>
              <a:t>min </a:t>
            </a:r>
            <a:r>
              <a:rPr lang="ru-RU" sz="1200" dirty="0">
                <a:latin typeface="Avenir Next Cyr" pitchFamily="34" charset="-52"/>
              </a:rPr>
              <a:t>3 м); вокруг не должно быть других антенн или молниеотводов, находящихся на одном уровне; располагать на максимально удаленном расстоянии от ЛЭП, массивных металлических предметов и стен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Базовая станция устанавливается на расстоянии не более 5 м от антенн (ограничение по длине коаксиального кабеля)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Монтаж блока сбора данных может осуществляться как внутри, так и снаружи помещений. Максимальное удаление базовой станции от блока сбора данных – не более 100 м (ограничение по длине кабеля </a:t>
            </a:r>
            <a:r>
              <a:rPr lang="en-US" sz="1200" dirty="0">
                <a:latin typeface="Avenir Next Cyr" pitchFamily="34" charset="-52"/>
              </a:rPr>
              <a:t>PoE</a:t>
            </a:r>
            <a:r>
              <a:rPr lang="ru-RU" sz="1200" dirty="0">
                <a:latin typeface="Avenir Next Cyr" pitchFamily="34" charset="-52"/>
              </a:rPr>
              <a:t>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3B83093-0159-4D83-9E79-879521EAA975}"/>
              </a:ext>
            </a:extLst>
          </p:cNvPr>
          <p:cNvSpPr>
            <a:spLocks noChangeAspect="1"/>
          </p:cNvSpPr>
          <p:nvPr/>
        </p:nvSpPr>
        <p:spPr>
          <a:xfrm>
            <a:off x="-501669" y="934594"/>
            <a:ext cx="4385078" cy="4385078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419100">
              <a:schemeClr val="bg1">
                <a:lumMod val="8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B78D865-23C2-49AD-A1DF-B36BA9ED317D}"/>
              </a:ext>
            </a:extLst>
          </p:cNvPr>
          <p:cNvSpPr>
            <a:spLocks noChangeAspect="1"/>
          </p:cNvSpPr>
          <p:nvPr/>
        </p:nvSpPr>
        <p:spPr>
          <a:xfrm>
            <a:off x="2567436" y="743930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B2B7C-8075-496A-A3B5-BDEA3825ED6D}"/>
              </a:ext>
            </a:extLst>
          </p:cNvPr>
          <p:cNvSpPr txBox="1"/>
          <p:nvPr/>
        </p:nvSpPr>
        <p:spPr>
          <a:xfrm>
            <a:off x="2616125" y="905595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2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8555E-4ED2-4903-8CDF-EE1A60E13CC2}"/>
              </a:ext>
            </a:extLst>
          </p:cNvPr>
          <p:cNvSpPr txBox="1"/>
          <p:nvPr/>
        </p:nvSpPr>
        <p:spPr>
          <a:xfrm>
            <a:off x="4291829" y="346339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В каких случаях применяется:</a:t>
            </a:r>
          </a:p>
        </p:txBody>
      </p:sp>
    </p:spTree>
    <p:extLst>
      <p:ext uri="{BB962C8B-B14F-4D97-AF65-F5344CB8AC3E}">
        <p14:creationId xmlns:p14="http://schemas.microsoft.com/office/powerpoint/2010/main" val="218309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4F6775E-456A-4D87-B4BD-625DE60E520E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Схема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AEBB20-E327-414E-B4E5-5F41226F2D97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7312D04-F690-4AB3-AD38-042E68E0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38" y="4348036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A7CF5F-015A-440B-9C2F-6E0982E6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4348036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диоволны бесплатно иконка">
            <a:extLst>
              <a:ext uri="{FF2B5EF4-FFF2-40B4-BE49-F238E27FC236}">
                <a16:creationId xmlns:a16="http://schemas.microsoft.com/office/drawing/2014/main" id="{F9B06767-42ED-4024-8BBD-D4AE42C3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2623804" y="3867288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Радиоволны бесплатно иконка">
            <a:extLst>
              <a:ext uri="{FF2B5EF4-FFF2-40B4-BE49-F238E27FC236}">
                <a16:creationId xmlns:a16="http://schemas.microsoft.com/office/drawing/2014/main" id="{2C4FC684-CF8E-4DB1-8A8D-73BA2E85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2214840" y="2359334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F16262C-1808-4F3F-A446-22A4D3EF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1" y="2833979"/>
            <a:ext cx="1196195" cy="11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cdn-icons-png.flaticon.com/512/3781/3781132.png">
            <a:extLst>
              <a:ext uri="{FF2B5EF4-FFF2-40B4-BE49-F238E27FC236}">
                <a16:creationId xmlns:a16="http://schemas.microsoft.com/office/drawing/2014/main" id="{10954B09-88DD-4933-93C9-873AD5D8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5" y="2758854"/>
            <a:ext cx="1458144" cy="1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Y:\Маркетинг\018_Кейсы\Сельхозка\noun_operator_1156395.png">
            <a:extLst>
              <a:ext uri="{FF2B5EF4-FFF2-40B4-BE49-F238E27FC236}">
                <a16:creationId xmlns:a16="http://schemas.microsoft.com/office/drawing/2014/main" id="{D2DBD6A8-AEEC-430E-81B9-910F7490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053" y="3177263"/>
            <a:ext cx="1189614" cy="1189614"/>
          </a:xfrm>
          <a:prstGeom prst="rect">
            <a:avLst/>
          </a:prstGeom>
          <a:noFill/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1B2321D-D329-46E5-A02B-D5921CECC6C8}"/>
              </a:ext>
            </a:extLst>
          </p:cNvPr>
          <p:cNvCxnSpPr>
            <a:cxnSpLocks/>
          </p:cNvCxnSpPr>
          <p:nvPr/>
        </p:nvCxnSpPr>
        <p:spPr>
          <a:xfrm rot="16200000">
            <a:off x="8188986" y="3571662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8978AC26-6DD6-4D5D-A2A1-11F9AFEF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5" y="3462874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0E7554D-6192-4AE9-B047-2F9DA7C309A3}"/>
              </a:ext>
            </a:extLst>
          </p:cNvPr>
          <p:cNvCxnSpPr>
            <a:cxnSpLocks/>
          </p:cNvCxnSpPr>
          <p:nvPr/>
        </p:nvCxnSpPr>
        <p:spPr>
          <a:xfrm rot="16200000">
            <a:off x="6971976" y="3563640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98C9367-A681-4756-807E-BFFFD2071E1A}"/>
              </a:ext>
            </a:extLst>
          </p:cNvPr>
          <p:cNvSpPr/>
          <p:nvPr/>
        </p:nvSpPr>
        <p:spPr>
          <a:xfrm>
            <a:off x="4827507" y="1920510"/>
            <a:ext cx="1606950" cy="3893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6628E79-EC5E-4652-A3B4-EFD3764505D1}"/>
              </a:ext>
            </a:extLst>
          </p:cNvPr>
          <p:cNvSpPr/>
          <p:nvPr/>
        </p:nvSpPr>
        <p:spPr>
          <a:xfrm>
            <a:off x="7236043" y="3261188"/>
            <a:ext cx="688876" cy="970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20393E-02C0-42F6-92F9-2A51DD25BAAD}"/>
              </a:ext>
            </a:extLst>
          </p:cNvPr>
          <p:cNvSpPr txBox="1"/>
          <p:nvPr/>
        </p:nvSpPr>
        <p:spPr>
          <a:xfrm>
            <a:off x="4749274" y="5283743"/>
            <a:ext cx="1763413" cy="25443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220В / 24В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E80307-942F-4BA6-BD66-1C8CEA73951C}"/>
              </a:ext>
            </a:extLst>
          </p:cNvPr>
          <p:cNvSpPr txBox="1"/>
          <p:nvPr/>
        </p:nvSpPr>
        <p:spPr>
          <a:xfrm>
            <a:off x="6750339" y="4366877"/>
            <a:ext cx="165358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Транспортный сервер + сервер приложения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A9DF66-2844-4C8E-A461-319CEA4F88F8}"/>
              </a:ext>
            </a:extLst>
          </p:cNvPr>
          <p:cNvSpPr txBox="1"/>
          <p:nvPr/>
        </p:nvSpPr>
        <p:spPr>
          <a:xfrm>
            <a:off x="8566032" y="4231457"/>
            <a:ext cx="1091907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АРМ заказчика</a:t>
            </a:r>
            <a:r>
              <a:rPr lang="en-US" sz="1000" dirty="0">
                <a:latin typeface="Avenir Next Cyr" pitchFamily="34" charset="-52"/>
              </a:rPr>
              <a:t> c </a:t>
            </a:r>
            <a:r>
              <a:rPr lang="ru-RU" sz="1000" dirty="0">
                <a:latin typeface="Avenir Next Cyr" pitchFamily="34" charset="-52"/>
              </a:rPr>
              <a:t>клиентским приложением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pic>
        <p:nvPicPr>
          <p:cNvPr id="28" name="Picture 9" descr="https://info.sntportal.ru/userfiles/logo/lora-%282%29.jpg">
            <a:extLst>
              <a:ext uri="{FF2B5EF4-FFF2-40B4-BE49-F238E27FC236}">
                <a16:creationId xmlns:a16="http://schemas.microsoft.com/office/drawing/2014/main" id="{CEB9983D-DDCA-403C-8BCA-8610854C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459" y="2782254"/>
            <a:ext cx="956169" cy="4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021707C-79F2-4274-B5EF-AADC2776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64" y="2369694"/>
            <a:ext cx="832646" cy="4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2994E7-6647-4BCF-AF99-BBC29F8ABAAD}"/>
              </a:ext>
            </a:extLst>
          </p:cNvPr>
          <p:cNvSpPr txBox="1"/>
          <p:nvPr/>
        </p:nvSpPr>
        <p:spPr>
          <a:xfrm>
            <a:off x="1068602" y="5147124"/>
            <a:ext cx="1992041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Площадные и линейные объекты со стационарным контрольно-измерительным оборудованием (термокосы, логгеры с радиомодемами)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0D15B0-D86D-4909-9550-936739B4F3E1}"/>
              </a:ext>
            </a:extLst>
          </p:cNvPr>
          <p:cNvSpPr txBox="1"/>
          <p:nvPr/>
        </p:nvSpPr>
        <p:spPr>
          <a:xfrm>
            <a:off x="2952800" y="3356522"/>
            <a:ext cx="1817959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Радиоканал</a:t>
            </a:r>
          </a:p>
          <a:p>
            <a:pPr marL="3175" algn="ctr"/>
            <a:r>
              <a:rPr lang="ru-RU" sz="1000" dirty="0">
                <a:latin typeface="Avenir Next Cyr" pitchFamily="34" charset="-52"/>
              </a:rPr>
              <a:t>(</a:t>
            </a:r>
            <a:r>
              <a:rPr lang="en-US" sz="1000" dirty="0">
                <a:latin typeface="Avenir Next Cyr" pitchFamily="34" charset="-52"/>
              </a:rPr>
              <a:t>LoRaWAN – </a:t>
            </a:r>
            <a:r>
              <a:rPr lang="ru-RU" sz="1000" dirty="0">
                <a:latin typeface="Avenir Next Cyr" pitchFamily="34" charset="-52"/>
              </a:rPr>
              <a:t>до 3 км</a:t>
            </a:r>
          </a:p>
          <a:p>
            <a:pPr marL="3175" algn="ctr"/>
            <a:r>
              <a:rPr lang="en-US" sz="1000" dirty="0">
                <a:latin typeface="Avenir Next Cyr" pitchFamily="34" charset="-52"/>
              </a:rPr>
              <a:t>NB-Fi</a:t>
            </a:r>
            <a:r>
              <a:rPr lang="ru-RU" sz="1000" dirty="0">
                <a:latin typeface="Avenir Next Cyr" pitchFamily="34" charset="-52"/>
              </a:rPr>
              <a:t> – до 12 км)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323833-6E77-4CFA-A895-EAD1FE1D3AC5}"/>
              </a:ext>
            </a:extLst>
          </p:cNvPr>
          <p:cNvSpPr txBox="1"/>
          <p:nvPr/>
        </p:nvSpPr>
        <p:spPr>
          <a:xfrm>
            <a:off x="4746096" y="2109375"/>
            <a:ext cx="1763413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Блок сбора данных </a:t>
            </a:r>
            <a:r>
              <a:rPr lang="en-US" sz="1000" dirty="0">
                <a:latin typeface="Avenir Next Cyr" pitchFamily="34" charset="-52"/>
              </a:rPr>
              <a:t>LoRaWAN</a:t>
            </a:r>
            <a:r>
              <a:rPr lang="ru-RU" sz="1000" dirty="0">
                <a:latin typeface="Avenir Next Cyr" pitchFamily="34" charset="-52"/>
              </a:rPr>
              <a:t>, </a:t>
            </a:r>
            <a:r>
              <a:rPr lang="en-US" sz="1000" dirty="0">
                <a:latin typeface="Avenir Next Cyr" pitchFamily="34" charset="-52"/>
              </a:rPr>
              <a:t>NB</a:t>
            </a:r>
            <a:r>
              <a:rPr lang="ru-RU" sz="1000" dirty="0">
                <a:latin typeface="Avenir Next Cyr" pitchFamily="34" charset="-52"/>
              </a:rPr>
              <a:t>-</a:t>
            </a:r>
            <a:r>
              <a:rPr lang="en-US" sz="1000" dirty="0">
                <a:latin typeface="Avenir Next Cyr" pitchFamily="34" charset="-52"/>
              </a:rPr>
              <a:t>Fi</a:t>
            </a:r>
            <a:endParaRPr lang="ru-RU" sz="1000" dirty="0">
              <a:latin typeface="Avenir Next Cyr" pitchFamily="34" charset="-52"/>
            </a:endParaRPr>
          </a:p>
        </p:txBody>
      </p:sp>
      <p:pic>
        <p:nvPicPr>
          <p:cNvPr id="36" name="Picture 32" descr="https://cdn-icons-png.flaticon.com/512/6307/6307955.png">
            <a:extLst>
              <a:ext uri="{FF2B5EF4-FFF2-40B4-BE49-F238E27FC236}">
                <a16:creationId xmlns:a16="http://schemas.microsoft.com/office/drawing/2014/main" id="{70B7C49B-02D9-44C8-99B9-B6D8903E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584917"/>
            <a:ext cx="562207" cy="5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8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F057F5-E35C-4B7E-B629-BA431C82577E}"/>
              </a:ext>
            </a:extLst>
          </p:cNvPr>
          <p:cNvSpPr txBox="1"/>
          <p:nvPr/>
        </p:nvSpPr>
        <p:spPr>
          <a:xfrm>
            <a:off x="7496810" y="1248905"/>
            <a:ext cx="3402404" cy="163942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endParaRPr lang="ru-RU" sz="1400" b="1" dirty="0">
              <a:latin typeface="Avenir Next Cyr" pitchFamily="34" charset="-52"/>
              <a:ea typeface="PT Astra Serif" pitchFamily="18" charset="-52"/>
              <a:cs typeface="Open Sans Semibold" panose="020B0706030804020204" pitchFamily="34" charset="0"/>
            </a:endParaRPr>
          </a:p>
          <a:p>
            <a:pPr marL="3175"/>
            <a:r>
              <a:rPr lang="ru-RU" sz="1800" dirty="0">
                <a:latin typeface="Avenir Next Cyr" pitchFamily="34" charset="-52"/>
                <a:ea typeface="PT Astra Serif" pitchFamily="18" charset="-52"/>
              </a:rPr>
              <a:t>Передача данных</a:t>
            </a:r>
            <a:br>
              <a:rPr lang="ru-RU" sz="1800" dirty="0">
                <a:latin typeface="Avenir Next Cyr" pitchFamily="34" charset="-52"/>
                <a:ea typeface="PT Astra Serif" pitchFamily="18" charset="-52"/>
              </a:rPr>
            </a:b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по радиоканалу 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NB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Fi</a:t>
            </a:r>
            <a:r>
              <a:rPr lang="ru-RU" sz="1800" dirty="0">
                <a:solidFill>
                  <a:srgbClr val="FF0000"/>
                </a:solidFill>
                <a:latin typeface="Avenir Next Cyr" pitchFamily="34" charset="-52"/>
                <a:ea typeface="PT Astra Serif" pitchFamily="18" charset="-52"/>
              </a:rPr>
              <a:t> и спутниковой связи (геостационарные СЗ)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3B83093-0159-4D83-9E79-879521EAA975}"/>
              </a:ext>
            </a:extLst>
          </p:cNvPr>
          <p:cNvSpPr>
            <a:spLocks noChangeAspect="1"/>
          </p:cNvSpPr>
          <p:nvPr/>
        </p:nvSpPr>
        <p:spPr>
          <a:xfrm>
            <a:off x="6697742" y="163875"/>
            <a:ext cx="4385078" cy="4385078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419100">
              <a:schemeClr val="bg1">
                <a:lumMod val="8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B78D865-23C2-49AD-A1DF-B36BA9ED317D}"/>
              </a:ext>
            </a:extLst>
          </p:cNvPr>
          <p:cNvSpPr>
            <a:spLocks noChangeAspect="1"/>
          </p:cNvSpPr>
          <p:nvPr/>
        </p:nvSpPr>
        <p:spPr>
          <a:xfrm>
            <a:off x="7189079" y="3486527"/>
            <a:ext cx="1045089" cy="1045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92100">
              <a:srgbClr val="FF0000">
                <a:alpha val="3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B2B7C-8075-496A-A3B5-BDEA3825ED6D}"/>
              </a:ext>
            </a:extLst>
          </p:cNvPr>
          <p:cNvSpPr txBox="1"/>
          <p:nvPr/>
        </p:nvSpPr>
        <p:spPr>
          <a:xfrm>
            <a:off x="7237768" y="3648192"/>
            <a:ext cx="928044" cy="9007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4000" b="1" dirty="0">
                <a:solidFill>
                  <a:schemeClr val="bg1"/>
                </a:solidFill>
                <a:latin typeface="Avenir Next Cyr" pitchFamily="34" charset="-52"/>
              </a:rPr>
              <a:t>3</a:t>
            </a:r>
          </a:p>
          <a:p>
            <a:pPr marL="3175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venir Next Cyr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1D584-A3FA-41C1-8A40-368DAACB8146}"/>
              </a:ext>
            </a:extLst>
          </p:cNvPr>
          <p:cNvSpPr txBox="1"/>
          <p:nvPr/>
        </p:nvSpPr>
        <p:spPr>
          <a:xfrm>
            <a:off x="665973" y="1025129"/>
            <a:ext cx="5705329" cy="167020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покрытия сотовой связи</a:t>
            </a: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Нет связи с сервером </a:t>
            </a:r>
          </a:p>
          <a:p>
            <a:pPr>
              <a:buClr>
                <a:srgbClr val="7030A0"/>
              </a:buClr>
            </a:pPr>
            <a:endParaRPr lang="ru-RU" sz="6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>
              <a:buClr>
                <a:srgbClr val="7030A0"/>
              </a:buClr>
            </a:pPr>
            <a:r>
              <a:rPr lang="ru-RU" sz="1800" b="1" dirty="0">
                <a:solidFill>
                  <a:srgbClr val="FF0000"/>
                </a:solidFill>
                <a:latin typeface="Avenir Next Cyr" pitchFamily="34" charset="-52"/>
              </a:rPr>
              <a:t>Есть источники электроснабжения</a:t>
            </a:r>
          </a:p>
          <a:p>
            <a:pPr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  <a:p>
            <a:pPr marL="3175">
              <a:buClr>
                <a:srgbClr val="7030A0"/>
              </a:buClr>
            </a:pPr>
            <a:endParaRPr lang="ru-RU" sz="1800" b="1" dirty="0">
              <a:solidFill>
                <a:srgbClr val="FF0000"/>
              </a:solidFill>
              <a:latin typeface="Avenir Next Cyr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D0A18-14C9-46F1-84DD-4954033208C3}"/>
              </a:ext>
            </a:extLst>
          </p:cNvPr>
          <p:cNvSpPr txBox="1"/>
          <p:nvPr/>
        </p:nvSpPr>
        <p:spPr>
          <a:xfrm>
            <a:off x="665973" y="2594485"/>
            <a:ext cx="5185130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Особенности:</a:t>
            </a:r>
          </a:p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90F071-90A2-4932-A053-E1B98E6FB285}"/>
              </a:ext>
            </a:extLst>
          </p:cNvPr>
          <p:cNvSpPr txBox="1"/>
          <p:nvPr/>
        </p:nvSpPr>
        <p:spPr>
          <a:xfrm>
            <a:off x="670605" y="3080351"/>
            <a:ext cx="5863917" cy="397852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Передача данных на сервер через геостационарные искусственные спутники Земли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На объекте устанавливается блок сбора данных со спутниковым модемом и антенно-фидерными устройствами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Необходим источник питания 220В / 24В</a:t>
            </a:r>
            <a:endParaRPr lang="en-US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Применяется на объектах в условиях отсутствия наземной связи для передачи данных от блока сбора данных на удаленный сервер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Ежемесячная абонентская плата за услуги спутниковой связи составляет 4 тыс. ₽ без НДС в месяц (трафик – 800 Мб/сутки)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venir Next Cyr" pitchFamily="34" charset="-52"/>
              </a:rPr>
              <a:t>Дополнительно оплачивается инсталляционный платеж оператора связи за спутниковую антенну и выезд персонала для ее монтажа и настройки. Размер платежа зависит от географического местоположения объекта</a:t>
            </a: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  <a:p>
            <a:pPr marL="288925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venir Next Cyr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484D8-10C3-4BBC-8BB0-30CD379640B6}"/>
              </a:ext>
            </a:extLst>
          </p:cNvPr>
          <p:cNvSpPr txBox="1"/>
          <p:nvPr/>
        </p:nvSpPr>
        <p:spPr>
          <a:xfrm>
            <a:off x="665974" y="605850"/>
            <a:ext cx="518513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/>
            <a:r>
              <a:rPr lang="ru-RU" sz="1400" b="1" dirty="0">
                <a:latin typeface="Avenir Next Cyr" pitchFamily="34" charset="-52"/>
                <a:ea typeface="PT Astra Serif" pitchFamily="18" charset="-52"/>
              </a:rPr>
              <a:t>В каких случаях применяется:</a:t>
            </a:r>
          </a:p>
        </p:txBody>
      </p:sp>
    </p:spTree>
    <p:extLst>
      <p:ext uri="{BB962C8B-B14F-4D97-AF65-F5344CB8AC3E}">
        <p14:creationId xmlns:p14="http://schemas.microsoft.com/office/powerpoint/2010/main" val="120350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X:\Маркетинг-кит\03_Фирменный стиль\02_Gromov Studio\03_Результат работ\РГТ\Identity\GS_rusgeotech_identity\GS_rusgeotech_logos\GS_Rusgeotech_full_logo.png">
            <a:extLst>
              <a:ext uri="{FF2B5EF4-FFF2-40B4-BE49-F238E27FC236}">
                <a16:creationId xmlns:a16="http://schemas.microsoft.com/office/drawing/2014/main" id="{87190FE4-D339-7634-CFE2-2380E504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281" y="6948240"/>
            <a:ext cx="1535316" cy="293667"/>
          </a:xfrm>
          <a:prstGeom prst="rect">
            <a:avLst/>
          </a:prstGeom>
          <a:noFill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4F6775E-456A-4D87-B4BD-625DE60E520E}"/>
              </a:ext>
            </a:extLst>
          </p:cNvPr>
          <p:cNvSpPr txBox="1">
            <a:spLocks/>
          </p:cNvSpPr>
          <p:nvPr/>
        </p:nvSpPr>
        <p:spPr>
          <a:xfrm>
            <a:off x="429475" y="160638"/>
            <a:ext cx="4956554" cy="381144"/>
          </a:xfrm>
          <a:prstGeom prst="rect">
            <a:avLst/>
          </a:prstGeom>
          <a:noFill/>
          <a:ln>
            <a:noFill/>
          </a:ln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venir Next Cyr" pitchFamily="34" charset="-52"/>
              </a:rPr>
              <a:t>Схема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AEBB20-E327-414E-B4E5-5F41226F2D97}"/>
              </a:ext>
            </a:extLst>
          </p:cNvPr>
          <p:cNvCxnSpPr/>
          <p:nvPr/>
        </p:nvCxnSpPr>
        <p:spPr>
          <a:xfrm>
            <a:off x="530942" y="541782"/>
            <a:ext cx="8180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7312D04-F690-4AB3-AD38-042E68E0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4" y="4059603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A7CF5F-015A-440B-9C2F-6E0982E6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39" y="4059603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диоволны бесплатно иконка">
            <a:extLst>
              <a:ext uri="{FF2B5EF4-FFF2-40B4-BE49-F238E27FC236}">
                <a16:creationId xmlns:a16="http://schemas.microsoft.com/office/drawing/2014/main" id="{F9B06767-42ED-4024-8BBD-D4AE42C3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1798620" y="3578855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Радиоволны бесплатно иконка">
            <a:extLst>
              <a:ext uri="{FF2B5EF4-FFF2-40B4-BE49-F238E27FC236}">
                <a16:creationId xmlns:a16="http://schemas.microsoft.com/office/drawing/2014/main" id="{2C4FC684-CF8E-4DB1-8A8D-73BA2E85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 bwMode="auto">
          <a:xfrm>
            <a:off x="1389656" y="2070901"/>
            <a:ext cx="480992" cy="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F16262C-1808-4F3F-A446-22A4D3EF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7" y="2545546"/>
            <a:ext cx="1196195" cy="11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cdn-icons-png.flaticon.com/512/3781/3781132.png">
            <a:extLst>
              <a:ext uri="{FF2B5EF4-FFF2-40B4-BE49-F238E27FC236}">
                <a16:creationId xmlns:a16="http://schemas.microsoft.com/office/drawing/2014/main" id="{10954B09-88DD-4933-93C9-873AD5D8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07" y="2915911"/>
            <a:ext cx="1458144" cy="1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Y:\Маркетинг\018_Кейсы\Сельхозка\noun_operator_1156395.png">
            <a:extLst>
              <a:ext uri="{FF2B5EF4-FFF2-40B4-BE49-F238E27FC236}">
                <a16:creationId xmlns:a16="http://schemas.microsoft.com/office/drawing/2014/main" id="{D2DBD6A8-AEEC-430E-81B9-910F7490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2513" y="3005409"/>
            <a:ext cx="1189614" cy="1189614"/>
          </a:xfrm>
          <a:prstGeom prst="rect">
            <a:avLst/>
          </a:prstGeom>
          <a:noFill/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1B2321D-D329-46E5-A02B-D5921CECC6C8}"/>
              </a:ext>
            </a:extLst>
          </p:cNvPr>
          <p:cNvCxnSpPr>
            <a:cxnSpLocks/>
          </p:cNvCxnSpPr>
          <p:nvPr/>
        </p:nvCxnSpPr>
        <p:spPr>
          <a:xfrm rot="16200000">
            <a:off x="8995989" y="3399808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8978AC26-6DD6-4D5D-A2A1-11F9AFEF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88" y="3291020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0E7554D-6192-4AE9-B047-2F9DA7C309A3}"/>
              </a:ext>
            </a:extLst>
          </p:cNvPr>
          <p:cNvCxnSpPr>
            <a:cxnSpLocks/>
          </p:cNvCxnSpPr>
          <p:nvPr/>
        </p:nvCxnSpPr>
        <p:spPr>
          <a:xfrm rot="16200000">
            <a:off x="7778979" y="3391786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98C9367-A681-4756-807E-BFFFD2071E1A}"/>
              </a:ext>
            </a:extLst>
          </p:cNvPr>
          <p:cNvSpPr/>
          <p:nvPr/>
        </p:nvSpPr>
        <p:spPr>
          <a:xfrm>
            <a:off x="3499849" y="1723604"/>
            <a:ext cx="1606950" cy="3893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6628E79-EC5E-4652-A3B4-EFD3764505D1}"/>
              </a:ext>
            </a:extLst>
          </p:cNvPr>
          <p:cNvSpPr/>
          <p:nvPr/>
        </p:nvSpPr>
        <p:spPr>
          <a:xfrm>
            <a:off x="8043046" y="3089334"/>
            <a:ext cx="688876" cy="970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20393E-02C0-42F6-92F9-2A51DD25BAAD}"/>
              </a:ext>
            </a:extLst>
          </p:cNvPr>
          <p:cNvSpPr txBox="1"/>
          <p:nvPr/>
        </p:nvSpPr>
        <p:spPr>
          <a:xfrm>
            <a:off x="3421616" y="5234322"/>
            <a:ext cx="1763413" cy="25443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220В / 24В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E80307-942F-4BA6-BD66-1C8CEA73951C}"/>
              </a:ext>
            </a:extLst>
          </p:cNvPr>
          <p:cNvSpPr txBox="1"/>
          <p:nvPr/>
        </p:nvSpPr>
        <p:spPr>
          <a:xfrm>
            <a:off x="7557342" y="4195023"/>
            <a:ext cx="165358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Транспортный сервер + сервер приложения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A9DF66-2844-4C8E-A461-319CEA4F88F8}"/>
              </a:ext>
            </a:extLst>
          </p:cNvPr>
          <p:cNvSpPr txBox="1"/>
          <p:nvPr/>
        </p:nvSpPr>
        <p:spPr>
          <a:xfrm>
            <a:off x="9235492" y="4059603"/>
            <a:ext cx="1091907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АРМ заказчика</a:t>
            </a:r>
            <a:r>
              <a:rPr lang="en-US" sz="1000" dirty="0">
                <a:latin typeface="Avenir Next Cyr" pitchFamily="34" charset="-52"/>
              </a:rPr>
              <a:t> c </a:t>
            </a:r>
            <a:r>
              <a:rPr lang="ru-RU" sz="1000" dirty="0">
                <a:latin typeface="Avenir Next Cyr" pitchFamily="34" charset="-52"/>
              </a:rPr>
              <a:t>клиентским приложением </a:t>
            </a:r>
            <a:r>
              <a:rPr lang="en-US" sz="1000" dirty="0">
                <a:latin typeface="Avenir Next Cyr" pitchFamily="34" charset="-52"/>
              </a:rPr>
              <a:t>SmartGTM</a:t>
            </a:r>
            <a:endParaRPr lang="ru-RU" sz="1000" dirty="0">
              <a:latin typeface="Avenir Next Cyr" pitchFamily="34" charset="-52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021707C-79F2-4274-B5EF-AADC2776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04" y="2769384"/>
            <a:ext cx="832646" cy="4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https://cdn-icons-png.flaticon.com/512/6307/6307955.png">
            <a:extLst>
              <a:ext uri="{FF2B5EF4-FFF2-40B4-BE49-F238E27FC236}">
                <a16:creationId xmlns:a16="http://schemas.microsoft.com/office/drawing/2014/main" id="{70B7C49B-02D9-44C8-99B9-B6D8903E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42" y="4535496"/>
            <a:ext cx="562207" cy="5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BF89C7-B9F1-4A77-8F40-96DA23CF9CA8}"/>
              </a:ext>
            </a:extLst>
          </p:cNvPr>
          <p:cNvSpPr txBox="1"/>
          <p:nvPr/>
        </p:nvSpPr>
        <p:spPr>
          <a:xfrm>
            <a:off x="190829" y="4708815"/>
            <a:ext cx="2078740" cy="86998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Площадные и линейные объекты со стационарным контрольно-измерительным оборудованием (термокосы, логгеры с радиомодемами)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6AE2D4-FE4C-4669-898C-381EC9D4DA3E}"/>
              </a:ext>
            </a:extLst>
          </p:cNvPr>
          <p:cNvSpPr txBox="1"/>
          <p:nvPr/>
        </p:nvSpPr>
        <p:spPr>
          <a:xfrm>
            <a:off x="1870648" y="3199424"/>
            <a:ext cx="1817959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Радиоканал</a:t>
            </a:r>
          </a:p>
          <a:p>
            <a:pPr marL="3175" algn="ctr"/>
            <a:r>
              <a:rPr lang="ru-RU" sz="1000" dirty="0">
                <a:latin typeface="Avenir Next Cyr" pitchFamily="34" charset="-52"/>
              </a:rPr>
              <a:t>(</a:t>
            </a:r>
            <a:r>
              <a:rPr lang="en-US" sz="1000" dirty="0">
                <a:latin typeface="Avenir Next Cyr" pitchFamily="34" charset="-52"/>
              </a:rPr>
              <a:t>NB-Fi</a:t>
            </a:r>
            <a:r>
              <a:rPr lang="ru-RU" sz="1000" dirty="0">
                <a:latin typeface="Avenir Next Cyr" pitchFamily="34" charset="-52"/>
              </a:rPr>
              <a:t> – до 12 км)</a:t>
            </a:r>
          </a:p>
        </p:txBody>
      </p:sp>
      <p:pic>
        <p:nvPicPr>
          <p:cNvPr id="38" name="Picture 12" descr="https://cdn-icons-png.flaticon.com/512/4861/4861065.png">
            <a:extLst>
              <a:ext uri="{FF2B5EF4-FFF2-40B4-BE49-F238E27FC236}">
                <a16:creationId xmlns:a16="http://schemas.microsoft.com/office/drawing/2014/main" id="{52B23081-0AB1-4A9B-BA51-84476A85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2668098"/>
            <a:ext cx="408319" cy="4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s://cdn-icons-png.flaticon.com/512/4861/4861065.png">
            <a:extLst>
              <a:ext uri="{FF2B5EF4-FFF2-40B4-BE49-F238E27FC236}">
                <a16:creationId xmlns:a16="http://schemas.microsoft.com/office/drawing/2014/main" id="{6ED98301-5B17-4257-A782-0F7443B5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7482" y="2717199"/>
            <a:ext cx="408319" cy="4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cdn-icons-png.flaticon.com/512/5551/5551492.png">
            <a:extLst>
              <a:ext uri="{FF2B5EF4-FFF2-40B4-BE49-F238E27FC236}">
                <a16:creationId xmlns:a16="http://schemas.microsoft.com/office/drawing/2014/main" id="{189E27C7-B8E1-4D91-B25A-9A0B143B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11" y="2403092"/>
            <a:ext cx="686242" cy="6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43B82C-A9CF-4FA0-918C-D47261DA4A2C}"/>
              </a:ext>
            </a:extLst>
          </p:cNvPr>
          <p:cNvSpPr txBox="1"/>
          <p:nvPr/>
        </p:nvSpPr>
        <p:spPr>
          <a:xfrm>
            <a:off x="5101937" y="3639828"/>
            <a:ext cx="1243128" cy="7160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Инфраструктура оператора спутниковой связи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DA8328E4-1294-446B-B942-92B83769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9" y="3957650"/>
            <a:ext cx="618392" cy="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103BCA8-843D-4ABB-9C26-88B2BAD474B0}"/>
              </a:ext>
            </a:extLst>
          </p:cNvPr>
          <p:cNvSpPr txBox="1"/>
          <p:nvPr/>
        </p:nvSpPr>
        <p:spPr>
          <a:xfrm>
            <a:off x="6397837" y="4790526"/>
            <a:ext cx="999207" cy="7160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Сервер оператора спутниковой связи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AC1737-5BDF-4C23-B517-68D26E0A1723}"/>
              </a:ext>
            </a:extLst>
          </p:cNvPr>
          <p:cNvSpPr txBox="1"/>
          <p:nvPr/>
        </p:nvSpPr>
        <p:spPr>
          <a:xfrm>
            <a:off x="6269411" y="1936395"/>
            <a:ext cx="1243128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Принимающая наземная станция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78A5E5F-21EB-4401-8FFA-00AA528CB039}"/>
              </a:ext>
            </a:extLst>
          </p:cNvPr>
          <p:cNvSpPr/>
          <p:nvPr/>
        </p:nvSpPr>
        <p:spPr>
          <a:xfrm>
            <a:off x="6323485" y="1725588"/>
            <a:ext cx="1153320" cy="3893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B6D502B-F152-42F5-8971-0AAA69FEAF39}"/>
              </a:ext>
            </a:extLst>
          </p:cNvPr>
          <p:cNvCxnSpPr>
            <a:cxnSpLocks/>
          </p:cNvCxnSpPr>
          <p:nvPr/>
        </p:nvCxnSpPr>
        <p:spPr>
          <a:xfrm>
            <a:off x="6891641" y="3333529"/>
            <a:ext cx="0" cy="36485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489558-71F3-49EF-B2E2-0E33FA1B212C}"/>
              </a:ext>
            </a:extLst>
          </p:cNvPr>
          <p:cNvSpPr txBox="1"/>
          <p:nvPr/>
        </p:nvSpPr>
        <p:spPr>
          <a:xfrm>
            <a:off x="3625580" y="1810246"/>
            <a:ext cx="1354154" cy="71609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Блок сбора данных </a:t>
            </a:r>
            <a:r>
              <a:rPr lang="en-US" sz="1000" dirty="0">
                <a:latin typeface="Avenir Next Cyr" pitchFamily="34" charset="-52"/>
              </a:rPr>
              <a:t>NB</a:t>
            </a:r>
            <a:r>
              <a:rPr lang="ru-RU" sz="1000" dirty="0">
                <a:latin typeface="Avenir Next Cyr" pitchFamily="34" charset="-52"/>
              </a:rPr>
              <a:t>-</a:t>
            </a:r>
            <a:r>
              <a:rPr lang="en-US" sz="1000" dirty="0">
                <a:latin typeface="Avenir Next Cyr" pitchFamily="34" charset="-52"/>
              </a:rPr>
              <a:t>Fi</a:t>
            </a:r>
            <a:br>
              <a:rPr lang="ru-RU" sz="1000" dirty="0">
                <a:latin typeface="Avenir Next Cyr" pitchFamily="34" charset="-52"/>
              </a:rPr>
            </a:br>
            <a:r>
              <a:rPr lang="ru-RU" sz="1000" dirty="0">
                <a:latin typeface="Avenir Next Cyr" pitchFamily="34" charset="-52"/>
              </a:rPr>
              <a:t>со спутниковым модемом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1793D6-0C6B-4A73-9089-57933390EA0A}"/>
              </a:ext>
            </a:extLst>
          </p:cNvPr>
          <p:cNvSpPr txBox="1"/>
          <p:nvPr/>
        </p:nvSpPr>
        <p:spPr>
          <a:xfrm>
            <a:off x="4851594" y="1420834"/>
            <a:ext cx="1724147" cy="4083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3175" algn="ctr"/>
            <a:r>
              <a:rPr lang="ru-RU" sz="1000" dirty="0">
                <a:latin typeface="Avenir Next Cyr" pitchFamily="34" charset="-52"/>
              </a:rPr>
              <a:t>Геостационарные спутники</a:t>
            </a:r>
          </a:p>
        </p:txBody>
      </p:sp>
    </p:spTree>
    <p:extLst>
      <p:ext uri="{BB962C8B-B14F-4D97-AF65-F5344CB8AC3E}">
        <p14:creationId xmlns:p14="http://schemas.microsoft.com/office/powerpoint/2010/main" val="87753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40210</TotalTime>
  <Words>1182</Words>
  <Application>Microsoft Office PowerPoint</Application>
  <PresentationFormat>Произвольный</PresentationFormat>
  <Paragraphs>269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Avenir Next Cyr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содержания незамерзшей воды в мерзлых породах различного состава по экспериментальным определениям активности поровой влаги</dc:title>
  <dc:creator>Dell</dc:creator>
  <cp:lastModifiedBy>Алексей Шарков</cp:lastModifiedBy>
  <cp:revision>1363</cp:revision>
  <cp:lastPrinted>2022-09-07T04:48:30Z</cp:lastPrinted>
  <dcterms:created xsi:type="dcterms:W3CDTF">2019-04-21T16:41:29Z</dcterms:created>
  <dcterms:modified xsi:type="dcterms:W3CDTF">2023-04-19T18:45:31Z</dcterms:modified>
</cp:coreProperties>
</file>