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66" r:id="rId2"/>
  </p:sldMasterIdLst>
  <p:notesMasterIdLst>
    <p:notesMasterId r:id="rId16"/>
  </p:notesMasterIdLst>
  <p:handoutMasterIdLst>
    <p:handoutMasterId r:id="rId17"/>
  </p:handoutMasterIdLst>
  <p:sldIdLst>
    <p:sldId id="256" r:id="rId3"/>
    <p:sldId id="353" r:id="rId4"/>
    <p:sldId id="335" r:id="rId5"/>
    <p:sldId id="259" r:id="rId6"/>
    <p:sldId id="344" r:id="rId7"/>
    <p:sldId id="345" r:id="rId8"/>
    <p:sldId id="349" r:id="rId9"/>
    <p:sldId id="346" r:id="rId10"/>
    <p:sldId id="347" r:id="rId11"/>
    <p:sldId id="351" r:id="rId12"/>
    <p:sldId id="354" r:id="rId13"/>
    <p:sldId id="352" r:id="rId14"/>
    <p:sldId id="333" r:id="rId15"/>
  </p:sldIdLst>
  <p:sldSz cx="12192000" cy="6858000"/>
  <p:notesSz cx="6808788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8603" autoAdjust="0"/>
  </p:normalViewPr>
  <p:slideViewPr>
    <p:cSldViewPr snapToGrid="0" showGuides="1">
      <p:cViewPr>
        <p:scale>
          <a:sx n="100" d="100"/>
          <a:sy n="100" d="100"/>
        </p:scale>
        <p:origin x="-816" y="-342"/>
      </p:cViewPr>
      <p:guideLst>
        <p:guide orient="horz" pos="3631"/>
        <p:guide pos="38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ylomov\AppData\Local\Microsoft\Windows\Temporary%20Internet%20Files\Content.Outlook\QQ9QTB62\&#1048;&#1055;&#1057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ylomov\AppData\Local\Microsoft\Windows\Temporary%20Internet%20Files\Content.Outlook\QQ9QTB62\&#1057;&#1090;&#1072;&#1090;&#1080;&#1089;&#1090;&#1080;&#1082;&#1072;%20&#1055;&#1048;&#1056;%20(3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ylomov\AppData\Local\Microsoft\Windows\Temporary%20Internet%20Files\Content.Outlook\QQ9QTB62\&#1057;&#1090;&#1072;&#1090;&#1080;&#1089;&#1090;&#1080;&#1082;&#1072;%20&#1055;&#1048;&#1056;%20(3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ylomov\AppData\Local\Microsoft\Windows\Temporary%20Internet%20Files\Content.Outlook\QQ9QTB62\&#1057;&#1090;&#1072;&#1090;&#1080;&#1089;&#1090;&#1080;&#1082;&#1072;%20&#1055;&#1048;&#1056;%20(3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ylomov\AppData\Local\Microsoft\Windows\Temporary%20Internet%20Files\Content.Outlook\QQ9QTB62\&#1057;&#1090;&#1072;&#1090;&#1080;&#1089;&#1090;&#1080;&#1082;&#1072;%20&#1055;&#1048;&#1056;%20(4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ylomov\AppData\Local\Microsoft\Windows\Temporary%20Internet%20Files\Content.Outlook\QQ9QTB62\&#1057;&#1090;&#1072;&#1090;&#1080;&#1089;&#1090;&#1080;&#1082;&#1072;%20&#1055;&#1048;&#1056;%20(4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ylomov\AppData\Local\Microsoft\Windows\Temporary%20Internet%20Files\Content.Outlook\QQ9QTB62\&#1057;&#1090;&#1072;&#1090;&#1080;&#1089;&#1090;&#1080;&#1082;&#1072;%20&#1055;&#1048;&#1056;%20(2)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46722682969549"/>
          <c:y val="5.5141859213097139E-2"/>
          <c:w val="0.60998381002802204"/>
          <c:h val="0.786166009838790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0.131690790152694"/>
                  <c:y val="3.1804726318611955E-2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rgbClr val="0070C0"/>
                      </a:solidFill>
                      <a:latin typeface="Bliss Pro Heavy" pitchFamily="50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8249803838706161E-2"/>
                  <c:y val="4.4716478424153558E-3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chemeClr val="accent2"/>
                      </a:solidFill>
                      <a:latin typeface="Bliss Pro Heavy" pitchFamily="50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3039779757094385E-2"/>
                  <c:y val="-7.08418974882594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>
                    <a:solidFill>
                      <a:srgbClr val="92D050"/>
                    </a:solidFill>
                    <a:latin typeface="Bliss Pro Heavy" pitchFamily="50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 3 лет</c:v>
                </c:pt>
                <c:pt idx="1">
                  <c:v>От 3 до 7 лет</c:v>
                </c:pt>
                <c:pt idx="2">
                  <c:v>Старше 7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24</c:v>
                </c:pt>
                <c:pt idx="2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0119932680661351E-2"/>
          <c:y val="0.82086455275018566"/>
          <c:w val="0.88532684601740608"/>
          <c:h val="0.17617686805738525"/>
        </c:manualLayout>
      </c:layout>
      <c:overlay val="0"/>
      <c:txPr>
        <a:bodyPr/>
        <a:lstStyle/>
        <a:p>
          <a:pPr>
            <a:defRPr sz="1800">
              <a:latin typeface="Bliss Pro" pitchFamily="50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152716593245228E-2"/>
          <c:y val="0"/>
          <c:w val="0.96769456681350952"/>
          <c:h val="0.7487514581510644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[ИПС.xlsx]И!$I$15</c:f>
              <c:strCache>
                <c:ptCount val="1"/>
                <c:pt idx="0">
                  <c:v>Нет данных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[ИПС.xlsx]И!$E$13:$G$13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[ИПС.xlsx]И!$E$15:$G$15</c:f>
              <c:numCache>
                <c:formatCode>General</c:formatCode>
                <c:ptCount val="3"/>
                <c:pt idx="0">
                  <c:v>1021</c:v>
                </c:pt>
                <c:pt idx="1">
                  <c:v>3496</c:v>
                </c:pt>
                <c:pt idx="2">
                  <c:v>31519</c:v>
                </c:pt>
              </c:numCache>
            </c:numRef>
          </c:val>
        </c:ser>
        <c:ser>
          <c:idx val="0"/>
          <c:order val="1"/>
          <c:tx>
            <c:strRef>
              <c:f>[ИПС.xlsx]И!$I$14</c:f>
              <c:strCache>
                <c:ptCount val="1"/>
                <c:pt idx="0">
                  <c:v>Есть данные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[ИПС.xlsx]И!$E$13:$G$13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[ИПС.xlsx]И!$E$14:$G$14</c:f>
              <c:numCache>
                <c:formatCode>General</c:formatCode>
                <c:ptCount val="3"/>
                <c:pt idx="0">
                  <c:v>30344</c:v>
                </c:pt>
                <c:pt idx="1">
                  <c:v>29741</c:v>
                </c:pt>
                <c:pt idx="2">
                  <c:v>9291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205440"/>
        <c:axId val="134206976"/>
      </c:barChart>
      <c:catAx>
        <c:axId val="13420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Bliss Pro" pitchFamily="50" charset="0"/>
              </a:defRPr>
            </a:pPr>
            <a:endParaRPr lang="ru-RU"/>
          </a:p>
        </c:txPr>
        <c:crossAx val="134206976"/>
        <c:crosses val="autoZero"/>
        <c:auto val="1"/>
        <c:lblAlgn val="ctr"/>
        <c:lblOffset val="100"/>
        <c:noMultiLvlLbl val="0"/>
      </c:catAx>
      <c:valAx>
        <c:axId val="134206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205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'[Статистика ПИР (3).xlsx]Лист3'!$B$1</c:f>
              <c:strCache>
                <c:ptCount val="1"/>
                <c:pt idx="0">
                  <c:v>2016, млн руб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cat>
            <c:strRef>
              <c:f>'[Статистика ПИР (3).xlsx]Лист3'!$A$2:$A$6</c:f>
              <c:strCache>
                <c:ptCount val="5"/>
                <c:pt idx="0">
                  <c:v>Закупка у единственного поставщика</c:v>
                </c:pt>
                <c:pt idx="1">
                  <c:v>Иной способ</c:v>
                </c:pt>
                <c:pt idx="2">
                  <c:v>Конкурс</c:v>
                </c:pt>
                <c:pt idx="3">
                  <c:v>Аукцион</c:v>
                </c:pt>
                <c:pt idx="4">
                  <c:v>Запрос котировок, предложений</c:v>
                </c:pt>
              </c:strCache>
            </c:strRef>
          </c:cat>
          <c:val>
            <c:numRef>
              <c:f>'[Статистика ПИР (3).xlsx]Лист3'!$C$2:$C$6</c:f>
              <c:numCache>
                <c:formatCode>General</c:formatCode>
                <c:ptCount val="5"/>
                <c:pt idx="0">
                  <c:v>166587</c:v>
                </c:pt>
                <c:pt idx="1">
                  <c:v>181309</c:v>
                </c:pt>
                <c:pt idx="2">
                  <c:v>68307</c:v>
                </c:pt>
                <c:pt idx="3">
                  <c:v>8409</c:v>
                </c:pt>
                <c:pt idx="4">
                  <c:v>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92086055983273518"/>
          <c:w val="1"/>
          <c:h val="7.764868206418879E-2"/>
        </c:manualLayout>
      </c:layout>
      <c:overlay val="0"/>
      <c:txPr>
        <a:bodyPr/>
        <a:lstStyle/>
        <a:p>
          <a:pPr>
            <a:defRPr sz="2000">
              <a:latin typeface="Bliss Pro" pitchFamily="50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4"/>
          <c:order val="4"/>
          <c:tx>
            <c:strRef>
              <c:f>'[Статистика ПИР (3).xlsx]Лист3'!$B$1</c:f>
              <c:strCache>
                <c:ptCount val="1"/>
                <c:pt idx="0">
                  <c:v>2016, млн руб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cat>
            <c:strRef>
              <c:f>'[Статистика ПИР (3).xlsx]Лист3'!$A$2:$A$6</c:f>
              <c:strCache>
                <c:ptCount val="5"/>
                <c:pt idx="0">
                  <c:v>Закупка у единственного поставщика</c:v>
                </c:pt>
                <c:pt idx="1">
                  <c:v>Иной способ</c:v>
                </c:pt>
                <c:pt idx="2">
                  <c:v>Конкурс открытый</c:v>
                </c:pt>
                <c:pt idx="3">
                  <c:v>Аукцион электронный</c:v>
                </c:pt>
                <c:pt idx="4">
                  <c:v>Запрос котировок, предложений</c:v>
                </c:pt>
              </c:strCache>
            </c:strRef>
          </c:cat>
          <c:val>
            <c:numRef>
              <c:f>'[Статистика ПИР (3).xlsx]Лист3'!$B$2:$B$6</c:f>
              <c:numCache>
                <c:formatCode>General</c:formatCode>
                <c:ptCount val="5"/>
                <c:pt idx="0">
                  <c:v>160954</c:v>
                </c:pt>
                <c:pt idx="1">
                  <c:v>133265</c:v>
                </c:pt>
                <c:pt idx="2">
                  <c:v>61257</c:v>
                </c:pt>
                <c:pt idx="3">
                  <c:v>6093</c:v>
                </c:pt>
                <c:pt idx="4">
                  <c:v>552</c:v>
                </c:pt>
              </c:numCache>
            </c:numRef>
          </c:val>
        </c:ser>
        <c:ser>
          <c:idx val="5"/>
          <c:order val="5"/>
          <c:tx>
            <c:strRef>
              <c:f>'[Статистика ПИР (3).xlsx]Лист3'!$B$1</c:f>
              <c:strCache>
                <c:ptCount val="1"/>
                <c:pt idx="0">
                  <c:v>2016, млн руб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cat>
            <c:strRef>
              <c:f>'[Статистика ПИР (3).xlsx]Лист3'!$A$2:$A$6</c:f>
              <c:strCache>
                <c:ptCount val="5"/>
                <c:pt idx="0">
                  <c:v>Закупка у единственного поставщика</c:v>
                </c:pt>
                <c:pt idx="1">
                  <c:v>Иной способ</c:v>
                </c:pt>
                <c:pt idx="2">
                  <c:v>Конкурс открытый</c:v>
                </c:pt>
                <c:pt idx="3">
                  <c:v>Аукцион электронный</c:v>
                </c:pt>
                <c:pt idx="4">
                  <c:v>Запрос котировок, предложений</c:v>
                </c:pt>
              </c:strCache>
            </c:strRef>
          </c:cat>
          <c:val>
            <c:numRef>
              <c:f>'[Статистика ПИР (3).xlsx]Лист3'!$B$2:$B$6</c:f>
              <c:numCache>
                <c:formatCode>General</c:formatCode>
                <c:ptCount val="5"/>
                <c:pt idx="0">
                  <c:v>160954</c:v>
                </c:pt>
                <c:pt idx="1">
                  <c:v>133265</c:v>
                </c:pt>
                <c:pt idx="2">
                  <c:v>61257</c:v>
                </c:pt>
                <c:pt idx="3">
                  <c:v>6093</c:v>
                </c:pt>
                <c:pt idx="4">
                  <c:v>552</c:v>
                </c:pt>
              </c:numCache>
            </c:numRef>
          </c:val>
        </c:ser>
        <c:ser>
          <c:idx val="6"/>
          <c:order val="6"/>
          <c:tx>
            <c:strRef>
              <c:f>'[Статистика ПИР (3).xlsx]Лист3'!$B$1</c:f>
              <c:strCache>
                <c:ptCount val="1"/>
                <c:pt idx="0">
                  <c:v>2016, млн руб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cat>
            <c:strRef>
              <c:f>'[Статистика ПИР (3).xlsx]Лист3'!$A$2:$A$6</c:f>
              <c:strCache>
                <c:ptCount val="5"/>
                <c:pt idx="0">
                  <c:v>Закупка у единственного поставщика</c:v>
                </c:pt>
                <c:pt idx="1">
                  <c:v>Иной способ</c:v>
                </c:pt>
                <c:pt idx="2">
                  <c:v>Конкурс открытый</c:v>
                </c:pt>
                <c:pt idx="3">
                  <c:v>Аукцион электронный</c:v>
                </c:pt>
                <c:pt idx="4">
                  <c:v>Запрос котировок, предложений</c:v>
                </c:pt>
              </c:strCache>
            </c:strRef>
          </c:cat>
          <c:val>
            <c:numRef>
              <c:f>'[Статистика ПИР (3).xlsx]Лист3'!$B$2:$B$6</c:f>
              <c:numCache>
                <c:formatCode>General</c:formatCode>
                <c:ptCount val="5"/>
                <c:pt idx="0">
                  <c:v>160954</c:v>
                </c:pt>
                <c:pt idx="1">
                  <c:v>133265</c:v>
                </c:pt>
                <c:pt idx="2">
                  <c:v>61257</c:v>
                </c:pt>
                <c:pt idx="3">
                  <c:v>6093</c:v>
                </c:pt>
                <c:pt idx="4">
                  <c:v>552</c:v>
                </c:pt>
              </c:numCache>
            </c:numRef>
          </c:val>
        </c:ser>
        <c:ser>
          <c:idx val="7"/>
          <c:order val="7"/>
          <c:tx>
            <c:strRef>
              <c:f>'[Статистика ПИР (3).xlsx]Лист3'!$B$1</c:f>
              <c:strCache>
                <c:ptCount val="1"/>
                <c:pt idx="0">
                  <c:v>2016, млн руб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cat>
            <c:strRef>
              <c:f>'[Статистика ПИР (3).xlsx]Лист3'!$A$2:$A$6</c:f>
              <c:strCache>
                <c:ptCount val="5"/>
                <c:pt idx="0">
                  <c:v>Закупка у единственного поставщика</c:v>
                </c:pt>
                <c:pt idx="1">
                  <c:v>Иной способ</c:v>
                </c:pt>
                <c:pt idx="2">
                  <c:v>Конкурс открытый</c:v>
                </c:pt>
                <c:pt idx="3">
                  <c:v>Аукцион электронный</c:v>
                </c:pt>
                <c:pt idx="4">
                  <c:v>Запрос котировок, предложений</c:v>
                </c:pt>
              </c:strCache>
            </c:strRef>
          </c:cat>
          <c:val>
            <c:numRef>
              <c:f>'[Статистика ПИР (3).xlsx]Лист3'!$B$2:$B$6</c:f>
              <c:numCache>
                <c:formatCode>General</c:formatCode>
                <c:ptCount val="5"/>
                <c:pt idx="0">
                  <c:v>160954</c:v>
                </c:pt>
                <c:pt idx="1">
                  <c:v>133265</c:v>
                </c:pt>
                <c:pt idx="2">
                  <c:v>61257</c:v>
                </c:pt>
                <c:pt idx="3">
                  <c:v>6093</c:v>
                </c:pt>
                <c:pt idx="4">
                  <c:v>552</c:v>
                </c:pt>
              </c:numCache>
            </c:numRef>
          </c:val>
        </c:ser>
        <c:ser>
          <c:idx val="2"/>
          <c:order val="2"/>
          <c:tx>
            <c:strRef>
              <c:f>'[Статистика ПИР (3).xlsx]Лист3'!$B$1</c:f>
              <c:strCache>
                <c:ptCount val="1"/>
                <c:pt idx="0">
                  <c:v>2016, млн руб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cat>
            <c:strRef>
              <c:f>'[Статистика ПИР (3).xlsx]Лист3'!$A$2:$A$6</c:f>
              <c:strCache>
                <c:ptCount val="5"/>
                <c:pt idx="0">
                  <c:v>Закупка у единственного поставщика</c:v>
                </c:pt>
                <c:pt idx="1">
                  <c:v>Иной способ</c:v>
                </c:pt>
                <c:pt idx="2">
                  <c:v>Конкурс открытый</c:v>
                </c:pt>
                <c:pt idx="3">
                  <c:v>Аукцион электронный</c:v>
                </c:pt>
                <c:pt idx="4">
                  <c:v>Запрос котировок, предложений</c:v>
                </c:pt>
              </c:strCache>
            </c:strRef>
          </c:cat>
          <c:val>
            <c:numRef>
              <c:f>'[Статистика ПИР (3).xlsx]Лист3'!$B$2:$B$6</c:f>
              <c:numCache>
                <c:formatCode>General</c:formatCode>
                <c:ptCount val="5"/>
                <c:pt idx="0">
                  <c:v>160954</c:v>
                </c:pt>
                <c:pt idx="1">
                  <c:v>133265</c:v>
                </c:pt>
                <c:pt idx="2">
                  <c:v>61257</c:v>
                </c:pt>
                <c:pt idx="3">
                  <c:v>6093</c:v>
                </c:pt>
                <c:pt idx="4">
                  <c:v>552</c:v>
                </c:pt>
              </c:numCache>
            </c:numRef>
          </c:val>
        </c:ser>
        <c:ser>
          <c:idx val="3"/>
          <c:order val="3"/>
          <c:tx>
            <c:strRef>
              <c:f>'[Статистика ПИР (3).xlsx]Лист3'!$B$1</c:f>
              <c:strCache>
                <c:ptCount val="1"/>
                <c:pt idx="0">
                  <c:v>2016, млн руб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cat>
            <c:strRef>
              <c:f>'[Статистика ПИР (3).xlsx]Лист3'!$A$2:$A$6</c:f>
              <c:strCache>
                <c:ptCount val="5"/>
                <c:pt idx="0">
                  <c:v>Закупка у единственного поставщика</c:v>
                </c:pt>
                <c:pt idx="1">
                  <c:v>Иной способ</c:v>
                </c:pt>
                <c:pt idx="2">
                  <c:v>Конкурс открытый</c:v>
                </c:pt>
                <c:pt idx="3">
                  <c:v>Аукцион электронный</c:v>
                </c:pt>
                <c:pt idx="4">
                  <c:v>Запрос котировок, предложений</c:v>
                </c:pt>
              </c:strCache>
            </c:strRef>
          </c:cat>
          <c:val>
            <c:numRef>
              <c:f>'[Статистика ПИР (3).xlsx]Лист3'!$B$2:$B$6</c:f>
              <c:numCache>
                <c:formatCode>General</c:formatCode>
                <c:ptCount val="5"/>
                <c:pt idx="0">
                  <c:v>160954</c:v>
                </c:pt>
                <c:pt idx="1">
                  <c:v>133265</c:v>
                </c:pt>
                <c:pt idx="2">
                  <c:v>61257</c:v>
                </c:pt>
                <c:pt idx="3">
                  <c:v>6093</c:v>
                </c:pt>
                <c:pt idx="4">
                  <c:v>552</c:v>
                </c:pt>
              </c:numCache>
            </c:numRef>
          </c:val>
        </c:ser>
        <c:ser>
          <c:idx val="1"/>
          <c:order val="1"/>
          <c:tx>
            <c:strRef>
              <c:f>'[Статистика ПИР (3).xlsx]Лист3'!$B$1</c:f>
              <c:strCache>
                <c:ptCount val="1"/>
                <c:pt idx="0">
                  <c:v>2016, млн руб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cat>
            <c:strRef>
              <c:f>'[Статистика ПИР (3).xlsx]Лист3'!$A$2:$A$6</c:f>
              <c:strCache>
                <c:ptCount val="5"/>
                <c:pt idx="0">
                  <c:v>Закупка у единственного поставщика</c:v>
                </c:pt>
                <c:pt idx="1">
                  <c:v>Иной способ</c:v>
                </c:pt>
                <c:pt idx="2">
                  <c:v>Конкурс открытый</c:v>
                </c:pt>
                <c:pt idx="3">
                  <c:v>Аукцион электронный</c:v>
                </c:pt>
                <c:pt idx="4">
                  <c:v>Запрос котировок, предложений</c:v>
                </c:pt>
              </c:strCache>
            </c:strRef>
          </c:cat>
          <c:val>
            <c:numRef>
              <c:f>'[Статистика ПИР (3).xlsx]Лист3'!$B$2:$B$6</c:f>
              <c:numCache>
                <c:formatCode>General</c:formatCode>
                <c:ptCount val="5"/>
                <c:pt idx="0">
                  <c:v>160954</c:v>
                </c:pt>
                <c:pt idx="1">
                  <c:v>133265</c:v>
                </c:pt>
                <c:pt idx="2">
                  <c:v>61257</c:v>
                </c:pt>
                <c:pt idx="3">
                  <c:v>6093</c:v>
                </c:pt>
                <c:pt idx="4">
                  <c:v>552</c:v>
                </c:pt>
              </c:numCache>
            </c:numRef>
          </c:val>
        </c:ser>
        <c:ser>
          <c:idx val="0"/>
          <c:order val="0"/>
          <c:tx>
            <c:strRef>
              <c:f>'[Статистика ПИР (3).xlsx]Лист3'!$B$1</c:f>
              <c:strCache>
                <c:ptCount val="1"/>
                <c:pt idx="0">
                  <c:v>2016, млн руб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cat>
            <c:strRef>
              <c:f>'[Статистика ПИР (3).xlsx]Лист3'!$A$2:$A$6</c:f>
              <c:strCache>
                <c:ptCount val="5"/>
                <c:pt idx="0">
                  <c:v>Закупка у единственного поставщика</c:v>
                </c:pt>
                <c:pt idx="1">
                  <c:v>Иной способ</c:v>
                </c:pt>
                <c:pt idx="2">
                  <c:v>Конкурс открытый</c:v>
                </c:pt>
                <c:pt idx="3">
                  <c:v>Аукцион электронный</c:v>
                </c:pt>
                <c:pt idx="4">
                  <c:v>Запрос котировок, предложений</c:v>
                </c:pt>
              </c:strCache>
            </c:strRef>
          </c:cat>
          <c:val>
            <c:numRef>
              <c:f>'[Статистика ПИР (3).xlsx]Лист3'!$B$2:$B$6</c:f>
              <c:numCache>
                <c:formatCode>General</c:formatCode>
                <c:ptCount val="5"/>
                <c:pt idx="0">
                  <c:v>160954</c:v>
                </c:pt>
                <c:pt idx="1">
                  <c:v>133265</c:v>
                </c:pt>
                <c:pt idx="2">
                  <c:v>61257</c:v>
                </c:pt>
                <c:pt idx="3">
                  <c:v>6093</c:v>
                </c:pt>
                <c:pt idx="4">
                  <c:v>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3615060376946"/>
          <c:y val="3.8816612899035548E-2"/>
          <c:w val="0.42296513415285203"/>
          <c:h val="0.91460345162212175"/>
        </c:manualLayout>
      </c:layout>
      <c:pieChart>
        <c:varyColors val="1"/>
        <c:ser>
          <c:idx val="0"/>
          <c:order val="0"/>
          <c:tx>
            <c:strRef>
              <c:f>'[Статистика ПИР (3).xlsx]Лист3'!$B$1</c:f>
              <c:strCache>
                <c:ptCount val="1"/>
                <c:pt idx="0">
                  <c:v>2016, млн руб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cat>
            <c:strRef>
              <c:f>'[Статистика ПИР (3).xlsx]Лист3'!$A$2:$A$6</c:f>
              <c:strCache>
                <c:ptCount val="5"/>
                <c:pt idx="0">
                  <c:v>Закупка у единственного поставщика</c:v>
                </c:pt>
                <c:pt idx="1">
                  <c:v>Иной способ</c:v>
                </c:pt>
                <c:pt idx="2">
                  <c:v>Конкурс открытый</c:v>
                </c:pt>
                <c:pt idx="3">
                  <c:v>Аукцион электронный</c:v>
                </c:pt>
                <c:pt idx="4">
                  <c:v>Запрос котировок, предложений</c:v>
                </c:pt>
              </c:strCache>
            </c:strRef>
          </c:cat>
          <c:val>
            <c:numRef>
              <c:f>'[Статистика ПИР (3).xlsx]Лист3'!$D$2:$D$6</c:f>
              <c:numCache>
                <c:formatCode>General</c:formatCode>
                <c:ptCount val="5"/>
                <c:pt idx="0">
                  <c:v>167687</c:v>
                </c:pt>
                <c:pt idx="1">
                  <c:v>194202</c:v>
                </c:pt>
                <c:pt idx="2">
                  <c:v>68329</c:v>
                </c:pt>
                <c:pt idx="3">
                  <c:v>16172</c:v>
                </c:pt>
                <c:pt idx="4">
                  <c:v>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93434043716697"/>
          <c:y val="2.6701380098525219E-2"/>
          <c:w val="0.61229307675109323"/>
          <c:h val="0.820572669973430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726921560955608E-2"/>
                  <c:y val="2.27285370080941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4776055510397373E-3"/>
                  <c:y val="7.6550180888902433E-2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chemeClr val="accent2"/>
                      </a:solidFill>
                      <a:latin typeface="Bliss Pro Heavy" pitchFamily="50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5138923980728447E-2"/>
                  <c:y val="-3.4765545827849104E-2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rgbClr val="92D050"/>
                      </a:solidFill>
                      <a:latin typeface="Bliss Pro Heavy" pitchFamily="50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8672449240355922E-2"/>
                  <c:y val="-8.5095905704615366E-2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chemeClr val="accent4"/>
                      </a:solidFill>
                      <a:latin typeface="Bliss Pro Heavy" pitchFamily="50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4553984323452591E-2"/>
                  <c:y val="1.99657426071124E-2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chemeClr val="accent5"/>
                      </a:solidFill>
                      <a:latin typeface="Bliss Pro Heavy" pitchFamily="50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>
                    <a:solidFill>
                      <a:srgbClr val="0070C0"/>
                    </a:solidFill>
                    <a:latin typeface="Bliss Pro Heavy" pitchFamily="50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Микро</c:v>
                </c:pt>
                <c:pt idx="1">
                  <c:v>Малый</c:v>
                </c:pt>
                <c:pt idx="2">
                  <c:v>Средний</c:v>
                </c:pt>
                <c:pt idx="3">
                  <c:v>Крупный</c:v>
                </c:pt>
                <c:pt idx="4">
                  <c:v>Нет данных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</c:v>
                </c:pt>
                <c:pt idx="1">
                  <c:v>13</c:v>
                </c:pt>
                <c:pt idx="2">
                  <c:v>3</c:v>
                </c:pt>
                <c:pt idx="3">
                  <c:v>5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5.6530918798631626E-2"/>
          <c:y val="0.85905885936646076"/>
          <c:w val="0.89999996388064862"/>
          <c:h val="0.14000344649486149"/>
        </c:manualLayout>
      </c:layout>
      <c:overlay val="0"/>
      <c:txPr>
        <a:bodyPr/>
        <a:lstStyle/>
        <a:p>
          <a:pPr>
            <a:defRPr sz="1800">
              <a:latin typeface="Bliss Pro" pitchFamily="50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282893311156063E-2"/>
          <c:y val="0.23773306203475672"/>
          <c:w val="0.93447406743693062"/>
          <c:h val="0.566064074135612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Bliss Pro Heavy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18.7</c:v>
                </c:pt>
                <c:pt idx="1">
                  <c:v>40.299999999999997</c:v>
                </c:pt>
                <c:pt idx="2">
                  <c:v>13.9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F1-40C4-BC6F-4205B3F4F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22752"/>
        <c:axId val="132524288"/>
      </c:barChart>
      <c:catAx>
        <c:axId val="13252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/>
            </a:pPr>
            <a:endParaRPr lang="ru-RU"/>
          </a:p>
        </c:txPr>
        <c:crossAx val="132524288"/>
        <c:crosses val="autoZero"/>
        <c:auto val="1"/>
        <c:lblAlgn val="ctr"/>
        <c:lblOffset val="100"/>
        <c:noMultiLvlLbl val="0"/>
      </c:catAx>
      <c:valAx>
        <c:axId val="13252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32522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rtl="0">
        <a:defRPr>
          <a:latin typeface="Bliss Pro" pitchFamily="50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97025371828522"/>
          <c:y val="0.22540631434663816"/>
          <c:w val="0.8663630796150481"/>
          <c:h val="0.596815491280792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'[Статистика ПИР (4).xlsx]Объем ПИРов'!$I$24</c:f>
              <c:strCache>
                <c:ptCount val="1"/>
                <c:pt idx="0">
                  <c:v>44-ФЗ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'[Статистика ПИР (4).xlsx]Объем ПИРов'!$J$23:$L$23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'[Статистика ПИР (4).xlsx]Объем ПИРов'!$J$24:$L$24</c:f>
              <c:numCache>
                <c:formatCode>0.0</c:formatCode>
                <c:ptCount val="3"/>
                <c:pt idx="0">
                  <c:v>108.91092349199999</c:v>
                </c:pt>
                <c:pt idx="1">
                  <c:v>112.34352278427001</c:v>
                </c:pt>
                <c:pt idx="2">
                  <c:v>121.17733911236999</c:v>
                </c:pt>
              </c:numCache>
            </c:numRef>
          </c:val>
        </c:ser>
        <c:ser>
          <c:idx val="1"/>
          <c:order val="1"/>
          <c:tx>
            <c:strRef>
              <c:f>'[Статистика ПИР (4).xlsx]Объем ПИРов'!$I$25</c:f>
              <c:strCache>
                <c:ptCount val="1"/>
                <c:pt idx="0">
                  <c:v>223-ФЗ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'[Статистика ПИР (4).xlsx]Объем ПИРов'!$J$23:$L$23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'[Статистика ПИР (4).xlsx]Объем ПИРов'!$J$25:$L$25</c:f>
              <c:numCache>
                <c:formatCode>0.0</c:formatCode>
                <c:ptCount val="3"/>
                <c:pt idx="0">
                  <c:v>252.48288585238001</c:v>
                </c:pt>
                <c:pt idx="1">
                  <c:v>309.40705861616999</c:v>
                </c:pt>
                <c:pt idx="2">
                  <c:v>324.77764119121002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349568"/>
        <c:axId val="134351104"/>
      </c:barChart>
      <c:catAx>
        <c:axId val="13434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Bliss Pro" pitchFamily="50" charset="0"/>
              </a:defRPr>
            </a:pPr>
            <a:endParaRPr lang="ru-RU"/>
          </a:p>
        </c:txPr>
        <c:crossAx val="134351104"/>
        <c:crosses val="autoZero"/>
        <c:auto val="1"/>
        <c:lblAlgn val="ctr"/>
        <c:lblOffset val="100"/>
        <c:noMultiLvlLbl val="0"/>
      </c:catAx>
      <c:valAx>
        <c:axId val="13435110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>
                <a:latin typeface="Bliss Pro" pitchFamily="50" charset="0"/>
              </a:defRPr>
            </a:pPr>
            <a:endParaRPr lang="ru-RU"/>
          </a:p>
        </c:txPr>
        <c:crossAx val="1343495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>
              <a:solidFill>
                <a:schemeClr val="tx1">
                  <a:lumMod val="75000"/>
                  <a:lumOff val="25000"/>
                </a:schemeClr>
              </a:solidFill>
              <a:latin typeface="Bliss Pro Heavy" pitchFamily="50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'[Статистика ПИР (4).xlsx]Объем ПИРов'!$I$24</c:f>
              <c:strCache>
                <c:ptCount val="1"/>
                <c:pt idx="0">
                  <c:v>44-ФЗ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'[Статистика ПИР (4).xlsx]Объем ПИРов'!$J$23:$L$23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'[Статистика ПИР (4).xlsx]Объем ПИРов'!$J$28:$L$28</c:f>
              <c:numCache>
                <c:formatCode>#,##0.0</c:formatCode>
                <c:ptCount val="3"/>
                <c:pt idx="0">
                  <c:v>27.477</c:v>
                </c:pt>
                <c:pt idx="1">
                  <c:v>33.213999999999999</c:v>
                </c:pt>
                <c:pt idx="2">
                  <c:v>38.417000000000002</c:v>
                </c:pt>
              </c:numCache>
            </c:numRef>
          </c:val>
        </c:ser>
        <c:ser>
          <c:idx val="1"/>
          <c:order val="1"/>
          <c:tx>
            <c:strRef>
              <c:f>'[Статистика ПИР (4).xlsx]Объем ПИРов'!$I$25</c:f>
              <c:strCache>
                <c:ptCount val="1"/>
                <c:pt idx="0">
                  <c:v>223-ФЗ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'[Статистика ПИР (4).xlsx]Объем ПИРов'!$J$23:$L$23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'[Статистика ПИР (4).xlsx]Объем ПИРов'!$J$29:$L$29</c:f>
              <c:numCache>
                <c:formatCode>#,##0.0</c:formatCode>
                <c:ptCount val="3"/>
                <c:pt idx="0">
                  <c:v>31.364999999999998</c:v>
                </c:pt>
                <c:pt idx="1">
                  <c:v>33.237000000000002</c:v>
                </c:pt>
                <c:pt idx="2">
                  <c:v>40.801000000000002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392448"/>
        <c:axId val="134402432"/>
      </c:barChart>
      <c:catAx>
        <c:axId val="13439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Bliss Pro" pitchFamily="50" charset="0"/>
              </a:defRPr>
            </a:pPr>
            <a:endParaRPr lang="ru-RU"/>
          </a:p>
        </c:txPr>
        <c:crossAx val="134402432"/>
        <c:crosses val="autoZero"/>
        <c:auto val="1"/>
        <c:lblAlgn val="ctr"/>
        <c:lblOffset val="100"/>
        <c:noMultiLvlLbl val="0"/>
      </c:catAx>
      <c:valAx>
        <c:axId val="134402432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Bliss Pro" pitchFamily="50" charset="0"/>
              </a:defRPr>
            </a:pPr>
            <a:endParaRPr lang="ru-RU"/>
          </a:p>
        </c:txPr>
        <c:crossAx val="1343924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254749318254547E-2"/>
          <c:y val="3.2882035578885964E-2"/>
          <c:w val="0.91418963172519352"/>
          <c:h val="0.93910104986876641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dLbls>
            <c:dLbl>
              <c:idx val="0"/>
              <c:layout>
                <c:manualLayout>
                  <c:x val="-1.5115469337590253E-7"/>
                  <c:y val="0.2083333333333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196646058739621E-3"/>
                  <c:y val="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196646058739621E-3"/>
                  <c:y val="0.249721245081324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Bliss Pro Heavy" pitchFamily="50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'[Статистика ПИР (2).xlsx]Лист1'!$O$22:$Q$22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'[Статистика ПИР (2).xlsx]Лист1'!$O$23:$Q$23</c:f>
              <c:numCache>
                <c:formatCode>0.0</c:formatCode>
                <c:ptCount val="3"/>
                <c:pt idx="0">
                  <c:v>360.20961711720003</c:v>
                </c:pt>
                <c:pt idx="1">
                  <c:v>403.43277952892998</c:v>
                </c:pt>
                <c:pt idx="2">
                  <c:v>262.86082922492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084864"/>
        <c:axId val="132086400"/>
      </c:barChart>
      <c:catAx>
        <c:axId val="13208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086400"/>
        <c:crosses val="autoZero"/>
        <c:auto val="1"/>
        <c:lblAlgn val="ctr"/>
        <c:lblOffset val="100"/>
        <c:noMultiLvlLbl val="0"/>
      </c:catAx>
      <c:valAx>
        <c:axId val="132086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2084864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0.37322</cdr:x>
      <cdr:y>0.30769</cdr:y>
    </cdr:from>
    <cdr:to>
      <cdr:x>0.58441</cdr:x>
      <cdr:y>0.57988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064817" y="1427506"/>
          <a:ext cx="1168394" cy="126280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0.41112</cdr:x>
      <cdr:y>0.29303</cdr:y>
    </cdr:from>
    <cdr:to>
      <cdr:x>0.62213</cdr:x>
      <cdr:y>0.57582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276473" y="1210733"/>
          <a:ext cx="1168400" cy="11684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0.17208</cdr:x>
      <cdr:y>0.34851</cdr:y>
    </cdr:from>
    <cdr:to>
      <cdr:x>0.29397</cdr:x>
      <cdr:y>0.44518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93327" y="1201865"/>
          <a:ext cx="561947" cy="33337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 w="285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000">
            <a:latin typeface="Bliss Pro" pitchFamily="50" charset="0"/>
          </a:endParaRPr>
        </a:p>
      </cdr:txBody>
    </cdr:sp>
  </cdr:relSizeAnchor>
  <cdr:relSizeAnchor xmlns:cdr="http://schemas.openxmlformats.org/drawingml/2006/chartDrawing">
    <cdr:from>
      <cdr:x>0.48321</cdr:x>
      <cdr:y>0.08659</cdr:y>
    </cdr:from>
    <cdr:to>
      <cdr:x>0.60511</cdr:x>
      <cdr:y>0.18326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2227732" y="298620"/>
          <a:ext cx="561993" cy="33337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 w="285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000">
            <a:latin typeface="Bliss Pro" pitchFamily="50" charset="0"/>
          </a:endParaRPr>
        </a:p>
      </cdr:txBody>
    </cdr:sp>
  </cdr:relSizeAnchor>
  <cdr:relSizeAnchor xmlns:cdr="http://schemas.openxmlformats.org/drawingml/2006/chartDrawing">
    <cdr:from>
      <cdr:x>0.78441</cdr:x>
      <cdr:y>0.38058</cdr:y>
    </cdr:from>
    <cdr:to>
      <cdr:x>0.90631</cdr:x>
      <cdr:y>0.47725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616348" y="1312468"/>
          <a:ext cx="561993" cy="33337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 w="285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0.18438</cdr:x>
      <cdr:y>0.34981</cdr:y>
    </cdr:from>
    <cdr:to>
      <cdr:x>0.3166</cdr:x>
      <cdr:y>0.42715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50065" y="1206342"/>
          <a:ext cx="609571" cy="266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Bliss Pro" pitchFamily="50" charset="0"/>
              <a:ea typeface="Roboto" pitchFamily="2" charset="0"/>
            </a:rPr>
            <a:t>4,7</a:t>
          </a:r>
          <a:endParaRPr lang="ru-RU" sz="1400" b="1" dirty="0">
            <a:latin typeface="Bliss Pro" pitchFamily="50" charset="0"/>
            <a:ea typeface="Roboto" pitchFamily="2" charset="0"/>
          </a:endParaRPr>
        </a:p>
      </cdr:txBody>
    </cdr:sp>
  </cdr:relSizeAnchor>
  <cdr:relSizeAnchor xmlns:cdr="http://schemas.openxmlformats.org/drawingml/2006/chartDrawing">
    <cdr:from>
      <cdr:x>0.49311</cdr:x>
      <cdr:y>0.08413</cdr:y>
    </cdr:from>
    <cdr:to>
      <cdr:x>0.62533</cdr:x>
      <cdr:y>0.16147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73394" y="290129"/>
          <a:ext cx="609571" cy="266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Bliss Pro" pitchFamily="50" charset="0"/>
              <a:ea typeface="Roboto" pitchFamily="2" charset="0"/>
            </a:rPr>
            <a:t>6,0</a:t>
          </a:r>
          <a:endParaRPr lang="ru-RU" sz="1400" b="1" dirty="0">
            <a:latin typeface="Bliss Pro" pitchFamily="50" charset="0"/>
            <a:ea typeface="Roboto" pitchFamily="2" charset="0"/>
          </a:endParaRPr>
        </a:p>
      </cdr:txBody>
    </cdr:sp>
  </cdr:relSizeAnchor>
  <cdr:relSizeAnchor xmlns:cdr="http://schemas.openxmlformats.org/drawingml/2006/chartDrawing">
    <cdr:from>
      <cdr:x>0.79346</cdr:x>
      <cdr:y>0.38729</cdr:y>
    </cdr:from>
    <cdr:to>
      <cdr:x>0.92568</cdr:x>
      <cdr:y>0.46463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658054" y="1335621"/>
          <a:ext cx="609570" cy="2667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Bliss Pro" pitchFamily="50" charset="0"/>
              <a:ea typeface="Roboto" pitchFamily="2" charset="0"/>
            </a:rPr>
            <a:t>4,6</a:t>
          </a:r>
          <a:endParaRPr lang="ru-RU" sz="1400" b="1" dirty="0">
            <a:latin typeface="Bliss Pro" pitchFamily="50" charset="0"/>
            <a:ea typeface="Roboto" pitchFamily="2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693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693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B941DF5E-3448-426B-8B66-065E6C270EE2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50475" cy="498692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0646"/>
            <a:ext cx="2950475" cy="498692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462507FE-1FD0-4A89-9488-7699EE961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17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693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693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E8F09793-8CF6-43CB-9BC4-3D918FD20AA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6" rIns="91851" bIns="459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3307"/>
            <a:ext cx="5447030" cy="3913614"/>
          </a:xfrm>
          <a:prstGeom prst="rect">
            <a:avLst/>
          </a:prstGeom>
        </p:spPr>
        <p:txBody>
          <a:bodyPr vert="horz" lIns="91851" tIns="45926" rIns="91851" bIns="4592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50475" cy="498692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0646"/>
            <a:ext cx="2950475" cy="498692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7F7A0049-6D52-4FA7-8B67-1D9168235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4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A0049-6D52-4FA7-8B67-1D9168235F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A0049-6D52-4FA7-8B67-1D9168235F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4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946275"/>
            <a:ext cx="12192000" cy="49117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5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4702816"/>
            <a:ext cx="12192000" cy="2192863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339022" y="2194933"/>
            <a:ext cx="1929713" cy="3414689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968220" y="2225399"/>
            <a:ext cx="1904630" cy="3384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2607" b="9327"/>
          <a:stretch/>
        </p:blipFill>
        <p:spPr>
          <a:xfrm>
            <a:off x="621124" y="0"/>
            <a:ext cx="4977426" cy="6858001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313710" y="1313007"/>
            <a:ext cx="3493517" cy="3995295"/>
          </a:xfrm>
          <a:prstGeom prst="roundRect">
            <a:avLst>
              <a:gd name="adj" fmla="val 2053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2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633037" y="862324"/>
            <a:ext cx="5670000" cy="3576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599135" y="1861841"/>
            <a:ext cx="1836593" cy="324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8941103" y="1861841"/>
            <a:ext cx="1836593" cy="3249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7666622" y="1682070"/>
            <a:ext cx="2045780" cy="3620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7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2280000">
            <a:off x="5395448" y="-1746542"/>
            <a:ext cx="7955280" cy="46268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16246" y="4566405"/>
            <a:ext cx="2595252" cy="16275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08391" y="3790461"/>
            <a:ext cx="3209723" cy="18067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9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591285" y="495982"/>
            <a:ext cx="4992624" cy="28648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0484" y="-647114"/>
            <a:ext cx="11016427" cy="6852498"/>
          </a:xfrm>
          <a:prstGeom prst="rect">
            <a:avLst/>
          </a:prstGeom>
        </p:spPr>
      </p:pic>
      <p:sp>
        <p:nvSpPr>
          <p:cNvPr id="25" name="Picture Placeholder 24"/>
          <p:cNvSpPr>
            <a:spLocks noGrp="1"/>
          </p:cNvSpPr>
          <p:nvPr>
            <p:ph type="pic" sz="quarter" idx="10" hasCustomPrompt="1"/>
          </p:nvPr>
        </p:nvSpPr>
        <p:spPr>
          <a:xfrm>
            <a:off x="6633589" y="-50234"/>
            <a:ext cx="1243584" cy="1243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1" hasCustomPrompt="1"/>
          </p:nvPr>
        </p:nvSpPr>
        <p:spPr>
          <a:xfrm>
            <a:off x="7878274" y="-50234"/>
            <a:ext cx="1243584" cy="1243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12" hasCustomPrompt="1"/>
          </p:nvPr>
        </p:nvSpPr>
        <p:spPr>
          <a:xfrm>
            <a:off x="9122592" y="-50234"/>
            <a:ext cx="1243584" cy="124358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10366910" y="-50234"/>
            <a:ext cx="1243584" cy="124358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Picture Placeholder 24"/>
          <p:cNvSpPr>
            <a:spLocks noGrp="1"/>
          </p:cNvSpPr>
          <p:nvPr>
            <p:ph type="pic" sz="quarter" idx="14" hasCustomPrompt="1"/>
          </p:nvPr>
        </p:nvSpPr>
        <p:spPr>
          <a:xfrm>
            <a:off x="11611228" y="-50234"/>
            <a:ext cx="1243584" cy="124358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6633589" y="1203473"/>
            <a:ext cx="1243584" cy="1243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6" hasCustomPrompt="1"/>
          </p:nvPr>
        </p:nvSpPr>
        <p:spPr>
          <a:xfrm>
            <a:off x="7878274" y="1203473"/>
            <a:ext cx="1243584" cy="1243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7" hasCustomPrompt="1"/>
          </p:nvPr>
        </p:nvSpPr>
        <p:spPr>
          <a:xfrm>
            <a:off x="9122592" y="1203473"/>
            <a:ext cx="1243584" cy="124358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18" hasCustomPrompt="1"/>
          </p:nvPr>
        </p:nvSpPr>
        <p:spPr>
          <a:xfrm>
            <a:off x="10366910" y="1203473"/>
            <a:ext cx="1243584" cy="124358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11611228" y="1203473"/>
            <a:ext cx="1243584" cy="124358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Picture Placeholder 24"/>
          <p:cNvSpPr>
            <a:spLocks noGrp="1"/>
          </p:cNvSpPr>
          <p:nvPr>
            <p:ph type="pic" sz="quarter" idx="20" hasCustomPrompt="1"/>
          </p:nvPr>
        </p:nvSpPr>
        <p:spPr>
          <a:xfrm>
            <a:off x="6633589" y="2443098"/>
            <a:ext cx="1243584" cy="1243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Picture Placeholder 24"/>
          <p:cNvSpPr>
            <a:spLocks noGrp="1"/>
          </p:cNvSpPr>
          <p:nvPr>
            <p:ph type="pic" sz="quarter" idx="21" hasCustomPrompt="1"/>
          </p:nvPr>
        </p:nvSpPr>
        <p:spPr>
          <a:xfrm>
            <a:off x="7878274" y="2443098"/>
            <a:ext cx="1243584" cy="1243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22" hasCustomPrompt="1"/>
          </p:nvPr>
        </p:nvSpPr>
        <p:spPr>
          <a:xfrm>
            <a:off x="9122592" y="2443098"/>
            <a:ext cx="1243584" cy="124358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Picture Placeholder 24"/>
          <p:cNvSpPr>
            <a:spLocks noGrp="1"/>
          </p:cNvSpPr>
          <p:nvPr>
            <p:ph type="pic" sz="quarter" idx="23" hasCustomPrompt="1"/>
          </p:nvPr>
        </p:nvSpPr>
        <p:spPr>
          <a:xfrm>
            <a:off x="10366910" y="2443098"/>
            <a:ext cx="1243584" cy="124358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Picture Placeholder 24"/>
          <p:cNvSpPr>
            <a:spLocks noGrp="1"/>
          </p:cNvSpPr>
          <p:nvPr>
            <p:ph type="pic" sz="quarter" idx="24" hasCustomPrompt="1"/>
          </p:nvPr>
        </p:nvSpPr>
        <p:spPr>
          <a:xfrm>
            <a:off x="11611228" y="2443098"/>
            <a:ext cx="1243584" cy="124358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25" hasCustomPrompt="1"/>
          </p:nvPr>
        </p:nvSpPr>
        <p:spPr>
          <a:xfrm>
            <a:off x="6633589" y="3693579"/>
            <a:ext cx="1243584" cy="124358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26" hasCustomPrompt="1"/>
          </p:nvPr>
        </p:nvSpPr>
        <p:spPr>
          <a:xfrm>
            <a:off x="7878274" y="3693579"/>
            <a:ext cx="1243584" cy="124358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27" hasCustomPrompt="1"/>
          </p:nvPr>
        </p:nvSpPr>
        <p:spPr>
          <a:xfrm>
            <a:off x="9122592" y="3693579"/>
            <a:ext cx="1243584" cy="124358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28" hasCustomPrompt="1"/>
          </p:nvPr>
        </p:nvSpPr>
        <p:spPr>
          <a:xfrm>
            <a:off x="10366910" y="3693579"/>
            <a:ext cx="1243584" cy="124358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4" name="Picture Placeholder 24"/>
          <p:cNvSpPr>
            <a:spLocks noGrp="1"/>
          </p:cNvSpPr>
          <p:nvPr>
            <p:ph type="pic" sz="quarter" idx="29" hasCustomPrompt="1"/>
          </p:nvPr>
        </p:nvSpPr>
        <p:spPr>
          <a:xfrm>
            <a:off x="11611228" y="3693579"/>
            <a:ext cx="1243584" cy="124358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77678" y="1912025"/>
            <a:ext cx="1714566" cy="303996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84709" y="1912025"/>
            <a:ext cx="1714566" cy="30399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306" y="530101"/>
            <a:ext cx="10589670" cy="579779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07151" y="772851"/>
            <a:ext cx="7639050" cy="47861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52550" y="2239963"/>
            <a:ext cx="4189413" cy="2378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1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31106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579196" y="1426708"/>
            <a:ext cx="2263097" cy="40125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872576" y="1426708"/>
            <a:ext cx="2263097" cy="40125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 rot="19860000">
            <a:off x="2919071" y="878799"/>
            <a:ext cx="2112264" cy="35570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 rot="19860000">
            <a:off x="2301574" y="911859"/>
            <a:ext cx="2112264" cy="35570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 rot="19860000">
            <a:off x="1627088" y="921450"/>
            <a:ext cx="2112264" cy="35570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141919" y="1343293"/>
            <a:ext cx="1942505" cy="34441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606779" y="1343293"/>
            <a:ext cx="1942505" cy="3444107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9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05672" y="1195035"/>
            <a:ext cx="1899321" cy="33675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464233" y="1627172"/>
            <a:ext cx="1443706" cy="25597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768475" y="2897188"/>
            <a:ext cx="2989859" cy="1885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97669" y="2605167"/>
            <a:ext cx="3803709" cy="23991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761346" y="3028281"/>
            <a:ext cx="1356997" cy="2405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098361" y="3028281"/>
            <a:ext cx="1356997" cy="2405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653846" y="2826466"/>
            <a:ext cx="1584646" cy="2809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978212" y="2826466"/>
            <a:ext cx="1584646" cy="2809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3700201" y="2632974"/>
            <a:ext cx="1802909" cy="3196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713593" y="2632974"/>
            <a:ext cx="1802909" cy="3196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078217" y="2428511"/>
            <a:ext cx="2021169" cy="3583578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43" y="94810"/>
            <a:ext cx="5864336" cy="4461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2752" y="596704"/>
            <a:ext cx="5523489" cy="3822479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002753" y="596704"/>
            <a:ext cx="5523488" cy="3822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281898" y="1246458"/>
            <a:ext cx="2157984" cy="2157984"/>
          </a:xfrm>
          <a:prstGeom prst="ellipse">
            <a:avLst/>
          </a:prstGeom>
          <a:solidFill>
            <a:srgbClr val="777777"/>
          </a:solidFill>
          <a:ln w="38100">
            <a:noFill/>
          </a:ln>
          <a:effectLst>
            <a:outerShdw blurRad="127000" dist="1143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76200" contourW="44450" prstMaterial="plastic">
            <a:bevelT w="120650" h="152400"/>
            <a:extrusionClr>
              <a:schemeClr val="bg1"/>
            </a:extrusionClr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8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36" y="2047165"/>
            <a:ext cx="5092574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98" y="2006221"/>
            <a:ext cx="5137842" cy="68580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764685" y="4031470"/>
            <a:ext cx="2612619" cy="3020868"/>
          </a:xfrm>
          <a:prstGeom prst="roundRect">
            <a:avLst>
              <a:gd name="adj" fmla="val 2053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718616" y="4031470"/>
            <a:ext cx="2612619" cy="3020868"/>
          </a:xfrm>
          <a:prstGeom prst="roundRect">
            <a:avLst>
              <a:gd name="adj" fmla="val 2053"/>
            </a:avLst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t="6737" r="10432" b="57814"/>
          <a:stretch/>
        </p:blipFill>
        <p:spPr>
          <a:xfrm rot="10800000" flipH="1" flipV="1">
            <a:off x="3086099" y="1436914"/>
            <a:ext cx="6134973" cy="3325586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97092" y="1973670"/>
            <a:ext cx="4464588" cy="2472600"/>
          </a:xfrm>
          <a:prstGeom prst="roundRect">
            <a:avLst>
              <a:gd name="adj" fmla="val 744"/>
            </a:avLst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505636" y="1946365"/>
            <a:ext cx="2427668" cy="384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811338"/>
            <a:ext cx="12192000" cy="50466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78428" y="1567295"/>
            <a:ext cx="2264670" cy="15823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625328" y="1567295"/>
            <a:ext cx="2264670" cy="15823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172227" y="1567295"/>
            <a:ext cx="2264670" cy="15823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078428" y="3985174"/>
            <a:ext cx="2264670" cy="158230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25328" y="3985174"/>
            <a:ext cx="2264670" cy="158230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172227" y="3985174"/>
            <a:ext cx="2264670" cy="158230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619268" y="934452"/>
            <a:ext cx="1335642" cy="133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 hasCustomPrompt="1"/>
          </p:nvPr>
        </p:nvSpPr>
        <p:spPr>
          <a:xfrm>
            <a:off x="1999631" y="934452"/>
            <a:ext cx="1335642" cy="133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3379994" y="934452"/>
            <a:ext cx="1335642" cy="133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 hasCustomPrompt="1"/>
          </p:nvPr>
        </p:nvSpPr>
        <p:spPr>
          <a:xfrm>
            <a:off x="4760358" y="934452"/>
            <a:ext cx="1335642" cy="133564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619268" y="2314815"/>
            <a:ext cx="1335642" cy="133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 hasCustomPrompt="1"/>
          </p:nvPr>
        </p:nvSpPr>
        <p:spPr>
          <a:xfrm>
            <a:off x="1999631" y="2314815"/>
            <a:ext cx="1335642" cy="133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16" hasCustomPrompt="1"/>
          </p:nvPr>
        </p:nvSpPr>
        <p:spPr>
          <a:xfrm>
            <a:off x="3379994" y="2314815"/>
            <a:ext cx="1335642" cy="133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17" hasCustomPrompt="1"/>
          </p:nvPr>
        </p:nvSpPr>
        <p:spPr>
          <a:xfrm>
            <a:off x="4760358" y="2314815"/>
            <a:ext cx="1335642" cy="133564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619268" y="3695178"/>
            <a:ext cx="1335642" cy="133564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19" hasCustomPrompt="1"/>
          </p:nvPr>
        </p:nvSpPr>
        <p:spPr>
          <a:xfrm>
            <a:off x="1999631" y="3695178"/>
            <a:ext cx="1335642" cy="133564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20" hasCustomPrompt="1"/>
          </p:nvPr>
        </p:nvSpPr>
        <p:spPr>
          <a:xfrm>
            <a:off x="3379994" y="3695178"/>
            <a:ext cx="1335642" cy="133564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21" hasCustomPrompt="1"/>
          </p:nvPr>
        </p:nvSpPr>
        <p:spPr>
          <a:xfrm>
            <a:off x="4760358" y="3695178"/>
            <a:ext cx="1335642" cy="133564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22" hasCustomPrompt="1"/>
          </p:nvPr>
        </p:nvSpPr>
        <p:spPr>
          <a:xfrm>
            <a:off x="619268" y="5074549"/>
            <a:ext cx="1335642" cy="133564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23" hasCustomPrompt="1"/>
          </p:nvPr>
        </p:nvSpPr>
        <p:spPr>
          <a:xfrm>
            <a:off x="1999631" y="5074549"/>
            <a:ext cx="1335642" cy="133564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Picture Placeholder 21"/>
          <p:cNvSpPr>
            <a:spLocks noGrp="1"/>
          </p:cNvSpPr>
          <p:nvPr>
            <p:ph type="pic" sz="quarter" idx="24" hasCustomPrompt="1"/>
          </p:nvPr>
        </p:nvSpPr>
        <p:spPr>
          <a:xfrm>
            <a:off x="3379994" y="5074549"/>
            <a:ext cx="1335642" cy="133564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Picture Placeholder 21"/>
          <p:cNvSpPr>
            <a:spLocks noGrp="1"/>
          </p:cNvSpPr>
          <p:nvPr>
            <p:ph type="pic" sz="quarter" idx="25" hasCustomPrompt="1"/>
          </p:nvPr>
        </p:nvSpPr>
        <p:spPr>
          <a:xfrm>
            <a:off x="4760358" y="5074549"/>
            <a:ext cx="1335642" cy="133564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4465320" y="1720473"/>
            <a:ext cx="182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431280" y="1720473"/>
            <a:ext cx="182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8397240" y="1720473"/>
            <a:ext cx="182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10363200" y="1720473"/>
            <a:ext cx="1828800" cy="182880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4465320" y="3686433"/>
            <a:ext cx="1828800" cy="182880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6431280" y="3686433"/>
            <a:ext cx="1828800" cy="182880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397240" y="3686433"/>
            <a:ext cx="1828800" cy="182880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10363200" y="3686433"/>
            <a:ext cx="1828800" cy="182880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8819" y="1578773"/>
            <a:ext cx="2492875" cy="3700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520618" y="1578773"/>
            <a:ext cx="2492875" cy="3700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202417" y="1578773"/>
            <a:ext cx="2492875" cy="3700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84216" y="1578773"/>
            <a:ext cx="2492875" cy="3700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033553" y="1518812"/>
            <a:ext cx="2386149" cy="2386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7419701" y="1518812"/>
            <a:ext cx="2386149" cy="2386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9805851" y="1518812"/>
            <a:ext cx="2386149" cy="2386148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033553" y="3887543"/>
            <a:ext cx="2386149" cy="2386148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419701" y="3887543"/>
            <a:ext cx="2386149" cy="2386148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9805851" y="3887543"/>
            <a:ext cx="2386149" cy="2386148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4" hasCustomPrompt="1"/>
          </p:nvPr>
        </p:nvSpPr>
        <p:spPr>
          <a:xfrm rot="300000">
            <a:off x="8361089" y="2002750"/>
            <a:ext cx="2130552" cy="308152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76200" dist="25400" dir="8100000" algn="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 rot="300000">
            <a:off x="7231986" y="3129080"/>
            <a:ext cx="1591056" cy="187452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76200" dist="25400" dir="8100000" algn="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 hasCustomPrompt="1"/>
          </p:nvPr>
        </p:nvSpPr>
        <p:spPr>
          <a:xfrm rot="21240000">
            <a:off x="5386480" y="2022893"/>
            <a:ext cx="2505456" cy="308152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76200" dist="25400" dir="8100000" algn="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 rot="300000">
            <a:off x="3308979" y="2675542"/>
            <a:ext cx="2980944" cy="2459736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76200" dist="25400" dir="8100000" algn="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 rot="21120000">
            <a:off x="1702410" y="1731464"/>
            <a:ext cx="2240280" cy="336499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76200" dist="25400" dir="8100000" algn="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4756150"/>
            <a:ext cx="12192000" cy="21018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 rot="480000">
            <a:off x="4289347" y="3920488"/>
            <a:ext cx="2779776" cy="22860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76200" dist="25400" dir="8100000" algn="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625303" y="3447857"/>
            <a:ext cx="2779776" cy="22860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76200" dist="25400" dir="8100000" algn="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 rot="21120000">
            <a:off x="4200494" y="1869091"/>
            <a:ext cx="2779776" cy="22860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76200" dist="25400" dir="8100000" algn="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2" hasCustomPrompt="1"/>
          </p:nvPr>
        </p:nvSpPr>
        <p:spPr>
          <a:xfrm rot="840000">
            <a:off x="1627273" y="1716321"/>
            <a:ext cx="2779776" cy="228600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76200" dist="25400" dir="8100000" algn="tr" rotWithShape="0">
              <a:prstClr val="black">
                <a:alpha val="5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878013"/>
            <a:ext cx="40640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128000" y="1878013"/>
            <a:ext cx="4064000" cy="388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00" y="1687464"/>
            <a:ext cx="5130018" cy="451579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23660" y="1835311"/>
            <a:ext cx="5148072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773702" y="2052886"/>
            <a:ext cx="2651760" cy="1828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70120" y="2052886"/>
            <a:ext cx="2651760" cy="1828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766537" y="2052886"/>
            <a:ext cx="2651760" cy="18288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69277" cy="3428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" y="3428999"/>
            <a:ext cx="2834636" cy="3428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834641" y="3428999"/>
            <a:ext cx="2834636" cy="342899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7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64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28001" y="0"/>
            <a:ext cx="4064000" cy="3429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064001" y="3429000"/>
            <a:ext cx="4064000" cy="3429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3206044" cy="3599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992407" y="2002970"/>
            <a:ext cx="3199593" cy="3599544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992914" y="2002970"/>
            <a:ext cx="4005943" cy="1799773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06044" y="2002970"/>
            <a:ext cx="1799772" cy="1799773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06044" y="3802741"/>
            <a:ext cx="3999492" cy="1799773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7205536" y="3802741"/>
            <a:ext cx="1799771" cy="1799773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88718" y="1588757"/>
            <a:ext cx="4679852" cy="41986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60391" y="1851323"/>
            <a:ext cx="9071216" cy="2420896"/>
          </a:xfrm>
          <a:prstGeom prst="roundRect">
            <a:avLst>
              <a:gd name="adj" fmla="val 1322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28701" y="1809855"/>
            <a:ext cx="4164036" cy="44817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24000" y="1974504"/>
            <a:ext cx="4693919" cy="35905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238693" y="1895543"/>
            <a:ext cx="1806054" cy="1806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147252" y="1895543"/>
            <a:ext cx="1806054" cy="1806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238693" y="3804102"/>
            <a:ext cx="1806054" cy="1806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47252" y="3804102"/>
            <a:ext cx="1806054" cy="1806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462889" y="1569777"/>
            <a:ext cx="2384662" cy="2383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1028700" y="4001863"/>
            <a:ext cx="2384662" cy="2383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308660" y="1569776"/>
            <a:ext cx="4854639" cy="2383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019288" y="1835311"/>
            <a:ext cx="3456432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8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064000" cy="4063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064000" y="-1"/>
            <a:ext cx="4064000" cy="4063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28000" y="-1"/>
            <a:ext cx="4064000" cy="406399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2438400" cy="46962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438400" y="-1"/>
            <a:ext cx="2438400" cy="46962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76800" y="-1"/>
            <a:ext cx="2438400" cy="46962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15200" y="-1"/>
            <a:ext cx="2438400" cy="46962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753600" y="-1"/>
            <a:ext cx="2438400" cy="469623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7959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879599" y="0"/>
            <a:ext cx="187959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759198" y="0"/>
            <a:ext cx="187959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12401" y="0"/>
            <a:ext cx="1879599" cy="6858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8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070746"/>
            <a:ext cx="2436585" cy="3787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438853" y="3070746"/>
            <a:ext cx="2436585" cy="3787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70903" y="3070746"/>
            <a:ext cx="2436585" cy="3787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13842" y="3070746"/>
            <a:ext cx="2436585" cy="3787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760403" y="3070746"/>
            <a:ext cx="2436585" cy="378725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6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914401" y="2343425"/>
            <a:ext cx="2506314" cy="19031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533363" y="2343425"/>
            <a:ext cx="2506314" cy="19031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52325" y="2343425"/>
            <a:ext cx="2506314" cy="19031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771287" y="2343425"/>
            <a:ext cx="2506314" cy="1903134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914401" y="4356288"/>
            <a:ext cx="2506314" cy="1903134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533363" y="4356288"/>
            <a:ext cx="2506314" cy="1903134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152325" y="4356288"/>
            <a:ext cx="2506314" cy="1903134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8771287" y="4356288"/>
            <a:ext cx="2506314" cy="1903134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914401" y="2343424"/>
            <a:ext cx="2506314" cy="19031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533363" y="2343424"/>
            <a:ext cx="5125276" cy="19031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4401" y="4356287"/>
            <a:ext cx="2506314" cy="19031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533363" y="4356287"/>
            <a:ext cx="2506314" cy="19031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152325" y="4356287"/>
            <a:ext cx="2506314" cy="19031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771287" y="4356287"/>
            <a:ext cx="2506314" cy="19031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8771287" y="2343423"/>
            <a:ext cx="2506314" cy="19031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14401" y="2343424"/>
            <a:ext cx="2506314" cy="39159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771287" y="2343424"/>
            <a:ext cx="2506314" cy="19031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771287" y="4356286"/>
            <a:ext cx="2506314" cy="19031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533363" y="2343424"/>
            <a:ext cx="5125276" cy="19031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533363" y="4356286"/>
            <a:ext cx="5125276" cy="19031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14401" y="2343424"/>
            <a:ext cx="2506313" cy="39159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533362" y="2343424"/>
            <a:ext cx="7744239" cy="1951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533363" y="4404977"/>
            <a:ext cx="1831548" cy="18544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500019" y="4404977"/>
            <a:ext cx="1831548" cy="18544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466677" y="4404977"/>
            <a:ext cx="1831548" cy="18544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433333" y="4404977"/>
            <a:ext cx="1831548" cy="18544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28915" y="2343424"/>
            <a:ext cx="2591530" cy="16064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547877" y="2343424"/>
            <a:ext cx="4581718" cy="199227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157027" y="2343424"/>
            <a:ext cx="3122367" cy="199227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47877" y="4355046"/>
            <a:ext cx="3798204" cy="190437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28915" y="3977339"/>
            <a:ext cx="2591530" cy="228208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77242" y="2302422"/>
            <a:ext cx="3207656" cy="20116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492172" y="2302422"/>
            <a:ext cx="3207656" cy="20116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207102" y="2302422"/>
            <a:ext cx="3207656" cy="201167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26163" y="2262188"/>
            <a:ext cx="5380037" cy="3794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14667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399" cy="24334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438399" y="0"/>
            <a:ext cx="2438399" cy="24334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76798" y="0"/>
            <a:ext cx="2438399" cy="24334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2438399" cy="24334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753595" y="0"/>
            <a:ext cx="2438399" cy="2433484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2" y="1119352"/>
            <a:ext cx="7546523" cy="431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481542" y="1979031"/>
            <a:ext cx="2298461" cy="38836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18474" y="1979031"/>
            <a:ext cx="2298461" cy="38836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355408" y="1979031"/>
            <a:ext cx="2298461" cy="38836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768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3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62000" y="1565502"/>
            <a:ext cx="5334000" cy="3803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1565502"/>
            <a:ext cx="5334000" cy="38031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13647" y="274319"/>
            <a:ext cx="2788303" cy="3117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239116" y="274319"/>
            <a:ext cx="2788303" cy="63855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13647" y="3542105"/>
            <a:ext cx="2788303" cy="3117774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583" y="274319"/>
            <a:ext cx="2788303" cy="3117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090050" y="274319"/>
            <a:ext cx="2788303" cy="3117774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583" y="3542101"/>
            <a:ext cx="5713770" cy="3117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74319" y="274321"/>
            <a:ext cx="5755275" cy="37007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60752" y="274321"/>
            <a:ext cx="5755275" cy="370077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219189" y="4107907"/>
            <a:ext cx="2810406" cy="247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105621" y="4107907"/>
            <a:ext cx="2810406" cy="2475774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739733" y="691311"/>
            <a:ext cx="1340919" cy="134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2129266" y="691311"/>
            <a:ext cx="1340919" cy="134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739733" y="2080844"/>
            <a:ext cx="1340919" cy="134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2129266" y="2080844"/>
            <a:ext cx="1340919" cy="134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739733" y="3477669"/>
            <a:ext cx="1340919" cy="134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2129266" y="3477669"/>
            <a:ext cx="1340919" cy="134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3518799" y="3477669"/>
            <a:ext cx="1340919" cy="134092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4908332" y="3477669"/>
            <a:ext cx="1340919" cy="134092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739733" y="4870848"/>
            <a:ext cx="1340919" cy="134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2129266" y="4870848"/>
            <a:ext cx="1340919" cy="134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3518799" y="4870848"/>
            <a:ext cx="1340919" cy="134092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21" hasCustomPrompt="1"/>
          </p:nvPr>
        </p:nvSpPr>
        <p:spPr>
          <a:xfrm>
            <a:off x="4908332" y="4870848"/>
            <a:ext cx="1340919" cy="134092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577060" y="3131123"/>
            <a:ext cx="1340919" cy="134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1966591" y="3131123"/>
            <a:ext cx="1340919" cy="134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3356125" y="3131123"/>
            <a:ext cx="1340919" cy="134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4745657" y="3131123"/>
            <a:ext cx="1340919" cy="134092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16" hasCustomPrompt="1"/>
          </p:nvPr>
        </p:nvSpPr>
        <p:spPr>
          <a:xfrm>
            <a:off x="6135188" y="3131123"/>
            <a:ext cx="1340919" cy="134092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7524722" y="3131123"/>
            <a:ext cx="1340919" cy="134092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8914253" y="3131123"/>
            <a:ext cx="1340919" cy="134092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10303787" y="3131123"/>
            <a:ext cx="1340919" cy="134092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577060" y="4524302"/>
            <a:ext cx="1340919" cy="134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21" hasCustomPrompt="1"/>
          </p:nvPr>
        </p:nvSpPr>
        <p:spPr>
          <a:xfrm>
            <a:off x="1966591" y="4524302"/>
            <a:ext cx="1340919" cy="134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22" hasCustomPrompt="1"/>
          </p:nvPr>
        </p:nvSpPr>
        <p:spPr>
          <a:xfrm>
            <a:off x="3356125" y="4524302"/>
            <a:ext cx="1340919" cy="134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23" hasCustomPrompt="1"/>
          </p:nvPr>
        </p:nvSpPr>
        <p:spPr>
          <a:xfrm>
            <a:off x="4745657" y="4524302"/>
            <a:ext cx="1340919" cy="134092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6135188" y="4524302"/>
            <a:ext cx="1340919" cy="134092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25" hasCustomPrompt="1"/>
          </p:nvPr>
        </p:nvSpPr>
        <p:spPr>
          <a:xfrm>
            <a:off x="7524722" y="4524302"/>
            <a:ext cx="1340919" cy="134092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26" hasCustomPrompt="1"/>
          </p:nvPr>
        </p:nvSpPr>
        <p:spPr>
          <a:xfrm>
            <a:off x="8914253" y="4524302"/>
            <a:ext cx="1340919" cy="134092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27" hasCustomPrompt="1"/>
          </p:nvPr>
        </p:nvSpPr>
        <p:spPr>
          <a:xfrm>
            <a:off x="10303787" y="4524302"/>
            <a:ext cx="1340919" cy="134092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3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196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047998" y="1"/>
            <a:ext cx="3048000" cy="34289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3429002"/>
            <a:ext cx="3048000" cy="34289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4000" y="1"/>
            <a:ext cx="3048000" cy="342899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5999" y="3429002"/>
            <a:ext cx="3048000" cy="342899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14234" y="1841864"/>
            <a:ext cx="5488032" cy="37490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0" y="1729544"/>
            <a:ext cx="12192000" cy="43918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0626" y="1719616"/>
            <a:ext cx="5595583" cy="44491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2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50627" y="1678675"/>
            <a:ext cx="2345652" cy="33061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162543" y="1678675"/>
            <a:ext cx="2345652" cy="33061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574459" y="1678675"/>
            <a:ext cx="2345652" cy="33061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062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329258" y="2182403"/>
            <a:ext cx="2020824" cy="202082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324680" y="2321609"/>
            <a:ext cx="1586226" cy="158622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272566" y="2321609"/>
            <a:ext cx="1586226" cy="1586226"/>
          </a:xfrm>
          <a:prstGeom prst="ellipse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668835" y="1625601"/>
            <a:ext cx="1883664" cy="18836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159322" y="1625601"/>
            <a:ext cx="1883664" cy="188366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690301" y="1625601"/>
            <a:ext cx="1883664" cy="1883664"/>
          </a:xfrm>
          <a:prstGeom prst="ellipse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71925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139190" y="3450173"/>
            <a:ext cx="914400" cy="914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139190" y="5062415"/>
            <a:ext cx="914400" cy="914400"/>
          </a:xfrm>
          <a:prstGeom prst="ellipse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965699" y="1"/>
            <a:ext cx="7226301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59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853684" y="0"/>
            <a:ext cx="233831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750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85888" y="17399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-1" y="1814732"/>
            <a:ext cx="12191999" cy="322853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9275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57484" cy="6857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6168" y="-1"/>
            <a:ext cx="12198168" cy="49275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820818" y="2109794"/>
            <a:ext cx="3493008" cy="3493008"/>
          </a:xfrm>
          <a:prstGeom prst="ellipse">
            <a:avLst/>
          </a:prstGeom>
          <a:noFill/>
          <a:ln w="11430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>
            <a:lvl1pPr marL="0" indent="0">
              <a:buNone/>
              <a:defRPr lang="en-US" sz="900"/>
            </a:lvl1pPr>
          </a:lstStyle>
          <a:p>
            <a:pPr marL="0"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219200"/>
            <a:ext cx="12192000" cy="3238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870686"/>
            <a:ext cx="12191999" cy="29873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8835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2191999" cy="2579427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2579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085370" y="1906137"/>
            <a:ext cx="2020824" cy="202082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a-IR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5085370" y="4208183"/>
            <a:ext cx="2020824" cy="202082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a-IR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295958" y="3050105"/>
            <a:ext cx="2020824" cy="202082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a-IR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390988" y="3049669"/>
            <a:ext cx="2020824" cy="202082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a-IR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9669232" y="3049669"/>
            <a:ext cx="2020824" cy="202082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a-IR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6574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83265" y="-2335403"/>
            <a:ext cx="2237406" cy="38957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83265" y="1743286"/>
            <a:ext cx="2237406" cy="389572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574479" y="-2916677"/>
            <a:ext cx="2237406" cy="38957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600545" y="1152488"/>
            <a:ext cx="2239317" cy="39052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585167" y="5213652"/>
            <a:ext cx="2254695" cy="39052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180328" y="5821974"/>
            <a:ext cx="2254695" cy="391477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24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4983396" y="3861215"/>
            <a:ext cx="2254695" cy="391477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4993670" y="-223627"/>
            <a:ext cx="2254695" cy="391953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7384884" y="-2007887"/>
            <a:ext cx="2249402" cy="391953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7384884" y="2055219"/>
            <a:ext cx="2249402" cy="391953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28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7397446" y="6118325"/>
            <a:ext cx="2234260" cy="391953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9767811" y="4077994"/>
            <a:ext cx="2234260" cy="389572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9781079" y="11163"/>
            <a:ext cx="2234260" cy="3895725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3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724454"/>
            <a:ext cx="12192000" cy="31335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03263" y="2452688"/>
            <a:ext cx="2674937" cy="16240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93216" y="2452688"/>
            <a:ext cx="2674937" cy="16240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429001"/>
            <a:ext cx="12192000" cy="3428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607043" y="1"/>
            <a:ext cx="6572249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487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5148776"/>
            <a:ext cx="12192000" cy="17092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245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5859966" y="43649"/>
            <a:ext cx="2542032" cy="254203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isometricTopUp">
              <a:rot lat="19632119" lon="19192747" rev="343605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5859966" y="2513537"/>
            <a:ext cx="2542032" cy="254203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isometricTopUp">
              <a:rot lat="19632119" lon="19192747" rev="343605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5859966" y="4968911"/>
            <a:ext cx="2542032" cy="254203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isometricTopUp">
              <a:rot lat="19632119" lon="19192747" rev="343605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rtl="0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9624923" y="43649"/>
            <a:ext cx="2542032" cy="254203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isometricTopUp">
              <a:rot lat="19632119" lon="19192747" rev="343605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rtl="0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9624923" y="2513537"/>
            <a:ext cx="2542032" cy="254203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isometricTopUp">
              <a:rot lat="19632119" lon="19192747" rev="343605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rtl="0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9624923" y="4968911"/>
            <a:ext cx="2542032" cy="254203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isometricTopUp">
              <a:rot lat="19632119" lon="19192747" rev="343605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rtl="0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7726774" y="6193830"/>
            <a:ext cx="2542032" cy="254203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isometricTopUp">
              <a:rot lat="19632119" lon="19192747" rev="343605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rtl="0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7726774" y="3744340"/>
            <a:ext cx="2542032" cy="254203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isometricTopUp">
              <a:rot lat="19632119" lon="19192747" rev="343605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rtl="0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7740842" y="1279192"/>
            <a:ext cx="2542032" cy="254203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isometricTopUp">
              <a:rot lat="19632119" lon="19192747" rev="343605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rtl="0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7740842" y="-1175550"/>
            <a:ext cx="2542032" cy="254203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isometricTopUp">
              <a:rot lat="19632119" lon="19192747" rev="343605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rtl="0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Picture Placeholder 17"/>
          <p:cNvSpPr>
            <a:spLocks noGrp="1"/>
          </p:cNvSpPr>
          <p:nvPr>
            <p:ph type="pic" sz="quarter" idx="20" hasCustomPrompt="1"/>
          </p:nvPr>
        </p:nvSpPr>
        <p:spPr>
          <a:xfrm>
            <a:off x="11539118" y="3744340"/>
            <a:ext cx="2542032" cy="254203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isometricTopUp">
              <a:rot lat="19632119" lon="19192747" rev="343605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rtl="0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1" hasCustomPrompt="1"/>
          </p:nvPr>
        </p:nvSpPr>
        <p:spPr>
          <a:xfrm>
            <a:off x="11553186" y="1279192"/>
            <a:ext cx="2542032" cy="254203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isometricTopUp">
              <a:rot lat="19632119" lon="19192747" rev="343605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rtl="0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22" hasCustomPrompt="1"/>
          </p:nvPr>
        </p:nvSpPr>
        <p:spPr>
          <a:xfrm>
            <a:off x="11553186" y="-1175550"/>
            <a:ext cx="2542032" cy="2542032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scene3d>
            <a:camera prst="isometricTopUp">
              <a:rot lat="19632119" lon="19192747" rev="3436058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rtl="0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0"/>
            <a:ext cx="6096001" cy="6858000"/>
          </a:xfrm>
          <a:custGeom>
            <a:avLst/>
            <a:gdLst>
              <a:gd name="connsiteX0" fmla="*/ 429097 w 6767513"/>
              <a:gd name="connsiteY0" fmla="*/ 0 h 7312515"/>
              <a:gd name="connsiteX1" fmla="*/ 6767513 w 6767513"/>
              <a:gd name="connsiteY1" fmla="*/ 0 h 7312515"/>
              <a:gd name="connsiteX2" fmla="*/ 6767513 w 6767513"/>
              <a:gd name="connsiteY2" fmla="*/ 7312515 h 7312515"/>
              <a:gd name="connsiteX3" fmla="*/ 2634858 w 6767513"/>
              <a:gd name="connsiteY3" fmla="*/ 7312515 h 7312515"/>
              <a:gd name="connsiteX4" fmla="*/ 2444316 w 6767513"/>
              <a:gd name="connsiteY4" fmla="*/ 7175959 h 7312515"/>
              <a:gd name="connsiteX5" fmla="*/ 0 w 6767513"/>
              <a:gd name="connsiteY5" fmla="*/ 2261607 h 7312515"/>
              <a:gd name="connsiteX6" fmla="*/ 369247 w 6767513"/>
              <a:gd name="connsiteY6" fmla="*/ 152978 h 731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7513" h="7312515">
                <a:moveTo>
                  <a:pt x="429097" y="0"/>
                </a:moveTo>
                <a:lnTo>
                  <a:pt x="6767513" y="0"/>
                </a:lnTo>
                <a:lnTo>
                  <a:pt x="6767513" y="7312515"/>
                </a:lnTo>
                <a:lnTo>
                  <a:pt x="2634858" y="7312515"/>
                </a:lnTo>
                <a:lnTo>
                  <a:pt x="2444316" y="7175959"/>
                </a:lnTo>
                <a:cubicBezTo>
                  <a:pt x="960466" y="6057587"/>
                  <a:pt x="0" y="4272637"/>
                  <a:pt x="0" y="2261607"/>
                </a:cubicBezTo>
                <a:cubicBezTo>
                  <a:pt x="0" y="1520701"/>
                  <a:pt x="130368" y="810482"/>
                  <a:pt x="369247" y="1529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3BFB-C59B-49C4-896F-BF5E8BC74EE8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88ED-EECD-4D2E-8D79-B288985B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1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3BFB-C59B-49C4-896F-BF5E8BC74EE8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88ED-EECD-4D2E-8D79-B288985B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513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3768" y="-2335403"/>
            <a:ext cx="2237406" cy="3895725"/>
          </a:xfrm>
        </p:spPr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3768" y="1743286"/>
            <a:ext cx="2237406" cy="3895725"/>
          </a:xfrm>
        </p:spPr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544982" y="-2916677"/>
            <a:ext cx="2237406" cy="3895725"/>
          </a:xfrm>
        </p:spPr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571048" y="1152488"/>
            <a:ext cx="2239317" cy="3905249"/>
          </a:xfrm>
        </p:spPr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555670" y="5213652"/>
            <a:ext cx="2254695" cy="3905249"/>
          </a:xfrm>
        </p:spPr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50831" y="5821974"/>
            <a:ext cx="2254695" cy="3914775"/>
          </a:xfrm>
        </p:spPr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953899" y="3861215"/>
            <a:ext cx="2254695" cy="3914775"/>
          </a:xfrm>
        </p:spPr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964173" y="-223627"/>
            <a:ext cx="2254695" cy="3919538"/>
          </a:xfrm>
        </p:spPr>
      </p:sp>
      <p:sp>
        <p:nvSpPr>
          <p:cNvPr id="15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355387" y="-2007887"/>
            <a:ext cx="2249402" cy="3919538"/>
          </a:xfrm>
        </p:spPr>
      </p:sp>
      <p:sp>
        <p:nvSpPr>
          <p:cNvPr id="16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7355387" y="2055219"/>
            <a:ext cx="2249402" cy="3919538"/>
          </a:xfrm>
        </p:spPr>
      </p:sp>
      <p:sp>
        <p:nvSpPr>
          <p:cNvPr id="17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7367949" y="6118325"/>
            <a:ext cx="2234260" cy="3919538"/>
          </a:xfrm>
        </p:spPr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738314" y="4077994"/>
            <a:ext cx="2234260" cy="3895725"/>
          </a:xfrm>
        </p:spPr>
      </p:sp>
      <p:sp>
        <p:nvSpPr>
          <p:cNvPr id="19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9751582" y="11163"/>
            <a:ext cx="2234260" cy="3895725"/>
          </a:xfrm>
        </p:spPr>
      </p:sp>
    </p:spTree>
    <p:extLst>
      <p:ext uri="{BB962C8B-B14F-4D97-AF65-F5344CB8AC3E}">
        <p14:creationId xmlns:p14="http://schemas.microsoft.com/office/powerpoint/2010/main" val="111837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476B-C2CC-445C-8ABC-E63438BE8065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9D0-F1C3-4644-B17A-AAE63A70A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5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7814715" y="1773345"/>
            <a:ext cx="3218688" cy="42519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306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476B-C2CC-445C-8ABC-E63438BE8065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9D0-F1C3-4644-B17A-AAE63A70A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9825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476B-C2CC-445C-8ABC-E63438BE8065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9D0-F1C3-4644-B17A-AAE63A70A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8659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400" y="1600204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5600" y="1600204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476B-C2CC-445C-8ABC-E63438BE8065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9D0-F1C3-4644-B17A-AAE63A70A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2155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476B-C2CC-445C-8ABC-E63438BE8065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9D0-F1C3-4644-B17A-AAE63A70A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1544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476B-C2CC-445C-8ABC-E63438BE8065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9D0-F1C3-4644-B17A-AAE63A70A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5118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476B-C2CC-445C-8ABC-E63438BE8065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9D0-F1C3-4644-B17A-AAE63A70A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9141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476B-C2CC-445C-8ABC-E63438BE8065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9D0-F1C3-4644-B17A-AAE63A70A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14143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476B-C2CC-445C-8ABC-E63438BE8065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9D0-F1C3-4644-B17A-AAE63A70A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4217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476B-C2CC-445C-8ABC-E63438BE8065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9D0-F1C3-4644-B17A-AAE63A70A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1480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800" y="274639"/>
            <a:ext cx="2971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4" y="274639"/>
            <a:ext cx="871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476B-C2CC-445C-8ABC-E63438BE8065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9D0-F1C3-4644-B17A-AAE63A70A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68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62000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898518" y="1316517"/>
            <a:ext cx="1463040" cy="146304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0"/>
            <a:ext cx="6096001" cy="6858000"/>
          </a:xfrm>
          <a:custGeom>
            <a:avLst/>
            <a:gdLst>
              <a:gd name="connsiteX0" fmla="*/ 429097 w 6767513"/>
              <a:gd name="connsiteY0" fmla="*/ 0 h 7312515"/>
              <a:gd name="connsiteX1" fmla="*/ 6767513 w 6767513"/>
              <a:gd name="connsiteY1" fmla="*/ 0 h 7312515"/>
              <a:gd name="connsiteX2" fmla="*/ 6767513 w 6767513"/>
              <a:gd name="connsiteY2" fmla="*/ 7312515 h 7312515"/>
              <a:gd name="connsiteX3" fmla="*/ 2634858 w 6767513"/>
              <a:gd name="connsiteY3" fmla="*/ 7312515 h 7312515"/>
              <a:gd name="connsiteX4" fmla="*/ 2444316 w 6767513"/>
              <a:gd name="connsiteY4" fmla="*/ 7175959 h 7312515"/>
              <a:gd name="connsiteX5" fmla="*/ 0 w 6767513"/>
              <a:gd name="connsiteY5" fmla="*/ 2261607 h 7312515"/>
              <a:gd name="connsiteX6" fmla="*/ 369247 w 6767513"/>
              <a:gd name="connsiteY6" fmla="*/ 152978 h 731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7513" h="7312515">
                <a:moveTo>
                  <a:pt x="429097" y="0"/>
                </a:moveTo>
                <a:lnTo>
                  <a:pt x="6767513" y="0"/>
                </a:lnTo>
                <a:lnTo>
                  <a:pt x="6767513" y="7312515"/>
                </a:lnTo>
                <a:lnTo>
                  <a:pt x="2634858" y="7312515"/>
                </a:lnTo>
                <a:lnTo>
                  <a:pt x="2444316" y="7175959"/>
                </a:lnTo>
                <a:cubicBezTo>
                  <a:pt x="960466" y="6057587"/>
                  <a:pt x="0" y="4272637"/>
                  <a:pt x="0" y="2261607"/>
                </a:cubicBezTo>
                <a:cubicBezTo>
                  <a:pt x="0" y="1520701"/>
                  <a:pt x="130368" y="810482"/>
                  <a:pt x="369247" y="1529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1781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66975" y="1809750"/>
            <a:ext cx="9725025" cy="42306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7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511707" y="3886196"/>
            <a:ext cx="914400" cy="914400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635625" y="3886196"/>
            <a:ext cx="914400" cy="914400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759543" y="3886196"/>
            <a:ext cx="914400" cy="914400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>
            <a:lvl1pPr rtl="0"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511707" y="2634172"/>
            <a:ext cx="914400" cy="914400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635625" y="2634172"/>
            <a:ext cx="914400" cy="914400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759543" y="2634172"/>
            <a:ext cx="914400" cy="914400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>
            <a:lvl1pPr rtl="0"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4846638"/>
            <a:ext cx="12192000" cy="20113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511707" y="2057395"/>
            <a:ext cx="914400" cy="914400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638800" y="2057395"/>
            <a:ext cx="914400" cy="914400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750237" y="2057395"/>
            <a:ext cx="914400" cy="914400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>
            <a:lvl1pPr rtl="0"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1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186869" y="2327021"/>
            <a:ext cx="475488" cy="475488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6499533" y="2327021"/>
            <a:ext cx="475488" cy="475488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186869" y="4455456"/>
            <a:ext cx="475488" cy="475488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>
            <a:lvl1pPr rtl="0"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499533" y="4455456"/>
            <a:ext cx="475488" cy="475488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>
            <a:lvl1pPr rtl="0"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265849" y="4955250"/>
            <a:ext cx="475488" cy="475488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>
            <a:lvl1pPr rtl="0"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959089" y="4955250"/>
            <a:ext cx="475488" cy="475488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>
            <a:lvl1pPr rtl="0"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659116" y="4955250"/>
            <a:ext cx="475488" cy="475488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>
            <a:lvl1pPr rtl="0"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35652" y="2273073"/>
            <a:ext cx="1591056" cy="1591056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493530" y="2273073"/>
            <a:ext cx="1591056" cy="159105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93530" y="4373989"/>
            <a:ext cx="1591056" cy="1591056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33237" y="4373989"/>
            <a:ext cx="1591056" cy="1591056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rtl="0">
              <a:defRPr lang="en-US" sz="1800" dirty="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8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81225"/>
            <a:ext cx="12192000" cy="30765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5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329838" y="2324100"/>
            <a:ext cx="1536192" cy="1536192"/>
          </a:xfrm>
          <a:prstGeom prst="ellips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073322" y="1612468"/>
            <a:ext cx="1124712" cy="11247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5531893" y="1612468"/>
            <a:ext cx="1124712" cy="11247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015540" y="1612468"/>
            <a:ext cx="1124712" cy="11247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4102100"/>
            <a:ext cx="12192000" cy="2755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734494" y="2190680"/>
            <a:ext cx="667512" cy="6675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076524" y="2190680"/>
            <a:ext cx="667512" cy="6675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420214" y="2190680"/>
            <a:ext cx="667512" cy="6675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762244" y="2190680"/>
            <a:ext cx="667512" cy="6675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104274" y="2190680"/>
            <a:ext cx="667512" cy="6675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446304" y="2190680"/>
            <a:ext cx="667512" cy="66751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9788334" y="2190680"/>
            <a:ext cx="667512" cy="667512"/>
          </a:xfrm>
          <a:prstGeom prst="ellipse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054173" y="2425890"/>
            <a:ext cx="1490472" cy="149047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458136" y="2425890"/>
            <a:ext cx="1490472" cy="149047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629079" y="2425890"/>
            <a:ext cx="1490472" cy="149047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203985" y="2425890"/>
            <a:ext cx="1490472" cy="149047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350320" y="3323915"/>
            <a:ext cx="1490472" cy="1490472"/>
          </a:xfrm>
          <a:prstGeom prst="ellipse">
            <a:avLst/>
          </a:prstGeom>
          <a:noFill/>
          <a:ln>
            <a:noFill/>
          </a:ln>
          <a:effectLst>
            <a:outerShdw blurRad="1143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811338"/>
            <a:ext cx="12192000" cy="50466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047" y="2641672"/>
            <a:ext cx="2029968" cy="2029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052315" y="2641672"/>
            <a:ext cx="2029968" cy="20299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101583" y="2641672"/>
            <a:ext cx="2029968" cy="2029968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0" y="1557338"/>
            <a:ext cx="12192000" cy="53006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-449544" y="1906105"/>
            <a:ext cx="1572768" cy="157276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baseline="0" dirty="0">
                <a:solidFill>
                  <a:srgbClr val="000000"/>
                </a:solidFill>
                <a:latin typeface="Lato" panose="020F0502020204030203" pitchFamily="34" charset="0"/>
                <a:ea typeface="Heiti SC Light" charset="0"/>
                <a:cs typeface="Heiti SC Light" charset="0"/>
              </a:defRPr>
            </a:lvl1pPr>
          </a:lstStyle>
          <a:p>
            <a:pPr marL="0"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1844212" y="1906105"/>
            <a:ext cx="1572768" cy="157276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baseline="0" dirty="0">
                <a:solidFill>
                  <a:srgbClr val="000000"/>
                </a:solidFill>
                <a:latin typeface="Lato" panose="020F0502020204030203" pitchFamily="34" charset="0"/>
                <a:ea typeface="Heiti SC Light" charset="0"/>
                <a:cs typeface="Heiti SC Light" charset="0"/>
              </a:defRPr>
            </a:lvl1pPr>
          </a:lstStyle>
          <a:p>
            <a:pPr marL="0"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109015" y="1906105"/>
            <a:ext cx="1572768" cy="157276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>
            <a:lvl1pPr marL="0" indent="0" rtl="0">
              <a:buNone/>
              <a:defRPr lang="en-US" baseline="0" dirty="0">
                <a:solidFill>
                  <a:srgbClr val="000000"/>
                </a:solidFill>
                <a:latin typeface="Lato" panose="020F0502020204030203" pitchFamily="34" charset="0"/>
                <a:ea typeface="Heiti SC Light" charset="0"/>
                <a:cs typeface="Heiti SC Light" charset="0"/>
              </a:defRPr>
            </a:lvl1pPr>
          </a:lstStyle>
          <a:p>
            <a:pPr marL="0"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1374" y="1906105"/>
            <a:ext cx="1572768" cy="157276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>
            <a:lvl1pPr marL="0" indent="0" rtl="0">
              <a:buNone/>
              <a:defRPr lang="en-US" baseline="0" dirty="0">
                <a:solidFill>
                  <a:srgbClr val="000000"/>
                </a:solidFill>
                <a:latin typeface="Lato" panose="020F0502020204030203" pitchFamily="34" charset="0"/>
                <a:ea typeface="Heiti SC Light" charset="0"/>
                <a:cs typeface="Heiti SC Light" charset="0"/>
              </a:defRPr>
            </a:lvl1pPr>
          </a:lstStyle>
          <a:p>
            <a:pPr marL="0"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8804352" y="1906105"/>
            <a:ext cx="1572768" cy="157276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>
            <a:lvl1pPr marL="0" indent="0" rtl="0">
              <a:buNone/>
              <a:defRPr lang="en-US" baseline="0" dirty="0">
                <a:solidFill>
                  <a:srgbClr val="000000"/>
                </a:solidFill>
                <a:latin typeface="Lato" panose="020F0502020204030203" pitchFamily="34" charset="0"/>
                <a:ea typeface="Heiti SC Light" charset="0"/>
                <a:cs typeface="Heiti SC Light" charset="0"/>
              </a:defRPr>
            </a:lvl1pPr>
          </a:lstStyle>
          <a:p>
            <a:pPr marL="0"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11069188" y="1906105"/>
            <a:ext cx="1572768" cy="157276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>
            <a:lvl1pPr marL="0" indent="0" rtl="0">
              <a:buNone/>
              <a:defRPr lang="en-US" baseline="0" dirty="0">
                <a:solidFill>
                  <a:srgbClr val="000000"/>
                </a:solidFill>
                <a:latin typeface="Lato" panose="020F0502020204030203" pitchFamily="34" charset="0"/>
                <a:ea typeface="Heiti SC Light" charset="0"/>
                <a:cs typeface="Heiti SC Light" charset="0"/>
              </a:defRPr>
            </a:lvl1pPr>
          </a:lstStyle>
          <a:p>
            <a:pPr marL="0"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175801" y="3005404"/>
            <a:ext cx="1828800" cy="1828800"/>
          </a:xfrm>
          <a:prstGeom prst="ellipse">
            <a:avLst/>
          </a:prstGeom>
          <a:noFill/>
          <a:ln>
            <a:noFill/>
          </a:ln>
          <a:effectLst>
            <a:outerShdw blurRad="1143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9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863102" y="1633016"/>
            <a:ext cx="4482544" cy="28557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IG Centered + Center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96296" y="1600144"/>
            <a:ext cx="3008376" cy="21945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04170" y="1600144"/>
            <a:ext cx="3008376" cy="21945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913333" y="1600144"/>
            <a:ext cx="3008376" cy="219456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19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81200" y="3990975"/>
            <a:ext cx="8229600" cy="28670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4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809" y="949234"/>
            <a:ext cx="2853175" cy="503573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277108" y="2336800"/>
            <a:ext cx="2002536" cy="2295144"/>
          </a:xfrm>
          <a:prstGeom prst="roundRect">
            <a:avLst>
              <a:gd name="adj" fmla="val 5251"/>
            </a:avLst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134746" y="916210"/>
            <a:ext cx="3776472" cy="50200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7784" y="1256002"/>
            <a:ext cx="3310128" cy="43891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107286" y="2360811"/>
            <a:ext cx="3922776" cy="520293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38431" y="4147977"/>
            <a:ext cx="2497758" cy="331391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03347" y="1541418"/>
            <a:ext cx="2585305" cy="484565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95979" y="2227262"/>
            <a:ext cx="2021237" cy="35766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0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1812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30848" y="1821441"/>
            <a:ext cx="2326649" cy="4117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106764" y="2333192"/>
            <a:ext cx="1999826" cy="35650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070347"/>
            <a:ext cx="5419508" cy="328022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711071" y="2243722"/>
            <a:ext cx="4059804" cy="25765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7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7509858" y="676275"/>
            <a:ext cx="1403876" cy="2469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6819" y="1475025"/>
            <a:ext cx="3743268" cy="3273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9544" y="2111796"/>
            <a:ext cx="3993226" cy="2536156"/>
          </a:xfrm>
          <a:prstGeom prst="rect">
            <a:avLst/>
          </a:prstGeom>
        </p:spPr>
      </p:pic>
      <p:pic>
        <p:nvPicPr>
          <p:cNvPr id="7" name="Picture 6" descr="Transparent tablet PNG imag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79450" y="2792457"/>
            <a:ext cx="1458310" cy="215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19633" y="2939044"/>
            <a:ext cx="857280" cy="1606808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167525" y="2408813"/>
            <a:ext cx="2888411" cy="1815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520877" y="1682345"/>
            <a:ext cx="3330156" cy="188029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023931" y="3173352"/>
            <a:ext cx="655286" cy="1168181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545467" y="3238572"/>
            <a:ext cx="1706380" cy="1280161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82639" y="4013776"/>
            <a:ext cx="3218688" cy="18470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05891" y="4013776"/>
            <a:ext cx="3218688" cy="18470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726861" y="4013776"/>
            <a:ext cx="3218688" cy="18470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076" y="1565563"/>
            <a:ext cx="5058641" cy="442425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231353" y="1845733"/>
            <a:ext cx="4500363" cy="2541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404" y="1251550"/>
            <a:ext cx="3922079" cy="5374701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426118" y="1813456"/>
            <a:ext cx="2955354" cy="3921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6810" y="1549996"/>
            <a:ext cx="2585305" cy="484565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989441" y="2235840"/>
            <a:ext cx="2021237" cy="3576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0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2479705" y="2004030"/>
            <a:ext cx="2935579" cy="3971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3422288" y="2004030"/>
            <a:ext cx="2935579" cy="3971026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79689" y="2004030"/>
            <a:ext cx="2935579" cy="3971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310529" y="2173395"/>
            <a:ext cx="1999827" cy="3576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715241" y="1985826"/>
            <a:ext cx="2251725" cy="3940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265272" y="2112238"/>
            <a:ext cx="2016754" cy="3584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515072" y="2112238"/>
            <a:ext cx="2016754" cy="3584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631259" y="2112238"/>
            <a:ext cx="2016754" cy="3584676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6719" y="1628177"/>
            <a:ext cx="1778140" cy="3332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784" y="1628177"/>
            <a:ext cx="1778140" cy="3332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0362" y="1628177"/>
            <a:ext cx="1778140" cy="3332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603" y="1628177"/>
            <a:ext cx="1778140" cy="3332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6884" y="1628177"/>
            <a:ext cx="1778140" cy="3332780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673050" y="2112238"/>
            <a:ext cx="1359171" cy="2424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550114" y="2112238"/>
            <a:ext cx="1359171" cy="2424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16693" y="2112238"/>
            <a:ext cx="1359171" cy="2424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7272087" y="2112238"/>
            <a:ext cx="1359171" cy="24249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9153215" y="2112238"/>
            <a:ext cx="1359171" cy="2424931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2537" y="1629435"/>
            <a:ext cx="1799921" cy="3373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8041" y="1629435"/>
            <a:ext cx="1799921" cy="3373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9646" y="1629435"/>
            <a:ext cx="1799921" cy="3373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8877" y="1629435"/>
            <a:ext cx="1799921" cy="3373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1118" y="1629435"/>
            <a:ext cx="1799921" cy="3373604"/>
          </a:xfrm>
          <a:prstGeom prst="rect">
            <a:avLst/>
          </a:prstGeom>
        </p:spPr>
      </p:pic>
      <p:sp>
        <p:nvSpPr>
          <p:cNvPr id="1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646271" y="2106929"/>
            <a:ext cx="1407209" cy="247777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511776" y="2106929"/>
            <a:ext cx="1407209" cy="247777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03381" y="2106929"/>
            <a:ext cx="1407209" cy="247777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7262611" y="2106929"/>
            <a:ext cx="1407209" cy="247777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9124853" y="2106929"/>
            <a:ext cx="1407209" cy="2477772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-1684191" y="3424839"/>
            <a:ext cx="1808054" cy="3388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804086" y="5961301"/>
            <a:ext cx="1808054" cy="3388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-1505583" y="831438"/>
            <a:ext cx="1808054" cy="3388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982694" y="3367900"/>
            <a:ext cx="1808054" cy="33888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-1302167" y="-1733947"/>
            <a:ext cx="1808054" cy="3388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1186110" y="802515"/>
            <a:ext cx="1808054" cy="33888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3781072" y="3379685"/>
            <a:ext cx="1808054" cy="33888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6269349" y="5916147"/>
            <a:ext cx="1808054" cy="33888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1707768" y="-1463878"/>
            <a:ext cx="1808054" cy="3388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4196045" y="1072584"/>
            <a:ext cx="1808054" cy="33888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6791007" y="3649754"/>
            <a:ext cx="1808054" cy="33888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9279284" y="6186216"/>
            <a:ext cx="1808054" cy="33888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9188645" y="3298219"/>
            <a:ext cx="1808054" cy="33888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11676922" y="5834681"/>
            <a:ext cx="1808054" cy="33888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11606461" y="2962344"/>
            <a:ext cx="1808054" cy="33888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3578692" y="5961476"/>
            <a:ext cx="1808054" cy="3388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 flipH="1">
            <a:off x="4196045" y="-1683032"/>
            <a:ext cx="1808054" cy="3388847"/>
          </a:xfrm>
          <a:prstGeom prst="rect">
            <a:avLst/>
          </a:prstGeom>
        </p:spPr>
      </p:pic>
      <p:sp>
        <p:nvSpPr>
          <p:cNvPr id="55" name="Picture Placeholder 1"/>
          <p:cNvSpPr>
            <a:spLocks noGrp="1"/>
          </p:cNvSpPr>
          <p:nvPr>
            <p:ph type="pic" sz="quarter" idx="10"/>
          </p:nvPr>
        </p:nvSpPr>
        <p:spPr>
          <a:xfrm rot="18900000">
            <a:off x="-1287889" y="1311483"/>
            <a:ext cx="1409640" cy="2489860"/>
          </a:xfrm>
          <a:prstGeom prst="rect">
            <a:avLst/>
          </a:prstGeom>
        </p:spPr>
      </p:sp>
      <p:sp>
        <p:nvSpPr>
          <p:cNvPr id="56" name="Picture Placeholder 2"/>
          <p:cNvSpPr>
            <a:spLocks noGrp="1"/>
          </p:cNvSpPr>
          <p:nvPr>
            <p:ph type="pic" sz="quarter" idx="11"/>
          </p:nvPr>
        </p:nvSpPr>
        <p:spPr>
          <a:xfrm rot="18900000">
            <a:off x="-1474513" y="3899168"/>
            <a:ext cx="1417065" cy="2485115"/>
          </a:xfrm>
          <a:prstGeom prst="rect">
            <a:avLst/>
          </a:prstGeom>
        </p:spPr>
      </p:sp>
      <p:sp>
        <p:nvSpPr>
          <p:cNvPr id="57" name="Picture Placeholder 3"/>
          <p:cNvSpPr>
            <a:spLocks noGrp="1"/>
          </p:cNvSpPr>
          <p:nvPr>
            <p:ph type="pic" sz="quarter" idx="12"/>
          </p:nvPr>
        </p:nvSpPr>
        <p:spPr>
          <a:xfrm rot="18900000">
            <a:off x="1397952" y="1281838"/>
            <a:ext cx="1413797" cy="2489860"/>
          </a:xfrm>
          <a:prstGeom prst="rect">
            <a:avLst/>
          </a:prstGeom>
        </p:spPr>
      </p:sp>
      <p:sp>
        <p:nvSpPr>
          <p:cNvPr id="58" name="Picture Placeholder 4"/>
          <p:cNvSpPr>
            <a:spLocks noGrp="1"/>
          </p:cNvSpPr>
          <p:nvPr>
            <p:ph type="pic" sz="quarter" idx="13"/>
          </p:nvPr>
        </p:nvSpPr>
        <p:spPr>
          <a:xfrm rot="18900000">
            <a:off x="4412912" y="1542860"/>
            <a:ext cx="1406806" cy="2506392"/>
          </a:xfrm>
          <a:prstGeom prst="rect">
            <a:avLst/>
          </a:prstGeom>
        </p:spPr>
      </p:sp>
      <p:sp>
        <p:nvSpPr>
          <p:cNvPr id="59" name="Picture Placeholder 5"/>
          <p:cNvSpPr>
            <a:spLocks noGrp="1"/>
          </p:cNvSpPr>
          <p:nvPr>
            <p:ph type="pic" sz="quarter" idx="14"/>
          </p:nvPr>
        </p:nvSpPr>
        <p:spPr>
          <a:xfrm rot="18900000">
            <a:off x="1925948" y="-987317"/>
            <a:ext cx="1406806" cy="2492380"/>
          </a:xfrm>
          <a:prstGeom prst="rect">
            <a:avLst/>
          </a:prstGeom>
        </p:spPr>
      </p:sp>
      <p:sp>
        <p:nvSpPr>
          <p:cNvPr id="60" name="Picture Placeholder 6"/>
          <p:cNvSpPr>
            <a:spLocks noGrp="1"/>
          </p:cNvSpPr>
          <p:nvPr>
            <p:ph type="pic" sz="quarter" idx="15"/>
          </p:nvPr>
        </p:nvSpPr>
        <p:spPr>
          <a:xfrm rot="18900000">
            <a:off x="1194661" y="3844832"/>
            <a:ext cx="1409644" cy="2489860"/>
          </a:xfrm>
          <a:prstGeom prst="rect">
            <a:avLst/>
          </a:prstGeom>
        </p:spPr>
      </p:sp>
      <p:sp>
        <p:nvSpPr>
          <p:cNvPr id="61" name="Picture Placeholder 7"/>
          <p:cNvSpPr>
            <a:spLocks noGrp="1"/>
          </p:cNvSpPr>
          <p:nvPr>
            <p:ph type="pic" sz="quarter" idx="16"/>
          </p:nvPr>
        </p:nvSpPr>
        <p:spPr>
          <a:xfrm rot="18900000">
            <a:off x="4006836" y="3859407"/>
            <a:ext cx="1406806" cy="2498123"/>
          </a:xfrm>
          <a:prstGeom prst="rect">
            <a:avLst/>
          </a:prstGeom>
        </p:spPr>
      </p:sp>
      <p:sp>
        <p:nvSpPr>
          <p:cNvPr id="62" name="Picture Placeholder 8"/>
          <p:cNvSpPr>
            <a:spLocks noGrp="1"/>
          </p:cNvSpPr>
          <p:nvPr>
            <p:ph type="pic" sz="quarter" idx="17"/>
          </p:nvPr>
        </p:nvSpPr>
        <p:spPr>
          <a:xfrm rot="18900000">
            <a:off x="7016570" y="4126271"/>
            <a:ext cx="1406806" cy="2498123"/>
          </a:xfrm>
          <a:prstGeom prst="rect">
            <a:avLst/>
          </a:prstGeom>
        </p:spPr>
      </p:sp>
      <p:sp>
        <p:nvSpPr>
          <p:cNvPr id="63" name="Picture Placeholder 9"/>
          <p:cNvSpPr>
            <a:spLocks noGrp="1"/>
          </p:cNvSpPr>
          <p:nvPr>
            <p:ph type="pic" sz="quarter" idx="18"/>
          </p:nvPr>
        </p:nvSpPr>
        <p:spPr>
          <a:xfrm rot="18900000">
            <a:off x="9407484" y="3783426"/>
            <a:ext cx="1406806" cy="2498123"/>
          </a:xfrm>
          <a:prstGeom prst="rect">
            <a:avLst/>
          </a:prstGeom>
        </p:spPr>
      </p:sp>
      <p:sp>
        <p:nvSpPr>
          <p:cNvPr id="64" name="Picture Placeholder 10"/>
          <p:cNvSpPr>
            <a:spLocks noGrp="1"/>
          </p:cNvSpPr>
          <p:nvPr>
            <p:ph type="pic" sz="quarter" idx="19"/>
          </p:nvPr>
        </p:nvSpPr>
        <p:spPr>
          <a:xfrm rot="18900000">
            <a:off x="11827232" y="3441416"/>
            <a:ext cx="1406806" cy="2498123"/>
          </a:xfrm>
          <a:prstGeom prst="rect">
            <a:avLst/>
          </a:prstGeom>
        </p:spPr>
      </p:sp>
      <p:sp>
        <p:nvSpPr>
          <p:cNvPr id="65" name="Picture Placeholder 11"/>
          <p:cNvSpPr>
            <a:spLocks noGrp="1"/>
          </p:cNvSpPr>
          <p:nvPr>
            <p:ph type="pic" sz="quarter" idx="20"/>
          </p:nvPr>
        </p:nvSpPr>
        <p:spPr>
          <a:xfrm rot="18900000">
            <a:off x="9499621" y="6658598"/>
            <a:ext cx="1406806" cy="2493057"/>
          </a:xfrm>
          <a:prstGeom prst="rect">
            <a:avLst/>
          </a:prstGeom>
        </p:spPr>
      </p:sp>
      <p:sp>
        <p:nvSpPr>
          <p:cNvPr id="66" name="Picture Placeholder 12"/>
          <p:cNvSpPr>
            <a:spLocks noGrp="1"/>
          </p:cNvSpPr>
          <p:nvPr>
            <p:ph type="pic" sz="quarter" idx="21"/>
          </p:nvPr>
        </p:nvSpPr>
        <p:spPr>
          <a:xfrm rot="18900000">
            <a:off x="11885321" y="6308325"/>
            <a:ext cx="1423942" cy="2498123"/>
          </a:xfrm>
          <a:prstGeom prst="rect">
            <a:avLst/>
          </a:prstGeom>
        </p:spPr>
      </p:sp>
      <p:sp>
        <p:nvSpPr>
          <p:cNvPr id="67" name="Picture Placeholder 13"/>
          <p:cNvSpPr>
            <a:spLocks noGrp="1"/>
          </p:cNvSpPr>
          <p:nvPr>
            <p:ph type="pic" sz="quarter" idx="22"/>
          </p:nvPr>
        </p:nvSpPr>
        <p:spPr>
          <a:xfrm rot="18900000">
            <a:off x="6488085" y="6393479"/>
            <a:ext cx="1409738" cy="2486628"/>
          </a:xfrm>
          <a:prstGeom prst="rect">
            <a:avLst/>
          </a:prstGeom>
        </p:spPr>
      </p:sp>
      <p:sp>
        <p:nvSpPr>
          <p:cNvPr id="68" name="Picture Placeholder 14"/>
          <p:cNvSpPr>
            <a:spLocks noGrp="1"/>
          </p:cNvSpPr>
          <p:nvPr>
            <p:ph type="pic" sz="quarter" idx="23"/>
          </p:nvPr>
        </p:nvSpPr>
        <p:spPr>
          <a:xfrm rot="18900000">
            <a:off x="3793886" y="6437547"/>
            <a:ext cx="1406806" cy="2485065"/>
          </a:xfrm>
          <a:prstGeom prst="rect">
            <a:avLst/>
          </a:prstGeom>
        </p:spPr>
      </p:sp>
      <p:sp>
        <p:nvSpPr>
          <p:cNvPr id="69" name="Picture Placeholder 15"/>
          <p:cNvSpPr>
            <a:spLocks noGrp="1"/>
          </p:cNvSpPr>
          <p:nvPr>
            <p:ph type="pic" sz="quarter" idx="24"/>
          </p:nvPr>
        </p:nvSpPr>
        <p:spPr>
          <a:xfrm rot="18900000">
            <a:off x="1023470" y="6436983"/>
            <a:ext cx="1406806" cy="2488911"/>
          </a:xfrm>
          <a:prstGeom prst="rect">
            <a:avLst/>
          </a:prstGeom>
        </p:spPr>
      </p:sp>
      <p:sp>
        <p:nvSpPr>
          <p:cNvPr id="70" name="Picture Placeholder 16"/>
          <p:cNvSpPr>
            <a:spLocks noGrp="1"/>
          </p:cNvSpPr>
          <p:nvPr>
            <p:ph type="pic" sz="quarter" idx="25"/>
          </p:nvPr>
        </p:nvSpPr>
        <p:spPr>
          <a:xfrm rot="18900000">
            <a:off x="-1081396" y="-1264393"/>
            <a:ext cx="1406806" cy="2498123"/>
          </a:xfrm>
          <a:prstGeom prst="rect">
            <a:avLst/>
          </a:prstGeom>
        </p:spPr>
      </p:sp>
      <p:sp>
        <p:nvSpPr>
          <p:cNvPr id="71" name="Picture Placeholder 17"/>
          <p:cNvSpPr>
            <a:spLocks noGrp="1"/>
          </p:cNvSpPr>
          <p:nvPr>
            <p:ph type="pic" sz="quarter" idx="26"/>
          </p:nvPr>
        </p:nvSpPr>
        <p:spPr>
          <a:xfrm rot="18900000">
            <a:off x="4417670" y="-1198846"/>
            <a:ext cx="1406806" cy="2483589"/>
          </a:xfrm>
          <a:prstGeom prst="rect">
            <a:avLst/>
          </a:prstGeom>
        </p:spPr>
      </p:sp>
      <p:sp>
        <p:nvSpPr>
          <p:cNvPr id="74" name="Title 1"/>
          <p:cNvSpPr>
            <a:spLocks noGrp="1"/>
          </p:cNvSpPr>
          <p:nvPr>
            <p:ph type="title" hasCustomPrompt="1"/>
          </p:nvPr>
        </p:nvSpPr>
        <p:spPr>
          <a:xfrm>
            <a:off x="6750504" y="1312174"/>
            <a:ext cx="3908251" cy="1267440"/>
          </a:xfrm>
          <a:prstGeom prst="rect">
            <a:avLst/>
          </a:prstGeom>
        </p:spPr>
        <p:txBody>
          <a:bodyPr/>
          <a:lstStyle>
            <a:lvl1pPr algn="l">
              <a:defRPr lang="en-US" sz="4000" dirty="0">
                <a:solidFill>
                  <a:srgbClr val="000000"/>
                </a:solidFill>
                <a:latin typeface="Lato Black" panose="020F0A02020204030203" pitchFamily="34" charset="0"/>
              </a:defRPr>
            </a:lvl1pPr>
          </a:lstStyle>
          <a:p>
            <a:pPr lvl="0" defTabSz="457200">
              <a:spcBef>
                <a:spcPts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Lato Black" panose="020F0A02020204030203" pitchFamily="34" charset="0"/>
                <a:ea typeface="+mn-ea"/>
                <a:cs typeface="+mn-cs"/>
              </a:rPr>
              <a:t>LANDSCAPE APP SCREEN</a:t>
            </a:r>
            <a:endParaRPr lang="en-US" sz="3600" dirty="0">
              <a:solidFill>
                <a:srgbClr val="000000"/>
              </a:solidFill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6750504" y="2354383"/>
            <a:ext cx="3908251" cy="11165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Suitable for all categories business and personal presentation, </a:t>
            </a:r>
            <a:r>
              <a:rPr lang="en-US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eaque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ipsa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 quae ab </a:t>
            </a:r>
            <a:r>
              <a:rPr lang="en-US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illo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inventore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architecto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beatae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inventore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.</a:t>
            </a: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4122572" y="-1667869"/>
            <a:ext cx="1858866" cy="3484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822344" y="3365275"/>
            <a:ext cx="1858866" cy="348408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8900000">
            <a:off x="-1575296" y="3858749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692445" y="5959190"/>
            <a:ext cx="1858866" cy="348408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rot="18900000">
            <a:off x="939493" y="6452664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631934" y="850922"/>
            <a:ext cx="1858866" cy="348408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00000">
            <a:off x="-1384886" y="1344396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882855" y="3444837"/>
            <a:ext cx="1858866" cy="34840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8900000">
            <a:off x="1129903" y="3938311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3434069" y="5989192"/>
            <a:ext cx="1858866" cy="348408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8900000">
            <a:off x="3681117" y="6482666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-1425839" y="-1745943"/>
            <a:ext cx="1858866" cy="348408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18900000">
            <a:off x="-1178791" y="-1252469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1088950" y="847972"/>
            <a:ext cx="1858866" cy="348408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rot="18900000">
            <a:off x="1335998" y="1341446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3640164" y="3392327"/>
            <a:ext cx="1858866" cy="348408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 rot="18900000">
            <a:off x="3887212" y="3885801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6262461" y="5976492"/>
            <a:ext cx="1858866" cy="348408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rot="18900000">
            <a:off x="6509509" y="6469966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1607783" y="-1423757"/>
            <a:ext cx="1858866" cy="348408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 rot="18900000">
            <a:off x="1854831" y="-930283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4122572" y="1170158"/>
            <a:ext cx="1858866" cy="3484086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 rot="18900000">
            <a:off x="4369620" y="1663632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6673786" y="3714513"/>
            <a:ext cx="1858866" cy="3484086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 rot="18900000">
            <a:off x="6920834" y="4207987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9296083" y="6298678"/>
            <a:ext cx="1858866" cy="3484086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 rot="18900000">
            <a:off x="9543131" y="6792152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8985478" y="3269203"/>
            <a:ext cx="1858866" cy="3484086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 rot="18900000">
            <a:off x="9232526" y="3762677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11607775" y="5853368"/>
            <a:ext cx="1858866" cy="3484086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 rot="18900000">
            <a:off x="11854823" y="6346842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11488803" y="3123181"/>
            <a:ext cx="1858866" cy="3484086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 rot="18900000">
            <a:off x="11735851" y="3616655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icture Placeholder 1"/>
          <p:cNvSpPr>
            <a:spLocks noGrp="1"/>
          </p:cNvSpPr>
          <p:nvPr>
            <p:ph type="pic" sz="quarter" idx="10"/>
          </p:nvPr>
        </p:nvSpPr>
        <p:spPr>
          <a:xfrm rot="18900000">
            <a:off x="-1390504" y="1341226"/>
            <a:ext cx="1434613" cy="2549237"/>
          </a:xfrm>
          <a:prstGeom prst="rect">
            <a:avLst/>
          </a:prstGeom>
        </p:spPr>
      </p:sp>
      <p:sp>
        <p:nvSpPr>
          <p:cNvPr id="36" name="Picture Placeholder 2"/>
          <p:cNvSpPr>
            <a:spLocks noGrp="1"/>
          </p:cNvSpPr>
          <p:nvPr>
            <p:ph type="pic" sz="quarter" idx="11"/>
          </p:nvPr>
        </p:nvSpPr>
        <p:spPr>
          <a:xfrm rot="18900000">
            <a:off x="-1563273" y="3858755"/>
            <a:ext cx="1417065" cy="2544274"/>
          </a:xfrm>
          <a:prstGeom prst="rect">
            <a:avLst/>
          </a:prstGeom>
        </p:spPr>
      </p:sp>
      <p:sp>
        <p:nvSpPr>
          <p:cNvPr id="37" name="Picture Placeholder 3"/>
          <p:cNvSpPr>
            <a:spLocks noGrp="1"/>
          </p:cNvSpPr>
          <p:nvPr>
            <p:ph type="pic" sz="quarter" idx="12"/>
          </p:nvPr>
        </p:nvSpPr>
        <p:spPr>
          <a:xfrm rot="18900000">
            <a:off x="1326376" y="1332638"/>
            <a:ext cx="1413797" cy="2489860"/>
          </a:xfrm>
          <a:prstGeom prst="rect">
            <a:avLst/>
          </a:prstGeom>
        </p:spPr>
      </p:sp>
      <p:sp>
        <p:nvSpPr>
          <p:cNvPr id="38" name="Picture Placeholder 4"/>
          <p:cNvSpPr>
            <a:spLocks noGrp="1"/>
          </p:cNvSpPr>
          <p:nvPr>
            <p:ph type="pic" sz="quarter" idx="13"/>
          </p:nvPr>
        </p:nvSpPr>
        <p:spPr>
          <a:xfrm rot="18900000">
            <a:off x="4374694" y="1656495"/>
            <a:ext cx="1423746" cy="2551834"/>
          </a:xfrm>
          <a:prstGeom prst="rect">
            <a:avLst/>
          </a:prstGeom>
        </p:spPr>
      </p:sp>
      <p:sp>
        <p:nvSpPr>
          <p:cNvPr id="39" name="Picture Placeholder 5"/>
          <p:cNvSpPr>
            <a:spLocks noGrp="1"/>
          </p:cNvSpPr>
          <p:nvPr>
            <p:ph type="pic" sz="quarter" idx="14"/>
          </p:nvPr>
        </p:nvSpPr>
        <p:spPr>
          <a:xfrm rot="18900000">
            <a:off x="1839761" y="-933256"/>
            <a:ext cx="1445484" cy="2530957"/>
          </a:xfrm>
          <a:prstGeom prst="rect">
            <a:avLst/>
          </a:prstGeom>
        </p:spPr>
      </p:sp>
      <p:sp>
        <p:nvSpPr>
          <p:cNvPr id="40" name="Picture Placeholder 6"/>
          <p:cNvSpPr>
            <a:spLocks noGrp="1"/>
          </p:cNvSpPr>
          <p:nvPr>
            <p:ph type="pic" sz="quarter" idx="15"/>
          </p:nvPr>
        </p:nvSpPr>
        <p:spPr>
          <a:xfrm rot="18900000">
            <a:off x="1140662" y="3932801"/>
            <a:ext cx="1409644" cy="2539575"/>
          </a:xfrm>
          <a:prstGeom prst="rect">
            <a:avLst/>
          </a:prstGeom>
        </p:spPr>
      </p:sp>
      <p:sp>
        <p:nvSpPr>
          <p:cNvPr id="41" name="Picture Placeholder 7"/>
          <p:cNvSpPr>
            <a:spLocks noGrp="1"/>
          </p:cNvSpPr>
          <p:nvPr>
            <p:ph type="pic" sz="quarter" idx="16"/>
          </p:nvPr>
        </p:nvSpPr>
        <p:spPr>
          <a:xfrm rot="18900000">
            <a:off x="3935260" y="3910207"/>
            <a:ext cx="1406806" cy="2498123"/>
          </a:xfrm>
          <a:prstGeom prst="rect">
            <a:avLst/>
          </a:prstGeom>
        </p:spPr>
      </p:sp>
      <p:sp>
        <p:nvSpPr>
          <p:cNvPr id="42" name="Picture Placeholder 8"/>
          <p:cNvSpPr>
            <a:spLocks noGrp="1"/>
          </p:cNvSpPr>
          <p:nvPr>
            <p:ph type="pic" sz="quarter" idx="17"/>
          </p:nvPr>
        </p:nvSpPr>
        <p:spPr>
          <a:xfrm rot="18900000">
            <a:off x="6944994" y="4177071"/>
            <a:ext cx="1406806" cy="2498123"/>
          </a:xfrm>
          <a:prstGeom prst="rect">
            <a:avLst/>
          </a:prstGeom>
        </p:spPr>
      </p:sp>
      <p:sp>
        <p:nvSpPr>
          <p:cNvPr id="43" name="Picture Placeholder 9"/>
          <p:cNvSpPr>
            <a:spLocks noGrp="1"/>
          </p:cNvSpPr>
          <p:nvPr>
            <p:ph type="pic" sz="quarter" idx="18"/>
          </p:nvPr>
        </p:nvSpPr>
        <p:spPr>
          <a:xfrm rot="18900000">
            <a:off x="9226871" y="3761107"/>
            <a:ext cx="1434318" cy="2543508"/>
          </a:xfrm>
          <a:prstGeom prst="rect">
            <a:avLst/>
          </a:prstGeom>
        </p:spPr>
      </p:sp>
      <p:sp>
        <p:nvSpPr>
          <p:cNvPr id="44" name="Picture Placeholder 10"/>
          <p:cNvSpPr>
            <a:spLocks noGrp="1"/>
          </p:cNvSpPr>
          <p:nvPr>
            <p:ph type="pic" sz="quarter" idx="19"/>
          </p:nvPr>
        </p:nvSpPr>
        <p:spPr>
          <a:xfrm rot="18900000">
            <a:off x="11740126" y="3615880"/>
            <a:ext cx="1438696" cy="2545338"/>
          </a:xfrm>
          <a:prstGeom prst="rect">
            <a:avLst/>
          </a:prstGeom>
        </p:spPr>
      </p:sp>
      <p:sp>
        <p:nvSpPr>
          <p:cNvPr id="45" name="Picture Placeholder 11"/>
          <p:cNvSpPr>
            <a:spLocks noGrp="1"/>
          </p:cNvSpPr>
          <p:nvPr>
            <p:ph type="pic" sz="quarter" idx="20"/>
          </p:nvPr>
        </p:nvSpPr>
        <p:spPr>
          <a:xfrm rot="18900000">
            <a:off x="9540446" y="6790104"/>
            <a:ext cx="1419219" cy="2535616"/>
          </a:xfrm>
          <a:prstGeom prst="rect">
            <a:avLst/>
          </a:prstGeom>
        </p:spPr>
      </p:sp>
      <p:sp>
        <p:nvSpPr>
          <p:cNvPr id="46" name="Picture Placeholder 12"/>
          <p:cNvSpPr>
            <a:spLocks noGrp="1"/>
          </p:cNvSpPr>
          <p:nvPr>
            <p:ph type="pic" sz="quarter" idx="21"/>
          </p:nvPr>
        </p:nvSpPr>
        <p:spPr>
          <a:xfrm rot="18900000">
            <a:off x="11856266" y="6339333"/>
            <a:ext cx="1423942" cy="2546550"/>
          </a:xfrm>
          <a:prstGeom prst="rect">
            <a:avLst/>
          </a:prstGeom>
        </p:spPr>
      </p:sp>
      <p:sp>
        <p:nvSpPr>
          <p:cNvPr id="47" name="Picture Placeholder 13"/>
          <p:cNvSpPr>
            <a:spLocks noGrp="1"/>
          </p:cNvSpPr>
          <p:nvPr>
            <p:ph type="pic" sz="quarter" idx="22"/>
          </p:nvPr>
        </p:nvSpPr>
        <p:spPr>
          <a:xfrm rot="18900000">
            <a:off x="6498994" y="6465986"/>
            <a:ext cx="1441481" cy="2545120"/>
          </a:xfrm>
          <a:prstGeom prst="rect">
            <a:avLst/>
          </a:prstGeom>
        </p:spPr>
      </p:sp>
      <p:sp>
        <p:nvSpPr>
          <p:cNvPr id="48" name="Picture Placeholder 14"/>
          <p:cNvSpPr>
            <a:spLocks noGrp="1"/>
          </p:cNvSpPr>
          <p:nvPr>
            <p:ph type="pic" sz="quarter" idx="23"/>
          </p:nvPr>
        </p:nvSpPr>
        <p:spPr>
          <a:xfrm rot="18900000">
            <a:off x="3679761" y="6474858"/>
            <a:ext cx="1429526" cy="2545293"/>
          </a:xfrm>
          <a:prstGeom prst="rect">
            <a:avLst/>
          </a:prstGeom>
        </p:spPr>
      </p:sp>
      <p:sp>
        <p:nvSpPr>
          <p:cNvPr id="49" name="Picture Placeholder 15"/>
          <p:cNvSpPr>
            <a:spLocks noGrp="1"/>
          </p:cNvSpPr>
          <p:nvPr>
            <p:ph type="pic" sz="quarter" idx="24"/>
          </p:nvPr>
        </p:nvSpPr>
        <p:spPr>
          <a:xfrm rot="18900000">
            <a:off x="953834" y="6456319"/>
            <a:ext cx="1406806" cy="2530321"/>
          </a:xfrm>
          <a:prstGeom prst="rect">
            <a:avLst/>
          </a:prstGeom>
        </p:spPr>
      </p:sp>
      <p:sp>
        <p:nvSpPr>
          <p:cNvPr id="50" name="Picture Placeholder 16"/>
          <p:cNvSpPr>
            <a:spLocks noGrp="1"/>
          </p:cNvSpPr>
          <p:nvPr>
            <p:ph type="pic" sz="quarter" idx="25"/>
          </p:nvPr>
        </p:nvSpPr>
        <p:spPr>
          <a:xfrm rot="18900000">
            <a:off x="-1172624" y="-1261039"/>
            <a:ext cx="1406806" cy="2553709"/>
          </a:xfrm>
          <a:prstGeom prst="rect">
            <a:avLst/>
          </a:prstGeom>
        </p:spPr>
      </p:sp>
      <p:sp>
        <p:nvSpPr>
          <p:cNvPr id="53" name="Rectangle 52"/>
          <p:cNvSpPr/>
          <p:nvPr userDrawn="1"/>
        </p:nvSpPr>
        <p:spPr>
          <a:xfrm rot="18900000">
            <a:off x="4366581" y="-1168992"/>
            <a:ext cx="1420876" cy="2532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Picture Placeholder 17"/>
          <p:cNvSpPr>
            <a:spLocks noGrp="1"/>
          </p:cNvSpPr>
          <p:nvPr>
            <p:ph type="pic" sz="quarter" idx="26"/>
          </p:nvPr>
        </p:nvSpPr>
        <p:spPr>
          <a:xfrm rot="18900000">
            <a:off x="4364493" y="-1177514"/>
            <a:ext cx="1425052" cy="2543186"/>
          </a:xfrm>
          <a:prstGeom prst="rect">
            <a:avLst/>
          </a:prstGeom>
        </p:spPr>
      </p:sp>
      <p:sp>
        <p:nvSpPr>
          <p:cNvPr id="54" name="Title 1"/>
          <p:cNvSpPr>
            <a:spLocks noGrp="1"/>
          </p:cNvSpPr>
          <p:nvPr>
            <p:ph type="title" hasCustomPrompt="1"/>
          </p:nvPr>
        </p:nvSpPr>
        <p:spPr>
          <a:xfrm>
            <a:off x="6750504" y="1312174"/>
            <a:ext cx="3908251" cy="1267440"/>
          </a:xfrm>
          <a:prstGeom prst="rect">
            <a:avLst/>
          </a:prstGeom>
        </p:spPr>
        <p:txBody>
          <a:bodyPr/>
          <a:lstStyle>
            <a:lvl1pPr algn="l">
              <a:defRPr lang="en-US" sz="4000" dirty="0">
                <a:solidFill>
                  <a:srgbClr val="000000"/>
                </a:solidFill>
                <a:latin typeface="Lato Black" panose="020F0A02020204030203" pitchFamily="34" charset="0"/>
              </a:defRPr>
            </a:lvl1pPr>
          </a:lstStyle>
          <a:p>
            <a:pPr lvl="0" defTabSz="457200">
              <a:spcBef>
                <a:spcPts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Lato Black" panose="020F0A02020204030203" pitchFamily="34" charset="0"/>
                <a:ea typeface="+mn-ea"/>
                <a:cs typeface="+mn-cs"/>
              </a:rPr>
              <a:t>LANDSCAPE APP SCREEN</a:t>
            </a:r>
            <a:endParaRPr lang="en-US" sz="3600" dirty="0">
              <a:solidFill>
                <a:srgbClr val="000000"/>
              </a:solidFill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6750504" y="2354383"/>
            <a:ext cx="3908251" cy="11165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Suitable for all categories business and personal presentation, </a:t>
            </a:r>
            <a:r>
              <a:rPr lang="en-US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eaque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ipsa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 quae ab </a:t>
            </a:r>
            <a:r>
              <a:rPr lang="en-US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illo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inventore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architecto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beatae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inventore</a:t>
            </a:r>
            <a:r>
              <a:rPr lang="en-US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</a:rPr>
              <a:t>.</a:t>
            </a:r>
            <a:endParaRPr lang="en-US" sz="1400" dirty="0">
              <a:solidFill>
                <a:schemeClr val="tx1">
                  <a:lumMod val="60000"/>
                  <a:lumOff val="40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78425" y="1705969"/>
            <a:ext cx="2980944" cy="42976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6006425" y="693962"/>
            <a:ext cx="4432200" cy="607375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5400000">
            <a:off x="6739036" y="1579013"/>
            <a:ext cx="3339739" cy="44310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93398" y="2124652"/>
            <a:ext cx="4431015" cy="33397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5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sparent tablet PNG 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564789"/>
            <a:ext cx="3303198" cy="48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214343" y="2049554"/>
            <a:ext cx="2894158" cy="39149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4343" y="2049554"/>
            <a:ext cx="2894157" cy="39149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221" y="1081278"/>
            <a:ext cx="3922079" cy="537470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780935" y="1643184"/>
            <a:ext cx="2955354" cy="3921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780935" y="1643184"/>
            <a:ext cx="2955354" cy="39210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25137" y="2499555"/>
            <a:ext cx="1802510" cy="32133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359678" y="2499555"/>
            <a:ext cx="1802510" cy="32133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104876" y="2265251"/>
            <a:ext cx="2021237" cy="35766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5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26279" y="2369136"/>
            <a:ext cx="1999827" cy="35650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 b="2761"/>
          <a:stretch/>
        </p:blipFill>
        <p:spPr>
          <a:xfrm>
            <a:off x="4121736" y="1564817"/>
            <a:ext cx="3863178" cy="471954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134786" y="2820362"/>
            <a:ext cx="1837079" cy="2170356"/>
          </a:xfrm>
          <a:prstGeom prst="roundRect">
            <a:avLst>
              <a:gd name="adj" fmla="val 3186"/>
            </a:avLst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108512" y="2797267"/>
            <a:ext cx="2002564" cy="2290194"/>
          </a:xfrm>
          <a:prstGeom prst="roundRect">
            <a:avLst>
              <a:gd name="adj" fmla="val 4970"/>
            </a:avLst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020776" y="2950285"/>
            <a:ext cx="1659902" cy="1963078"/>
          </a:xfrm>
          <a:prstGeom prst="roundRect">
            <a:avLst>
              <a:gd name="adj" fmla="val 4970"/>
            </a:avLst>
          </a:prstGeom>
          <a:ln>
            <a:noFill/>
          </a:ln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376240" y="2950285"/>
            <a:ext cx="1659902" cy="1963078"/>
          </a:xfrm>
          <a:prstGeom prst="roundRect">
            <a:avLst>
              <a:gd name="adj" fmla="val 4970"/>
            </a:avLst>
          </a:prstGeom>
          <a:ln>
            <a:noFill/>
          </a:ln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3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706" l="13088" r="907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3177" r="13197" b="3589"/>
          <a:stretch/>
        </p:blipFill>
        <p:spPr>
          <a:xfrm>
            <a:off x="4575635" y="1610437"/>
            <a:ext cx="3063474" cy="4817658"/>
          </a:xfrm>
          <a:prstGeom prst="rect">
            <a:avLst/>
          </a:prstGeom>
        </p:spPr>
      </p:pic>
      <p:sp>
        <p:nvSpPr>
          <p:cNvPr id="4" name="Oval 3"/>
          <p:cNvSpPr/>
          <p:nvPr userDrawn="1"/>
        </p:nvSpPr>
        <p:spPr>
          <a:xfrm>
            <a:off x="5022850" y="2626258"/>
            <a:ext cx="2011680" cy="2011680"/>
          </a:xfrm>
          <a:prstGeom prst="ellipse">
            <a:avLst/>
          </a:prstGeom>
          <a:solidFill>
            <a:srgbClr val="969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022850" y="2626258"/>
            <a:ext cx="2011680" cy="201168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9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4130070" y="2953005"/>
            <a:ext cx="1854913" cy="1854913"/>
          </a:xfrm>
          <a:prstGeom prst="ellipse">
            <a:avLst/>
          </a:prstGeom>
          <a:solidFill>
            <a:srgbClr val="969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6196642" y="2953005"/>
            <a:ext cx="1854913" cy="1854913"/>
          </a:xfrm>
          <a:prstGeom prst="ellipse">
            <a:avLst/>
          </a:prstGeom>
          <a:solidFill>
            <a:srgbClr val="969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5079718" y="2534705"/>
            <a:ext cx="2011680" cy="2011680"/>
          </a:xfrm>
          <a:prstGeom prst="ellipse">
            <a:avLst/>
          </a:prstGeom>
          <a:solidFill>
            <a:srgbClr val="969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079718" y="2534705"/>
            <a:ext cx="2011680" cy="2011679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130070" y="2951686"/>
            <a:ext cx="1856232" cy="1856232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196642" y="2951686"/>
            <a:ext cx="1856232" cy="1856232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5101" y="1781410"/>
            <a:ext cx="3072650" cy="337138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147865" y="2216150"/>
            <a:ext cx="2157435" cy="2505970"/>
          </a:xfrm>
          <a:prstGeom prst="roundRect">
            <a:avLst>
              <a:gd name="adj" fmla="val 5188"/>
            </a:avLst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0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48" y="1883391"/>
            <a:ext cx="12188952" cy="310373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424" y="2163547"/>
            <a:ext cx="3072650" cy="3371380"/>
          </a:xfrm>
          <a:prstGeom prst="rect">
            <a:avLst/>
          </a:prstGeom>
        </p:spPr>
      </p:pic>
      <p:sp>
        <p:nvSpPr>
          <p:cNvPr id="6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982539" y="2598980"/>
            <a:ext cx="2150156" cy="2495752"/>
          </a:xfrm>
          <a:prstGeom prst="roundRect">
            <a:avLst>
              <a:gd name="adj" fmla="val 5188"/>
            </a:avLst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8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8865" y="1563049"/>
            <a:ext cx="2454986" cy="2693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7034" y="1563049"/>
            <a:ext cx="2454986" cy="2693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1141" y="1563049"/>
            <a:ext cx="2454986" cy="2693665"/>
          </a:xfrm>
          <a:prstGeom prst="rect">
            <a:avLst/>
          </a:prstGeom>
        </p:spPr>
      </p:pic>
      <p:sp>
        <p:nvSpPr>
          <p:cNvPr id="9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838612" y="1895722"/>
            <a:ext cx="1708155" cy="2001676"/>
          </a:xfrm>
          <a:prstGeom prst="roundRect">
            <a:avLst>
              <a:gd name="adj" fmla="val 4630"/>
            </a:avLst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192823" y="1895722"/>
            <a:ext cx="1708155" cy="2001676"/>
          </a:xfrm>
          <a:prstGeom prst="roundRect">
            <a:avLst>
              <a:gd name="adj" fmla="val 4630"/>
            </a:avLst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585098" y="1895722"/>
            <a:ext cx="1708155" cy="2001676"/>
          </a:xfrm>
          <a:prstGeom prst="roundRect">
            <a:avLst>
              <a:gd name="adj" fmla="val 4630"/>
            </a:avLst>
          </a:prstGeom>
          <a:ln>
            <a:noFill/>
          </a:ln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5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235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84886" y="1590668"/>
            <a:ext cx="1801251" cy="2109796"/>
          </a:xfrm>
          <a:prstGeom prst="roundRect">
            <a:avLst>
              <a:gd name="adj" fmla="val 4630"/>
            </a:avLst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235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166627" y="2644313"/>
            <a:ext cx="1958477" cy="2283285"/>
          </a:xfrm>
          <a:prstGeom prst="roundRect">
            <a:avLst>
              <a:gd name="adj" fmla="val 4630"/>
            </a:avLst>
          </a:prstGeo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1999" cy="4235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89615" y="1980142"/>
            <a:ext cx="2123397" cy="37574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235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54658" y="1863548"/>
            <a:ext cx="2894157" cy="39149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46864" y="1604459"/>
            <a:ext cx="1716220" cy="33691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34216" y="1890088"/>
            <a:ext cx="3631941" cy="27537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472654" y="2982086"/>
            <a:ext cx="1837944" cy="32552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scene3d>
            <a:camera prst="isometricTopUp">
              <a:rot lat="19560000" lon="19620000" rev="2820000"/>
            </a:camera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rtl="0"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920831" y="1632664"/>
            <a:ext cx="1837944" cy="32552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scene3d>
            <a:camera prst="isometricTopUp">
              <a:rot lat="19560000" lon="19620000" rev="2820000"/>
            </a:camera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rtl="0"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784293" y="1288259"/>
            <a:ext cx="1837944" cy="32552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scene3d>
            <a:camera prst="isometricTopUp">
              <a:rot lat="19560000" lon="19620000" rev="2820000"/>
            </a:camera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rtl="0"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290793" y="504598"/>
            <a:ext cx="1837944" cy="32552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scene3d>
            <a:camera prst="isometricTopUp">
              <a:rot lat="19560000" lon="19620000" rev="2820000"/>
            </a:camera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rtl="0"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969691" y="3759862"/>
            <a:ext cx="1837944" cy="32552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scene3d>
            <a:camera prst="isometricTopUp">
              <a:rot lat="19560000" lon="19620000" rev="2820000"/>
            </a:camera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54392" y="1699713"/>
            <a:ext cx="2578608" cy="45628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  <a:scene3d>
            <a:camera prst="isometricTopUp">
              <a:rot lat="19560000" lon="19620000" rev="2820000"/>
            </a:camera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/>
            </a:lvl1pPr>
          </a:lstStyle>
          <a:p>
            <a:pPr marL="0" lvl="0" algn="ctr"/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432052" y="1148568"/>
            <a:ext cx="2578608" cy="45628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444500" dist="241300" dir="12000000" algn="r" rotWithShape="0">
              <a:prstClr val="black">
                <a:alpha val="83000"/>
              </a:prstClr>
            </a:outerShdw>
          </a:effectLst>
          <a:scene3d>
            <a:camera prst="isometricTopUp">
              <a:rot lat="19560000" lon="19620000" rev="2820000"/>
            </a:camera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/>
            </a:lvl1pPr>
          </a:lstStyle>
          <a:p>
            <a:pPr marL="0" lvl="0" algn="ctr"/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914681" y="319314"/>
            <a:ext cx="2578608" cy="45628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444500" dist="241300" dir="12000000" algn="r" rotWithShape="0">
              <a:prstClr val="black">
                <a:alpha val="83000"/>
              </a:prstClr>
            </a:outerShdw>
          </a:effectLst>
          <a:scene3d>
            <a:camera prst="isometricTopUp">
              <a:rot lat="19560000" lon="19620000" rev="2820000"/>
            </a:camera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/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428875" y="0"/>
            <a:ext cx="9763125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7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98" y="635533"/>
            <a:ext cx="9757404" cy="590579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8541854" y="947681"/>
            <a:ext cx="7309362" cy="4638814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541854" y="947681"/>
            <a:ext cx="7309362" cy="4638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877483" y="1802493"/>
            <a:ext cx="1371600" cy="13716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8702" y="635533"/>
            <a:ext cx="9757404" cy="590579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3650146" y="947681"/>
            <a:ext cx="7309362" cy="4638814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654681" y="947681"/>
            <a:ext cx="7309362" cy="4638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63831" y="1970599"/>
            <a:ext cx="4129181" cy="262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032" y="1288522"/>
            <a:ext cx="8583912" cy="470042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790616" y="1524569"/>
            <a:ext cx="6191336" cy="381923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81662" y="3326052"/>
            <a:ext cx="2420513" cy="156930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281268" y="2085632"/>
            <a:ext cx="3526865" cy="19913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2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608317" y="1826632"/>
            <a:ext cx="4801256" cy="31128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84350" y="2348027"/>
            <a:ext cx="1706381" cy="297640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 rot="5400000">
            <a:off x="6992924" y="1925092"/>
            <a:ext cx="1336550" cy="2677960"/>
          </a:xfrm>
          <a:prstGeom prst="roundRect">
            <a:avLst>
              <a:gd name="adj" fmla="val 20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4725079" y="1290747"/>
            <a:ext cx="2325202" cy="2641600"/>
          </a:xfrm>
          <a:prstGeom prst="roundRect">
            <a:avLst>
              <a:gd name="adj" fmla="val 20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3416300" y="2295526"/>
            <a:ext cx="1508126" cy="1636821"/>
          </a:xfrm>
          <a:prstGeom prst="roundRect">
            <a:avLst>
              <a:gd name="adj" fmla="val 20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416300" y="2295526"/>
            <a:ext cx="1508126" cy="16368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725079" y="1290746"/>
            <a:ext cx="2325202" cy="2641601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322219" y="2595563"/>
            <a:ext cx="2677959" cy="13367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0" y="3932347"/>
            <a:ext cx="9182100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7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133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492250"/>
            <a:ext cx="12192000" cy="43608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074173" y="1701816"/>
            <a:ext cx="2295084" cy="40612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481987" y="2208749"/>
            <a:ext cx="1685188" cy="300418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536436" y="1485604"/>
            <a:ext cx="4626864" cy="2660904"/>
          </a:xfrm>
          <a:prstGeom prst="roundRect">
            <a:avLst>
              <a:gd name="adj" fmla="val 254"/>
            </a:avLst>
          </a:prstGeom>
          <a:noFill/>
          <a:ln w="76200">
            <a:solidFill>
              <a:schemeClr val="bg1"/>
            </a:solidFill>
          </a:ln>
          <a:effectLst>
            <a:outerShdw blurRad="381000" dist="381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9133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000430" y="1517402"/>
            <a:ext cx="5272679" cy="29985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00430" y="1517402"/>
            <a:ext cx="5272679" cy="29985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6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799299" y="965444"/>
            <a:ext cx="3183206" cy="31832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183" y="1006172"/>
            <a:ext cx="2585305" cy="48456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9427" y="2950873"/>
            <a:ext cx="1658492" cy="2927168"/>
          </a:xfrm>
          <a:prstGeom prst="rect">
            <a:avLst/>
          </a:prstGeom>
        </p:spPr>
      </p:pic>
      <p:sp>
        <p:nvSpPr>
          <p:cNvPr id="16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449815" y="1692016"/>
            <a:ext cx="2021237" cy="3576644"/>
          </a:xfrm>
          <a:prstGeom prst="rect">
            <a:avLst/>
          </a:prstGeom>
        </p:spPr>
      </p:sp>
      <p:sp>
        <p:nvSpPr>
          <p:cNvPr id="1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582081" y="3760913"/>
            <a:ext cx="1138422" cy="1327227"/>
          </a:xfrm>
          <a:prstGeom prst="roundRect">
            <a:avLst>
              <a:gd name="adj" fmla="val 4953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2445" y="-1211337"/>
            <a:ext cx="7974259" cy="696833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509504" y="-749173"/>
            <a:ext cx="7088378" cy="4031077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509504" y="-749173"/>
            <a:ext cx="7088378" cy="403107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818639" y="1589290"/>
            <a:ext cx="2157394" cy="3817577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575877" y="1589290"/>
            <a:ext cx="2157394" cy="38175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497237" y="4289702"/>
            <a:ext cx="1027951" cy="1832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476122" y="2615386"/>
            <a:ext cx="5246265" cy="3329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491881" y="3291080"/>
            <a:ext cx="2098836" cy="2784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71958" y="2449486"/>
            <a:ext cx="2069789" cy="3662557"/>
          </a:xfrm>
          <a:prstGeom prst="rect">
            <a:avLst/>
          </a:prstGeom>
          <a:solidFill>
            <a:srgbClr val="77777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826708" y="2449486"/>
            <a:ext cx="2069789" cy="3662557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69188" y="2449486"/>
            <a:ext cx="2069789" cy="3662557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1483547" y="2449486"/>
            <a:ext cx="2069789" cy="3662557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627463" y="2449486"/>
            <a:ext cx="2069789" cy="3662557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469943" y="2449486"/>
            <a:ext cx="2069789" cy="3662557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317208" y="2449486"/>
            <a:ext cx="2069789" cy="3662557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-1483547" y="2449485"/>
            <a:ext cx="2065004" cy="366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73973" y="2449485"/>
            <a:ext cx="2065004" cy="366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821923" y="2449485"/>
            <a:ext cx="2065004" cy="366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062388" y="2449485"/>
            <a:ext cx="2065004" cy="366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312423" y="2449485"/>
            <a:ext cx="2065004" cy="366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472335" y="2449485"/>
            <a:ext cx="2065004" cy="366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11622678" y="2449485"/>
            <a:ext cx="2065004" cy="3662557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8413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049780" y="-246204"/>
            <a:ext cx="8092440" cy="259689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scene3d>
            <a:camera prst="perspectiveBelow">
              <a:rot lat="39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 rot="21060000">
            <a:off x="1053986" y="2914527"/>
            <a:ext cx="1645920" cy="29077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042839" y="1651003"/>
            <a:ext cx="2409464" cy="4263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12191999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955718" y="2531851"/>
            <a:ext cx="1518934" cy="1796361"/>
          </a:xfrm>
          <a:prstGeom prst="roundRect">
            <a:avLst>
              <a:gd name="adj" fmla="val 2453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5308958" y="2531851"/>
            <a:ext cx="1528075" cy="1796361"/>
          </a:xfrm>
          <a:prstGeom prst="roundRect">
            <a:avLst>
              <a:gd name="adj" fmla="val 2453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587525" y="2531851"/>
            <a:ext cx="1528075" cy="1796361"/>
          </a:xfrm>
          <a:prstGeom prst="roundRect">
            <a:avLst>
              <a:gd name="adj" fmla="val 2453"/>
            </a:avLst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236892" y="2225399"/>
            <a:ext cx="1904630" cy="3384223"/>
          </a:xfrm>
          <a:prstGeom prst="rect">
            <a:avLst/>
          </a:prstGeom>
        </p:spPr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799006" y="2194933"/>
            <a:ext cx="1929713" cy="3414689"/>
          </a:xfrm>
          <a:prstGeom prst="rect">
            <a:avLst/>
          </a:prstGeom>
        </p:spPr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0" y="4702818"/>
            <a:ext cx="12191999" cy="2166617"/>
          </a:xfrm>
          <a:prstGeom prst="rect">
            <a:avLst/>
          </a:prstGeom>
        </p:spPr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97070" y="653014"/>
            <a:ext cx="9797859" cy="431020"/>
          </a:xfrm>
          <a:prstGeom prst="rect">
            <a:avLst/>
          </a:prstGeom>
        </p:spPr>
        <p:txBody>
          <a:bodyPr/>
          <a:lstStyle>
            <a:lvl1pPr algn="ctr">
              <a:defRPr sz="3800" b="0" i="0" kern="0" spc="-50" baseline="0">
                <a:solidFill>
                  <a:schemeClr val="tx1"/>
                </a:solidFill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defRPr>
            </a:lvl1pPr>
          </a:lstStyle>
          <a:p>
            <a:r>
              <a:rPr lang="en-US" dirty="0" smtClean="0"/>
              <a:t>MAIN TITLE GOES HERE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97071" y="1185635"/>
            <a:ext cx="9797858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 smtClean="0"/>
              <a:t>Subtitle Goes Here. Lorem Ipsum Dolor Sit Amet, A Gravida Quis Wisi Elit Diam Sit Donec Libero.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7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181" Type="http://schemas.openxmlformats.org/officeDocument/2006/relationships/slideLayout" Target="../slideLayouts/slideLayout181.xml"/><Relationship Id="rId186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slideLayout" Target="../slideLayouts/slideLayout171.xml"/><Relationship Id="rId176" Type="http://schemas.openxmlformats.org/officeDocument/2006/relationships/slideLayout" Target="../slideLayouts/slideLayout176.xml"/><Relationship Id="rId192" Type="http://schemas.openxmlformats.org/officeDocument/2006/relationships/slideLayout" Target="../slideLayouts/slideLayout192.xml"/><Relationship Id="rId19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82" Type="http://schemas.openxmlformats.org/officeDocument/2006/relationships/slideLayout" Target="../slideLayouts/slideLayout182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4081626" y="6500276"/>
            <a:ext cx="4352689" cy="256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" b="1" i="0" u="none" strike="noStrike" kern="1200" cap="none" spc="0" normalizeH="0" baseline="0" noProof="0" dirty="0" smtClean="0">
                <a:ln w="0"/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© </a:t>
            </a:r>
            <a:r>
              <a:rPr kumimoji="0" lang="ru-RU" sz="1070" b="1" i="0" u="none" strike="noStrike" kern="1200" cap="none" spc="0" normalizeH="0" baseline="0" noProof="0" dirty="0" smtClean="0">
                <a:ln w="0"/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НСИ </a:t>
            </a:r>
            <a:r>
              <a:rPr kumimoji="0" lang="en-US" sz="1070" b="1" i="0" u="none" strike="noStrike" kern="1200" cap="none" spc="0" normalizeH="0" baseline="0" noProof="0" dirty="0" smtClean="0">
                <a:ln w="0"/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|  </a:t>
            </a:r>
            <a:r>
              <a:rPr kumimoji="0" lang="ru-RU" sz="1070" b="1" i="0" u="none" strike="noStrike" kern="1200" cap="none" spc="0" normalizeH="0" baseline="0" noProof="0" dirty="0" smtClean="0">
                <a:ln w="0"/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Деловая Россия</a:t>
            </a:r>
            <a:r>
              <a:rPr kumimoji="0" lang="en-US" sz="1070" b="1" i="0" u="none" strike="noStrike" kern="1200" cap="none" spc="0" normalizeH="0" baseline="0" noProof="0" dirty="0" smtClean="0">
                <a:ln w="0"/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| </a:t>
            </a:r>
            <a:r>
              <a:rPr kumimoji="0" lang="ru-RU" sz="1070" b="1" i="0" u="none" strike="noStrike" kern="1200" cap="none" spc="0" normalizeH="0" baseline="0" noProof="0" dirty="0" smtClean="0">
                <a:ln w="0"/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РАСК</a:t>
            </a:r>
            <a:r>
              <a:rPr kumimoji="0" lang="en-US" sz="1070" b="1" i="0" u="none" strike="noStrike" kern="1200" cap="none" spc="0" normalizeH="0" baseline="0" noProof="0" dirty="0" smtClean="0">
                <a:ln w="0"/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|  2019  </a:t>
            </a:r>
            <a:endParaRPr kumimoji="0" lang="en-US" sz="1070" b="1" i="0" u="none" strike="noStrike" kern="1200" cap="none" spc="0" normalizeH="0" baseline="0" noProof="0" dirty="0">
              <a:ln w="0"/>
              <a:solidFill>
                <a:schemeClr val="tx1">
                  <a:lumMod val="40000"/>
                  <a:lumOff val="60000"/>
                </a:schemeClr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11330948" y="282691"/>
            <a:ext cx="587709" cy="2454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330948" y="263839"/>
            <a:ext cx="587709" cy="2923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90DF1DF-0337-4F68-AB01-BD9B89518C11}" type="slidenum">
              <a:rPr kumimoji="0" lang="en-US" sz="1300" b="1" i="0" u="none" strike="noStrike" cap="none" spc="0" normalizeH="0" baseline="0" smtClean="0">
                <a:ln w="0"/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300" b="1" i="0" u="none" strike="noStrike" cap="none" spc="0" normalizeH="0" baseline="0" dirty="0">
              <a:ln w="0"/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6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  <p:sldLayoutId id="2147483720" r:id="rId53"/>
    <p:sldLayoutId id="2147483721" r:id="rId54"/>
    <p:sldLayoutId id="2147483722" r:id="rId55"/>
    <p:sldLayoutId id="2147483723" r:id="rId56"/>
    <p:sldLayoutId id="2147483724" r:id="rId57"/>
    <p:sldLayoutId id="2147483725" r:id="rId58"/>
    <p:sldLayoutId id="2147483726" r:id="rId59"/>
    <p:sldLayoutId id="2147483727" r:id="rId60"/>
    <p:sldLayoutId id="2147483728" r:id="rId61"/>
    <p:sldLayoutId id="2147483729" r:id="rId62"/>
    <p:sldLayoutId id="2147483730" r:id="rId63"/>
    <p:sldLayoutId id="2147483731" r:id="rId64"/>
    <p:sldLayoutId id="2147483732" r:id="rId65"/>
    <p:sldLayoutId id="2147483733" r:id="rId66"/>
    <p:sldLayoutId id="2147483734" r:id="rId67"/>
    <p:sldLayoutId id="2147483735" r:id="rId68"/>
    <p:sldLayoutId id="2147483736" r:id="rId69"/>
    <p:sldLayoutId id="2147483737" r:id="rId70"/>
    <p:sldLayoutId id="2147483738" r:id="rId71"/>
    <p:sldLayoutId id="2147483739" r:id="rId72"/>
    <p:sldLayoutId id="2147483740" r:id="rId73"/>
    <p:sldLayoutId id="2147483741" r:id="rId74"/>
    <p:sldLayoutId id="2147483742" r:id="rId75"/>
    <p:sldLayoutId id="2147483743" r:id="rId76"/>
    <p:sldLayoutId id="2147483744" r:id="rId77"/>
    <p:sldLayoutId id="2147483745" r:id="rId78"/>
    <p:sldLayoutId id="2147483746" r:id="rId79"/>
    <p:sldLayoutId id="2147483747" r:id="rId80"/>
    <p:sldLayoutId id="2147483748" r:id="rId81"/>
    <p:sldLayoutId id="2147483749" r:id="rId82"/>
    <p:sldLayoutId id="2147483750" r:id="rId83"/>
    <p:sldLayoutId id="2147483751" r:id="rId84"/>
    <p:sldLayoutId id="2147483752" r:id="rId85"/>
    <p:sldLayoutId id="2147483753" r:id="rId86"/>
    <p:sldLayoutId id="2147483754" r:id="rId87"/>
    <p:sldLayoutId id="2147483755" r:id="rId88"/>
    <p:sldLayoutId id="2147483756" r:id="rId89"/>
    <p:sldLayoutId id="2147483757" r:id="rId90"/>
    <p:sldLayoutId id="2147483758" r:id="rId91"/>
    <p:sldLayoutId id="2147483759" r:id="rId92"/>
    <p:sldLayoutId id="2147483760" r:id="rId93"/>
    <p:sldLayoutId id="2147483761" r:id="rId94"/>
    <p:sldLayoutId id="2147483762" r:id="rId95"/>
    <p:sldLayoutId id="2147483763" r:id="rId96"/>
    <p:sldLayoutId id="2147483764" r:id="rId97"/>
    <p:sldLayoutId id="2147483765" r:id="rId98"/>
    <p:sldLayoutId id="2147483766" r:id="rId99"/>
    <p:sldLayoutId id="2147483767" r:id="rId100"/>
    <p:sldLayoutId id="2147483768" r:id="rId101"/>
    <p:sldLayoutId id="2147483769" r:id="rId102"/>
    <p:sldLayoutId id="2147483770" r:id="rId103"/>
    <p:sldLayoutId id="2147483771" r:id="rId104"/>
    <p:sldLayoutId id="2147483772" r:id="rId105"/>
    <p:sldLayoutId id="2147483773" r:id="rId106"/>
    <p:sldLayoutId id="2147483774" r:id="rId107"/>
    <p:sldLayoutId id="2147483775" r:id="rId108"/>
    <p:sldLayoutId id="2147483776" r:id="rId109"/>
    <p:sldLayoutId id="2147483777" r:id="rId110"/>
    <p:sldLayoutId id="2147483778" r:id="rId111"/>
    <p:sldLayoutId id="2147483779" r:id="rId112"/>
    <p:sldLayoutId id="2147483780" r:id="rId113"/>
    <p:sldLayoutId id="2147483781" r:id="rId114"/>
    <p:sldLayoutId id="2147483782" r:id="rId115"/>
    <p:sldLayoutId id="2147483783" r:id="rId116"/>
    <p:sldLayoutId id="2147483784" r:id="rId117"/>
    <p:sldLayoutId id="2147483785" r:id="rId118"/>
    <p:sldLayoutId id="2147483786" r:id="rId119"/>
    <p:sldLayoutId id="2147483787" r:id="rId120"/>
    <p:sldLayoutId id="2147483788" r:id="rId121"/>
    <p:sldLayoutId id="2147483789" r:id="rId122"/>
    <p:sldLayoutId id="2147483790" r:id="rId123"/>
    <p:sldLayoutId id="2147483791" r:id="rId124"/>
    <p:sldLayoutId id="2147483792" r:id="rId125"/>
    <p:sldLayoutId id="2147483793" r:id="rId126"/>
    <p:sldLayoutId id="2147483794" r:id="rId127"/>
    <p:sldLayoutId id="2147483795" r:id="rId128"/>
    <p:sldLayoutId id="2147483796" r:id="rId129"/>
    <p:sldLayoutId id="2147483797" r:id="rId130"/>
    <p:sldLayoutId id="2147483798" r:id="rId131"/>
    <p:sldLayoutId id="2147483799" r:id="rId132"/>
    <p:sldLayoutId id="2147483800" r:id="rId133"/>
    <p:sldLayoutId id="2147483801" r:id="rId134"/>
    <p:sldLayoutId id="2147483802" r:id="rId135"/>
    <p:sldLayoutId id="2147483803" r:id="rId136"/>
    <p:sldLayoutId id="2147483804" r:id="rId137"/>
    <p:sldLayoutId id="2147483805" r:id="rId138"/>
    <p:sldLayoutId id="2147483806" r:id="rId139"/>
    <p:sldLayoutId id="2147483807" r:id="rId140"/>
    <p:sldLayoutId id="2147483808" r:id="rId141"/>
    <p:sldLayoutId id="2147483809" r:id="rId142"/>
    <p:sldLayoutId id="2147483810" r:id="rId143"/>
    <p:sldLayoutId id="2147483811" r:id="rId144"/>
    <p:sldLayoutId id="2147483812" r:id="rId145"/>
    <p:sldLayoutId id="2147483813" r:id="rId146"/>
    <p:sldLayoutId id="2147483814" r:id="rId147"/>
    <p:sldLayoutId id="2147483815" r:id="rId148"/>
    <p:sldLayoutId id="2147483816" r:id="rId149"/>
    <p:sldLayoutId id="2147483817" r:id="rId150"/>
    <p:sldLayoutId id="2147483818" r:id="rId151"/>
    <p:sldLayoutId id="2147483819" r:id="rId152"/>
    <p:sldLayoutId id="2147483820" r:id="rId153"/>
    <p:sldLayoutId id="2147483821" r:id="rId154"/>
    <p:sldLayoutId id="2147483822" r:id="rId155"/>
    <p:sldLayoutId id="2147483823" r:id="rId156"/>
    <p:sldLayoutId id="2147483824" r:id="rId157"/>
    <p:sldLayoutId id="2147483825" r:id="rId158"/>
    <p:sldLayoutId id="2147483826" r:id="rId159"/>
    <p:sldLayoutId id="2147483827" r:id="rId160"/>
    <p:sldLayoutId id="2147483828" r:id="rId161"/>
    <p:sldLayoutId id="2147483829" r:id="rId162"/>
    <p:sldLayoutId id="2147483830" r:id="rId163"/>
    <p:sldLayoutId id="2147483831" r:id="rId164"/>
    <p:sldLayoutId id="2147483832" r:id="rId165"/>
    <p:sldLayoutId id="2147483833" r:id="rId166"/>
    <p:sldLayoutId id="2147483834" r:id="rId167"/>
    <p:sldLayoutId id="2147483835" r:id="rId168"/>
    <p:sldLayoutId id="2147483836" r:id="rId169"/>
    <p:sldLayoutId id="2147483837" r:id="rId170"/>
    <p:sldLayoutId id="2147483838" r:id="rId171"/>
    <p:sldLayoutId id="2147483839" r:id="rId172"/>
    <p:sldLayoutId id="2147483840" r:id="rId173"/>
    <p:sldLayoutId id="2147483841" r:id="rId174"/>
    <p:sldLayoutId id="2147483842" r:id="rId175"/>
    <p:sldLayoutId id="2147483843" r:id="rId176"/>
    <p:sldLayoutId id="2147483844" r:id="rId177"/>
    <p:sldLayoutId id="2147483845" r:id="rId178"/>
    <p:sldLayoutId id="2147483846" r:id="rId179"/>
    <p:sldLayoutId id="2147483847" r:id="rId180"/>
    <p:sldLayoutId id="2147483848" r:id="rId181"/>
    <p:sldLayoutId id="2147483849" r:id="rId182"/>
    <p:sldLayoutId id="2147483850" r:id="rId183"/>
    <p:sldLayoutId id="2147483851" r:id="rId184"/>
    <p:sldLayoutId id="2147483852" r:id="rId185"/>
    <p:sldLayoutId id="2147483853" r:id="rId186"/>
    <p:sldLayoutId id="2147483854" r:id="rId187"/>
    <p:sldLayoutId id="2147483855" r:id="rId188"/>
    <p:sldLayoutId id="2147483856" r:id="rId189"/>
    <p:sldLayoutId id="2147483857" r:id="rId190"/>
    <p:sldLayoutId id="2147483858" r:id="rId191"/>
    <p:sldLayoutId id="2147483859" r:id="rId192"/>
    <p:sldLayoutId id="2147483860" r:id="rId193"/>
    <p:sldLayoutId id="2147483861" r:id="rId194"/>
    <p:sldLayoutId id="2147483862" r:id="rId195"/>
    <p:sldLayoutId id="2147483863" r:id="rId196"/>
    <p:sldLayoutId id="2147483864" r:id="rId197"/>
    <p:sldLayoutId id="2147483865" r:id="rId19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3476B-C2CC-445C-8ABC-E63438BE8065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289D0-F1C3-4644-B17A-AAE63A70A9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36"/>
          <p:cNvSpPr/>
          <p:nvPr userDrawn="1"/>
        </p:nvSpPr>
        <p:spPr>
          <a:xfrm>
            <a:off x="4081626" y="6500276"/>
            <a:ext cx="4352689" cy="256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" b="1" i="0" u="none" strike="noStrike" kern="1200" cap="none" spc="0" normalizeH="0" baseline="0" noProof="0" dirty="0" smtClean="0">
                <a:ln w="0"/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© </a:t>
            </a:r>
            <a:r>
              <a:rPr kumimoji="0" lang="ru-RU" sz="1070" b="1" i="0" u="none" strike="noStrike" kern="1200" cap="none" spc="0" normalizeH="0" baseline="0" noProof="0" dirty="0" smtClean="0">
                <a:ln w="0"/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НСИ </a:t>
            </a:r>
            <a:r>
              <a:rPr kumimoji="0" lang="en-US" sz="1070" b="1" i="0" u="none" strike="noStrike" kern="1200" cap="none" spc="0" normalizeH="0" baseline="0" noProof="0" dirty="0" smtClean="0">
                <a:ln w="0"/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|  </a:t>
            </a:r>
            <a:r>
              <a:rPr kumimoji="0" lang="ru-RU" sz="1070" b="1" i="0" u="none" strike="noStrike" kern="1200" cap="none" spc="0" normalizeH="0" baseline="0" noProof="0" dirty="0" smtClean="0">
                <a:ln w="0"/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Деловая Россия</a:t>
            </a:r>
            <a:r>
              <a:rPr kumimoji="0" lang="en-US" sz="1070" b="1" i="0" u="none" strike="noStrike" kern="1200" cap="none" spc="0" normalizeH="0" baseline="0" noProof="0" dirty="0" smtClean="0">
                <a:ln w="0"/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| </a:t>
            </a:r>
            <a:r>
              <a:rPr kumimoji="0" lang="ru-RU" sz="1070" b="1" i="0" u="none" strike="noStrike" kern="1200" cap="none" spc="0" normalizeH="0" baseline="0" noProof="0" dirty="0" smtClean="0">
                <a:ln w="0"/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РАСК</a:t>
            </a:r>
            <a:r>
              <a:rPr kumimoji="0" lang="en-US" sz="1070" b="1" i="0" u="none" strike="noStrike" kern="1200" cap="none" spc="0" normalizeH="0" baseline="0" noProof="0" dirty="0" smtClean="0">
                <a:ln w="0"/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|  2019  </a:t>
            </a:r>
            <a:endParaRPr kumimoji="0" lang="en-US" sz="1070" b="1" i="0" u="none" strike="noStrike" kern="1200" cap="none" spc="0" normalizeH="0" baseline="0" noProof="0" dirty="0">
              <a:ln w="0"/>
              <a:solidFill>
                <a:schemeClr val="tx1">
                  <a:lumMod val="40000"/>
                  <a:lumOff val="60000"/>
                </a:schemeClr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8" name="Rounded Rectangle 10"/>
          <p:cNvSpPr/>
          <p:nvPr userDrawn="1"/>
        </p:nvSpPr>
        <p:spPr>
          <a:xfrm>
            <a:off x="11330948" y="176365"/>
            <a:ext cx="587709" cy="2454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 userDrawn="1"/>
        </p:nvSpPr>
        <p:spPr>
          <a:xfrm>
            <a:off x="11330948" y="157513"/>
            <a:ext cx="587709" cy="2923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A90DF1DF-0337-4F68-AB01-BD9B89518C11}" type="slidenum">
              <a:rPr kumimoji="0" lang="en-US" sz="1300" b="1" i="0" u="none" strike="noStrike" cap="none" spc="0" normalizeH="0" baseline="0" smtClean="0">
                <a:ln w="0"/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300" b="1" i="0" u="none" strike="noStrike" cap="none" spc="0" normalizeH="0" baseline="0" dirty="0">
              <a:ln w="0"/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2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0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1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11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-3175"/>
            <a:ext cx="12192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0763" y="4942428"/>
            <a:ext cx="4826893" cy="93871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spcCol="4572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54F9"/>
              </a:buClr>
              <a:buSzTx/>
              <a:buFontTx/>
              <a:buNone/>
              <a:tabLst/>
              <a:defRPr/>
            </a:pPr>
            <a:r>
              <a:rPr lang="ru-RU" sz="1400" b="1" noProof="0" dirty="0" smtClean="0">
                <a:ln w="0"/>
                <a:latin typeface="Bliss Pro Heavy" pitchFamily="50" charset="0"/>
                <a:ea typeface="Roboto" pitchFamily="2" charset="0"/>
              </a:rPr>
              <a:t>НИКОЛАЙ АЛЕКСЕЕНКО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54F9"/>
              </a:buClr>
              <a:buSzTx/>
              <a:buFontTx/>
              <a:buNone/>
              <a:tabLst/>
              <a:defRPr/>
            </a:pPr>
            <a:r>
              <a:rPr lang="ru-RU" sz="1200" b="1" noProof="0" dirty="0" smtClean="0">
                <a:ln w="0"/>
                <a:solidFill>
                  <a:srgbClr val="343941">
                    <a:lumMod val="60000"/>
                    <a:lumOff val="40000"/>
                  </a:srgbClr>
                </a:solidFill>
                <a:latin typeface="Bliss Pro" pitchFamily="50" charset="0"/>
                <a:ea typeface="Roboto" pitchFamily="2" charset="0"/>
              </a:rPr>
              <a:t>Генеральный директор РАСК</a:t>
            </a:r>
            <a:r>
              <a:rPr lang="ru-RU" sz="1200" b="1" dirty="0" smtClean="0">
                <a:ln w="0"/>
                <a:solidFill>
                  <a:srgbClr val="343941">
                    <a:lumMod val="60000"/>
                    <a:lumOff val="40000"/>
                  </a:srgbClr>
                </a:solidFill>
                <a:latin typeface="Bliss Pro" pitchFamily="50" charset="0"/>
                <a:ea typeface="Roboto" pitchFamily="2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54F9"/>
              </a:buClr>
              <a:buSzTx/>
              <a:buFontTx/>
              <a:buNone/>
              <a:tabLst/>
              <a:defRPr/>
            </a:pPr>
            <a:r>
              <a:rPr lang="ru-RU" sz="1200" b="1" noProof="0" dirty="0" smtClean="0">
                <a:ln w="0"/>
                <a:solidFill>
                  <a:srgbClr val="343941">
                    <a:lumMod val="60000"/>
                    <a:lumOff val="40000"/>
                  </a:srgbClr>
                </a:solidFill>
                <a:latin typeface="Bliss Pro" pitchFamily="50" charset="0"/>
                <a:ea typeface="Roboto" pitchFamily="2" charset="0"/>
              </a:rPr>
              <a:t>Председатель комитета по развитию проектно-изыскательской деятельности и инжинирингу Деловой России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92246" y="2724260"/>
            <a:ext cx="5471792" cy="12254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80000"/>
              </a:lnSpc>
              <a:tabLst>
                <a:tab pos="685800" algn="l"/>
              </a:tabLst>
              <a:defRPr/>
            </a:pPr>
            <a:r>
              <a:rPr lang="ru-RU" sz="2800" dirty="0" smtClean="0">
                <a:ln w="0"/>
                <a:solidFill>
                  <a:srgbClr val="343941"/>
                </a:solidFill>
                <a:latin typeface="Bliss Pro Heavy" pitchFamily="50" charset="0"/>
                <a:ea typeface="Roboto" pitchFamily="2" charset="0"/>
              </a:rPr>
              <a:t>РЫНОК ИНЖЕНЕРНЫХ ИЗЫСКАНИЙ</a:t>
            </a:r>
          </a:p>
          <a:p>
            <a:pPr lvl="0">
              <a:lnSpc>
                <a:spcPct val="80000"/>
              </a:lnSpc>
              <a:tabLst>
                <a:tab pos="685800" algn="l"/>
              </a:tabLst>
              <a:defRPr/>
            </a:pPr>
            <a:r>
              <a:rPr lang="ru-RU" dirty="0" smtClean="0">
                <a:ln w="0"/>
                <a:solidFill>
                  <a:srgbClr val="343941"/>
                </a:solidFill>
                <a:latin typeface="Bliss Pro Heavy" pitchFamily="50" charset="0"/>
                <a:ea typeface="Roboto" pitchFamily="2" charset="0"/>
              </a:rPr>
              <a:t>ТЕКУЩЕЕ СОСТОЯНИЕ И ПЕРСПЕКТИВЫ РАЗВИТИЯ</a:t>
            </a:r>
            <a:endParaRPr lang="en-US" dirty="0">
              <a:ln w="0"/>
              <a:solidFill>
                <a:srgbClr val="343941"/>
              </a:solidFill>
              <a:latin typeface="Bliss Pro Heavy" pitchFamily="50" charset="0"/>
              <a:ea typeface="Roboto" pitchFamily="2" charset="0"/>
            </a:endParaRPr>
          </a:p>
        </p:txBody>
      </p:sp>
      <p:pic>
        <p:nvPicPr>
          <p:cNvPr id="1028" name="Picture 4" descr="D:\Design\logo_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90" y="1666005"/>
            <a:ext cx="1448933" cy="49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999460" y="4816549"/>
            <a:ext cx="43274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delovaya r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2" b="27140"/>
          <a:stretch/>
        </p:blipFill>
        <p:spPr bwMode="auto">
          <a:xfrm>
            <a:off x="3718490" y="1064027"/>
            <a:ext cx="1242634" cy="5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geops.local\document\РАСК\Адресная папка\Кузьменко Кирилл Валерьевич\NSI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6" y="954626"/>
            <a:ext cx="2662127" cy="131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t="46" r="33532" b="-46"/>
          <a:stretch/>
        </p:blipFill>
        <p:spPr/>
      </p:pic>
    </p:spTree>
    <p:extLst>
      <p:ext uri="{BB962C8B-B14F-4D97-AF65-F5344CB8AC3E}">
        <p14:creationId xmlns:p14="http://schemas.microsoft.com/office/powerpoint/2010/main" val="12658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80373" y="661481"/>
            <a:ext cx="9797859" cy="4310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Bliss Pro Heavy" pitchFamily="50" charset="0"/>
                <a:ea typeface="Roboto" pitchFamily="2" charset="0"/>
              </a:rPr>
              <a:t>ПРОБЛЕМЫ ОТРАСЛИ ИНЖЕНЕРНЫХ ИЗЫСКАНИЙ</a:t>
            </a:r>
            <a:endParaRPr lang="en-US" sz="3200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197071" y="1055010"/>
            <a:ext cx="9797858" cy="33813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Bliss Pro" pitchFamily="50" charset="0"/>
                <a:ea typeface="Roboto" pitchFamily="2" charset="0"/>
              </a:rPr>
              <a:t>10 ПРОБЛЕМ, ОКАЗЫВАЮЩИХ НАИБОЛЬШЕЕ ВЛИЯНИЕ НА РАЗВИТИЕ ПРОЕКТНЫХ И ИЗЫСКАТЕЛЬСКИХ ОРГАНИЗАЦИЙ</a:t>
            </a:r>
          </a:p>
          <a:p>
            <a:endParaRPr lang="en-US" sz="1600" b="1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1342" y="1697335"/>
            <a:ext cx="4331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Bliss Pro" pitchFamily="50" charset="0"/>
              </a:rPr>
              <a:t>Произвол со стороны заказчиков</a:t>
            </a:r>
            <a:r>
              <a:rPr lang="ru-RU" sz="1400" dirty="0">
                <a:latin typeface="Bliss Pro" pitchFamily="50" charset="0"/>
              </a:rPr>
              <a:t>, кабальные условия договоров, навязывание дополнительных работ, необоснованное занижение смет и </a:t>
            </a:r>
            <a:r>
              <a:rPr lang="ru-RU" sz="1400" dirty="0" err="1">
                <a:latin typeface="Bliss Pro" pitchFamily="50" charset="0"/>
              </a:rPr>
              <a:t>т.д</a:t>
            </a:r>
            <a:endParaRPr lang="ru-RU" sz="1400" dirty="0">
              <a:latin typeface="Bliss Pro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7968" y="2759510"/>
            <a:ext cx="44650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Bliss Pro" pitchFamily="50" charset="0"/>
              </a:rPr>
              <a:t>Высокая конкуренция со стороны </a:t>
            </a:r>
            <a:r>
              <a:rPr lang="ru-RU" sz="1400" b="1" dirty="0" smtClean="0">
                <a:solidFill>
                  <a:srgbClr val="FF0000"/>
                </a:solidFill>
                <a:latin typeface="Bliss Pro" pitchFamily="50" charset="0"/>
              </a:rPr>
              <a:t>низкоквалифицированных </a:t>
            </a:r>
            <a:r>
              <a:rPr lang="ru-RU" sz="1400" b="1" dirty="0">
                <a:solidFill>
                  <a:srgbClr val="FF0000"/>
                </a:solidFill>
                <a:latin typeface="Bliss Pro" pitchFamily="50" charset="0"/>
              </a:rPr>
              <a:t>организаций-посредников</a:t>
            </a:r>
            <a:r>
              <a:rPr lang="ru-RU" sz="1400" dirty="0">
                <a:latin typeface="Bliss Pro" pitchFamily="50" charset="0"/>
              </a:rPr>
              <a:t>, необоснованный демпинг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7969" y="3823182"/>
            <a:ext cx="433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Bliss Pro" pitchFamily="50" charset="0"/>
              </a:rPr>
              <a:t>Отсутствие прямого доступа к госзаказу </a:t>
            </a:r>
            <a:r>
              <a:rPr lang="ru-RU" sz="1400" dirty="0">
                <a:latin typeface="Bliss Pro" pitchFamily="50" charset="0"/>
              </a:rPr>
              <a:t>или закупкам естественных монополий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11343" y="4808711"/>
            <a:ext cx="433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Bliss Pro" pitchFamily="50" charset="0"/>
              </a:rPr>
              <a:t>Низкая прибыльность </a:t>
            </a:r>
            <a:r>
              <a:rPr lang="ru-RU" sz="1400" dirty="0">
                <a:latin typeface="Bliss Pro" pitchFamily="50" charset="0"/>
              </a:rPr>
              <a:t>проектно-изыскательской деятельности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19656" y="5794547"/>
            <a:ext cx="4331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Bliss Pro" pitchFamily="50" charset="0"/>
              </a:rPr>
              <a:t>Высокие затраты для входа на рынок </a:t>
            </a:r>
            <a:r>
              <a:rPr lang="ru-RU" sz="1400" dirty="0">
                <a:latin typeface="Bliss Pro" pitchFamily="50" charset="0"/>
              </a:rPr>
              <a:t>(платежи СРО, страхование, лицензии, СМК, </a:t>
            </a:r>
            <a:r>
              <a:rPr lang="ru-RU" sz="1400" dirty="0" err="1">
                <a:latin typeface="Bliss Pro" pitchFamily="50" charset="0"/>
              </a:rPr>
              <a:t>итд</a:t>
            </a:r>
            <a:r>
              <a:rPr lang="ru-RU" sz="1400" dirty="0">
                <a:latin typeface="Bliss Pro" pitchFamily="50" charset="0"/>
              </a:rPr>
              <a:t>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10241" y="1805057"/>
            <a:ext cx="4309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Bliss Pro" pitchFamily="50" charset="0"/>
              </a:rPr>
              <a:t>Несовершенство налоговой политики </a:t>
            </a:r>
            <a:r>
              <a:rPr lang="ru-RU" sz="1400" dirty="0">
                <a:latin typeface="Bliss Pro" pitchFamily="50" charset="0"/>
              </a:rPr>
              <a:t>(налоговые льготы, учетные меры и др.)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18554" y="2822107"/>
            <a:ext cx="4309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Bliss Pro" pitchFamily="50" charset="0"/>
              </a:rPr>
              <a:t>Отсутствие государственной стратегии </a:t>
            </a:r>
            <a:r>
              <a:rPr lang="ru-RU" sz="1400" dirty="0">
                <a:latin typeface="Bliss Pro" pitchFamily="50" charset="0"/>
              </a:rPr>
              <a:t>развития проектно-изыскательской отрасли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26867" y="3720368"/>
            <a:ext cx="43095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Bliss Pro" pitchFamily="50" charset="0"/>
              </a:rPr>
              <a:t>Несовершенство законодательной базы</a:t>
            </a:r>
            <a:r>
              <a:rPr lang="ru-RU" sz="1400" dirty="0">
                <a:latin typeface="Bliss Pro" pitchFamily="50" charset="0"/>
              </a:rPr>
              <a:t>, регулирующей проектно-изыскательскую деятельность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26867" y="4708065"/>
            <a:ext cx="43095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Кадровый голод</a:t>
            </a:r>
            <a:r>
              <a:rPr lang="ru-RU" sz="1400" dirty="0"/>
              <a:t>, государство выпускает недостаточное количество или плохо подготовленных специалистов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26867" y="5721470"/>
            <a:ext cx="43095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Bliss Pro" pitchFamily="50" charset="0"/>
              </a:rPr>
              <a:t>Отсутствие актуальных сборников цен</a:t>
            </a:r>
            <a:r>
              <a:rPr lang="ru-RU" sz="1400" dirty="0">
                <a:latin typeface="Bliss Pro" pitchFamily="50" charset="0"/>
              </a:rPr>
              <a:t>, учитывающих новые технологии и виды работ, реальную структуру затрат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650" y="1834501"/>
            <a:ext cx="127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89</a:t>
            </a:r>
            <a:r>
              <a:rPr lang="ru-RU" sz="1600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%</a:t>
            </a:r>
            <a:endParaRPr lang="en-US" sz="2800" spc="300" dirty="0">
              <a:solidFill>
                <a:srgbClr val="FF0000"/>
              </a:solidFill>
              <a:latin typeface="Bliss Pro Heavy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288" y="2874036"/>
            <a:ext cx="127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86</a:t>
            </a:r>
            <a:r>
              <a:rPr lang="ru-RU" sz="16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%</a:t>
            </a:r>
            <a:endParaRPr lang="en-US" sz="2800" b="1" spc="300" dirty="0">
              <a:solidFill>
                <a:srgbClr val="FF0000"/>
              </a:solidFill>
              <a:latin typeface="Bliss Pro Heavy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601" y="3850085"/>
            <a:ext cx="127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79</a:t>
            </a:r>
            <a:r>
              <a:rPr lang="ru-RU" sz="16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%</a:t>
            </a:r>
            <a:endParaRPr lang="en-US" sz="2800" b="1" spc="300" dirty="0">
              <a:solidFill>
                <a:srgbClr val="FF0000"/>
              </a:solidFill>
              <a:latin typeface="Bliss Pro Heavy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914" y="4818257"/>
            <a:ext cx="127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76</a:t>
            </a:r>
            <a:r>
              <a:rPr lang="ru-RU" sz="16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%</a:t>
            </a:r>
            <a:endParaRPr lang="en-US" sz="2800" b="1" spc="300" dirty="0">
              <a:solidFill>
                <a:srgbClr val="FF0000"/>
              </a:solidFill>
              <a:latin typeface="Bliss Pro Heavy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97" y="5813419"/>
            <a:ext cx="127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75</a:t>
            </a:r>
            <a:r>
              <a:rPr lang="ru-RU" sz="16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%</a:t>
            </a:r>
            <a:endParaRPr lang="en-US" sz="2800" b="1" spc="300" dirty="0">
              <a:solidFill>
                <a:srgbClr val="FF0000"/>
              </a:solidFill>
              <a:latin typeface="Bliss Pro Heavy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81302" y="1833975"/>
            <a:ext cx="127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72</a:t>
            </a:r>
            <a:r>
              <a:rPr lang="ru-RU" sz="16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%</a:t>
            </a:r>
            <a:endParaRPr lang="en-US" sz="2800" b="1" spc="300" dirty="0">
              <a:solidFill>
                <a:srgbClr val="FF0000"/>
              </a:solidFill>
              <a:latin typeface="Bliss Pro Heavy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97928" y="2849647"/>
            <a:ext cx="127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7</a:t>
            </a:r>
            <a:r>
              <a:rPr lang="ru-RU" sz="28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1</a:t>
            </a:r>
            <a:r>
              <a:rPr lang="ru-RU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%</a:t>
            </a:r>
            <a:endParaRPr lang="en-US" sz="2800" b="1" spc="300" dirty="0">
              <a:solidFill>
                <a:srgbClr val="FF0000"/>
              </a:solidFill>
              <a:latin typeface="Bliss Pro Heavy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95119" y="3847504"/>
            <a:ext cx="127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66</a:t>
            </a:r>
            <a:r>
              <a:rPr lang="ru-RU" sz="16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%</a:t>
            </a:r>
            <a:endParaRPr lang="en-US" sz="2800" b="1" spc="300" dirty="0">
              <a:solidFill>
                <a:srgbClr val="FF0000"/>
              </a:solidFill>
              <a:latin typeface="Bliss Pro Heavy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11745" y="4820427"/>
            <a:ext cx="127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62</a:t>
            </a:r>
            <a:r>
              <a:rPr lang="ru-RU" sz="16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%</a:t>
            </a:r>
            <a:endParaRPr lang="en-US" sz="2800" b="1" spc="300" dirty="0">
              <a:solidFill>
                <a:srgbClr val="FF0000"/>
              </a:solidFill>
              <a:latin typeface="Bliss Pro Heavy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3432" y="5867404"/>
            <a:ext cx="127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62</a:t>
            </a:r>
            <a:r>
              <a:rPr lang="ru-RU" sz="1600" b="1" spc="300" dirty="0" smtClean="0">
                <a:solidFill>
                  <a:srgbClr val="FF0000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%</a:t>
            </a:r>
            <a:endParaRPr lang="en-US" sz="2800" b="1" spc="300" dirty="0">
              <a:solidFill>
                <a:srgbClr val="FF0000"/>
              </a:solidFill>
              <a:latin typeface="Bliss Pro Heavy" pitchFamily="50" charset="0"/>
              <a:ea typeface="Montserrat Light" charset="0"/>
              <a:cs typeface="Montserrat Light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94005" y="2588820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799270" y="3669532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775520" y="4581128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775520" y="5589240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608168" y="2564904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608168" y="3536633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608168" y="4581128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608168" y="5589240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98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196" y="1971675"/>
            <a:ext cx="3994679" cy="1085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395665" y="533400"/>
            <a:ext cx="9364135" cy="89746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Bliss Pro Heavy" pitchFamily="50" charset="0"/>
                <a:ea typeface="Roboto" pitchFamily="2" charset="0"/>
              </a:rPr>
              <a:t>О СТРАТЕГИИ РАЗВИТИЯ СТРОИТЕЛЬНОЙ ОТРАСЛИ</a:t>
            </a:r>
            <a:endParaRPr lang="en-US" sz="3200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30200" y="1575102"/>
            <a:ext cx="11523133" cy="3381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Bliss Pro" pitchFamily="50" charset="0"/>
                <a:ea typeface="Roboto" pitchFamily="2" charset="0"/>
              </a:rPr>
              <a:t> 2015 – 2018 гг. Проект Стратегии инновационного развития строительной отрасли до 2030 года.</a:t>
            </a:r>
            <a:endParaRPr lang="ru-RU" sz="1600" b="1" dirty="0">
              <a:solidFill>
                <a:schemeClr val="bg1"/>
              </a:solidFill>
              <a:latin typeface="Bliss Pro" pitchFamily="50" charset="0"/>
              <a:ea typeface="Roboto" pitchFamily="2" charset="0"/>
            </a:endParaRPr>
          </a:p>
          <a:p>
            <a:endParaRPr lang="en-US" sz="1600" b="1" dirty="0">
              <a:solidFill>
                <a:schemeClr val="bg1"/>
              </a:solidFill>
              <a:latin typeface="Bliss Pro" pitchFamily="50" charset="0"/>
              <a:ea typeface="Roboto" pitchFamily="2" charset="0"/>
            </a:endParaRPr>
          </a:p>
        </p:txBody>
      </p:sp>
      <p:sp>
        <p:nvSpPr>
          <p:cNvPr id="4" name="Text Placeholder 16"/>
          <p:cNvSpPr txBox="1">
            <a:spLocks/>
          </p:cNvSpPr>
          <p:nvPr/>
        </p:nvSpPr>
        <p:spPr>
          <a:xfrm>
            <a:off x="339196" y="3700235"/>
            <a:ext cx="11523133" cy="33813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bg1"/>
                </a:solidFill>
                <a:latin typeface="Bliss Pro" pitchFamily="50" charset="0"/>
                <a:ea typeface="Roboto" pitchFamily="2" charset="0"/>
              </a:rPr>
              <a:t>2018 гг. – </a:t>
            </a:r>
            <a:r>
              <a:rPr lang="ru-RU" sz="1600" b="1" dirty="0" err="1" smtClean="0">
                <a:solidFill>
                  <a:schemeClr val="bg1"/>
                </a:solidFill>
                <a:latin typeface="Bliss Pro" pitchFamily="50" charset="0"/>
                <a:ea typeface="Roboto" pitchFamily="2" charset="0"/>
              </a:rPr>
              <a:t>н.в</a:t>
            </a:r>
            <a:r>
              <a:rPr lang="ru-RU" sz="1600" b="1" dirty="0" smtClean="0">
                <a:solidFill>
                  <a:schemeClr val="bg1"/>
                </a:solidFill>
                <a:latin typeface="Bliss Pro" pitchFamily="50" charset="0"/>
                <a:ea typeface="Roboto" pitchFamily="2" charset="0"/>
              </a:rPr>
              <a:t>. Разработка новой Стратегии развития строительной отрасли до 2030 года.</a:t>
            </a:r>
          </a:p>
          <a:p>
            <a:endParaRPr lang="en-US" sz="1600" b="1" dirty="0">
              <a:solidFill>
                <a:schemeClr val="bg1"/>
              </a:solidFill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297" y="2754496"/>
            <a:ext cx="47884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Изыскания    </a:t>
            </a: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  </a:t>
            </a: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Проектирование     </a:t>
            </a: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Строительство</a:t>
            </a:r>
            <a:endParaRPr lang="ru-RU" sz="1400" dirty="0" smtClean="0">
              <a:latin typeface="Bliss Pro" pitchFamily="50" charset="0"/>
              <a:ea typeface="Calibri"/>
              <a:cs typeface="Times New Roman"/>
            </a:endParaRPr>
          </a:p>
        </p:txBody>
      </p:sp>
      <p:sp>
        <p:nvSpPr>
          <p:cNvPr id="11" name="Freeform 316"/>
          <p:cNvSpPr>
            <a:spLocks noEditPoints="1"/>
          </p:cNvSpPr>
          <p:nvPr/>
        </p:nvSpPr>
        <p:spPr bwMode="auto">
          <a:xfrm>
            <a:off x="746175" y="2276473"/>
            <a:ext cx="306586" cy="478021"/>
          </a:xfrm>
          <a:custGeom>
            <a:avLst/>
            <a:gdLst>
              <a:gd name="T0" fmla="*/ 12 w 1014"/>
              <a:gd name="T1" fmla="*/ 1242 h 1581"/>
              <a:gd name="T2" fmla="*/ 9 w 1014"/>
              <a:gd name="T3" fmla="*/ 1334 h 1581"/>
              <a:gd name="T4" fmla="*/ 11 w 1014"/>
              <a:gd name="T5" fmla="*/ 1430 h 1581"/>
              <a:gd name="T6" fmla="*/ 39 w 1014"/>
              <a:gd name="T7" fmla="*/ 1562 h 1581"/>
              <a:gd name="T8" fmla="*/ 72 w 1014"/>
              <a:gd name="T9" fmla="*/ 1580 h 1581"/>
              <a:gd name="T10" fmla="*/ 194 w 1014"/>
              <a:gd name="T11" fmla="*/ 1320 h 1581"/>
              <a:gd name="T12" fmla="*/ 201 w 1014"/>
              <a:gd name="T13" fmla="*/ 1231 h 1581"/>
              <a:gd name="T14" fmla="*/ 493 w 1014"/>
              <a:gd name="T15" fmla="*/ 803 h 1581"/>
              <a:gd name="T16" fmla="*/ 528 w 1014"/>
              <a:gd name="T17" fmla="*/ 797 h 1581"/>
              <a:gd name="T18" fmla="*/ 806 w 1014"/>
              <a:gd name="T19" fmla="*/ 1249 h 1581"/>
              <a:gd name="T20" fmla="*/ 834 w 1014"/>
              <a:gd name="T21" fmla="*/ 1342 h 1581"/>
              <a:gd name="T22" fmla="*/ 949 w 1014"/>
              <a:gd name="T23" fmla="*/ 1581 h 1581"/>
              <a:gd name="T24" fmla="*/ 975 w 1014"/>
              <a:gd name="T25" fmla="*/ 1553 h 1581"/>
              <a:gd name="T26" fmla="*/ 996 w 1014"/>
              <a:gd name="T27" fmla="*/ 1439 h 1581"/>
              <a:gd name="T28" fmla="*/ 1010 w 1014"/>
              <a:gd name="T29" fmla="*/ 1346 h 1581"/>
              <a:gd name="T30" fmla="*/ 1006 w 1014"/>
              <a:gd name="T31" fmla="*/ 1269 h 1581"/>
              <a:gd name="T32" fmla="*/ 805 w 1014"/>
              <a:gd name="T33" fmla="*/ 740 h 1581"/>
              <a:gd name="T34" fmla="*/ 928 w 1014"/>
              <a:gd name="T35" fmla="*/ 772 h 1581"/>
              <a:gd name="T36" fmla="*/ 961 w 1014"/>
              <a:gd name="T37" fmla="*/ 759 h 1581"/>
              <a:gd name="T38" fmla="*/ 952 w 1014"/>
              <a:gd name="T39" fmla="*/ 660 h 1581"/>
              <a:gd name="T40" fmla="*/ 917 w 1014"/>
              <a:gd name="T41" fmla="*/ 667 h 1581"/>
              <a:gd name="T42" fmla="*/ 656 w 1014"/>
              <a:gd name="T43" fmla="*/ 308 h 1581"/>
              <a:gd name="T44" fmla="*/ 629 w 1014"/>
              <a:gd name="T45" fmla="*/ 198 h 1581"/>
              <a:gd name="T46" fmla="*/ 532 w 1014"/>
              <a:gd name="T47" fmla="*/ 136 h 1581"/>
              <a:gd name="T48" fmla="*/ 512 w 1014"/>
              <a:gd name="T49" fmla="*/ 0 h 1581"/>
              <a:gd name="T50" fmla="*/ 482 w 1014"/>
              <a:gd name="T51" fmla="*/ 20 h 1581"/>
              <a:gd name="T52" fmla="*/ 409 w 1014"/>
              <a:gd name="T53" fmla="*/ 170 h 1581"/>
              <a:gd name="T54" fmla="*/ 355 w 1014"/>
              <a:gd name="T55" fmla="*/ 273 h 1581"/>
              <a:gd name="T56" fmla="*/ 100 w 1014"/>
              <a:gd name="T57" fmla="*/ 676 h 1581"/>
              <a:gd name="T58" fmla="*/ 70 w 1014"/>
              <a:gd name="T59" fmla="*/ 656 h 1581"/>
              <a:gd name="T60" fmla="*/ 50 w 1014"/>
              <a:gd name="T61" fmla="*/ 748 h 1581"/>
              <a:gd name="T62" fmla="*/ 76 w 1014"/>
              <a:gd name="T63" fmla="*/ 774 h 1581"/>
              <a:gd name="T64" fmla="*/ 100 w 1014"/>
              <a:gd name="T65" fmla="*/ 740 h 1581"/>
              <a:gd name="T66" fmla="*/ 416 w 1014"/>
              <a:gd name="T67" fmla="*/ 406 h 1581"/>
              <a:gd name="T68" fmla="*/ 53 w 1014"/>
              <a:gd name="T69" fmla="*/ 1395 h 1581"/>
              <a:gd name="T70" fmla="*/ 855 w 1014"/>
              <a:gd name="T71" fmla="*/ 1269 h 1581"/>
              <a:gd name="T72" fmla="*/ 905 w 1014"/>
              <a:gd name="T73" fmla="*/ 1219 h 1581"/>
              <a:gd name="T74" fmla="*/ 955 w 1014"/>
              <a:gd name="T75" fmla="*/ 1269 h 1581"/>
              <a:gd name="T76" fmla="*/ 905 w 1014"/>
              <a:gd name="T77" fmla="*/ 1320 h 1581"/>
              <a:gd name="T78" fmla="*/ 855 w 1014"/>
              <a:gd name="T79" fmla="*/ 1269 h 1581"/>
              <a:gd name="T80" fmla="*/ 598 w 1014"/>
              <a:gd name="T81" fmla="*/ 406 h 1581"/>
              <a:gd name="T82" fmla="*/ 528 w 1014"/>
              <a:gd name="T83" fmla="*/ 427 h 1581"/>
              <a:gd name="T84" fmla="*/ 493 w 1014"/>
              <a:gd name="T85" fmla="*/ 433 h 1581"/>
              <a:gd name="T86" fmla="*/ 485 w 1014"/>
              <a:gd name="T87" fmla="*/ 400 h 1581"/>
              <a:gd name="T88" fmla="*/ 531 w 1014"/>
              <a:gd name="T89" fmla="*/ 406 h 1581"/>
              <a:gd name="T90" fmla="*/ 555 w 1014"/>
              <a:gd name="T91" fmla="*/ 197 h 1581"/>
              <a:gd name="T92" fmla="*/ 605 w 1014"/>
              <a:gd name="T93" fmla="*/ 266 h 1581"/>
              <a:gd name="T94" fmla="*/ 583 w 1014"/>
              <a:gd name="T95" fmla="*/ 351 h 1581"/>
              <a:gd name="T96" fmla="*/ 524 w 1014"/>
              <a:gd name="T97" fmla="*/ 339 h 1581"/>
              <a:gd name="T98" fmla="*/ 458 w 1014"/>
              <a:gd name="T99" fmla="*/ 354 h 1581"/>
              <a:gd name="T100" fmla="*/ 408 w 1014"/>
              <a:gd name="T101" fmla="*/ 309 h 1581"/>
              <a:gd name="T102" fmla="*/ 423 w 1014"/>
              <a:gd name="T103" fmla="*/ 230 h 1581"/>
              <a:gd name="T104" fmla="*/ 496 w 1014"/>
              <a:gd name="T105" fmla="*/ 185 h 1581"/>
              <a:gd name="T106" fmla="*/ 524 w 1014"/>
              <a:gd name="T107" fmla="*/ 631 h 1581"/>
              <a:gd name="T108" fmla="*/ 489 w 1014"/>
              <a:gd name="T109" fmla="*/ 631 h 1581"/>
              <a:gd name="T110" fmla="*/ 470 w 1014"/>
              <a:gd name="T111" fmla="*/ 478 h 1581"/>
              <a:gd name="T112" fmla="*/ 628 w 1014"/>
              <a:gd name="T113" fmla="*/ 690 h 1581"/>
              <a:gd name="T114" fmla="*/ 949 w 1014"/>
              <a:gd name="T115" fmla="*/ 1360 h 1581"/>
              <a:gd name="T116" fmla="*/ 944 w 1014"/>
              <a:gd name="T117" fmla="*/ 1428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4" h="1581">
                <a:moveTo>
                  <a:pt x="158" y="894"/>
                </a:moveTo>
                <a:lnTo>
                  <a:pt x="61" y="1181"/>
                </a:lnTo>
                <a:lnTo>
                  <a:pt x="61" y="1181"/>
                </a:lnTo>
                <a:lnTo>
                  <a:pt x="50" y="1188"/>
                </a:lnTo>
                <a:lnTo>
                  <a:pt x="39" y="1198"/>
                </a:lnTo>
                <a:lnTo>
                  <a:pt x="31" y="1207"/>
                </a:lnTo>
                <a:lnTo>
                  <a:pt x="23" y="1218"/>
                </a:lnTo>
                <a:lnTo>
                  <a:pt x="16" y="1230"/>
                </a:lnTo>
                <a:lnTo>
                  <a:pt x="12" y="1242"/>
                </a:lnTo>
                <a:lnTo>
                  <a:pt x="9" y="1256"/>
                </a:lnTo>
                <a:lnTo>
                  <a:pt x="8" y="1269"/>
                </a:lnTo>
                <a:lnTo>
                  <a:pt x="8" y="1269"/>
                </a:lnTo>
                <a:lnTo>
                  <a:pt x="9" y="1280"/>
                </a:lnTo>
                <a:lnTo>
                  <a:pt x="11" y="1291"/>
                </a:lnTo>
                <a:lnTo>
                  <a:pt x="14" y="1300"/>
                </a:lnTo>
                <a:lnTo>
                  <a:pt x="18" y="1311"/>
                </a:lnTo>
                <a:lnTo>
                  <a:pt x="9" y="1334"/>
                </a:lnTo>
                <a:lnTo>
                  <a:pt x="9" y="1334"/>
                </a:lnTo>
                <a:lnTo>
                  <a:pt x="5" y="1346"/>
                </a:lnTo>
                <a:lnTo>
                  <a:pt x="3" y="1358"/>
                </a:lnTo>
                <a:lnTo>
                  <a:pt x="0" y="1370"/>
                </a:lnTo>
                <a:lnTo>
                  <a:pt x="0" y="1383"/>
                </a:lnTo>
                <a:lnTo>
                  <a:pt x="1" y="1395"/>
                </a:lnTo>
                <a:lnTo>
                  <a:pt x="3" y="1407"/>
                </a:lnTo>
                <a:lnTo>
                  <a:pt x="7" y="1418"/>
                </a:lnTo>
                <a:lnTo>
                  <a:pt x="11" y="1430"/>
                </a:lnTo>
                <a:lnTo>
                  <a:pt x="11" y="1430"/>
                </a:lnTo>
                <a:lnTo>
                  <a:pt x="20" y="1446"/>
                </a:lnTo>
                <a:lnTo>
                  <a:pt x="32" y="1461"/>
                </a:lnTo>
                <a:lnTo>
                  <a:pt x="46" y="1474"/>
                </a:lnTo>
                <a:lnTo>
                  <a:pt x="61" y="1485"/>
                </a:lnTo>
                <a:lnTo>
                  <a:pt x="39" y="1549"/>
                </a:lnTo>
                <a:lnTo>
                  <a:pt x="39" y="1549"/>
                </a:lnTo>
                <a:lnTo>
                  <a:pt x="38" y="1553"/>
                </a:lnTo>
                <a:lnTo>
                  <a:pt x="38" y="1558"/>
                </a:lnTo>
                <a:lnTo>
                  <a:pt x="39" y="1562"/>
                </a:lnTo>
                <a:lnTo>
                  <a:pt x="41" y="1567"/>
                </a:lnTo>
                <a:lnTo>
                  <a:pt x="43" y="1572"/>
                </a:lnTo>
                <a:lnTo>
                  <a:pt x="46" y="1576"/>
                </a:lnTo>
                <a:lnTo>
                  <a:pt x="50" y="1578"/>
                </a:lnTo>
                <a:lnTo>
                  <a:pt x="55" y="1580"/>
                </a:lnTo>
                <a:lnTo>
                  <a:pt x="55" y="1580"/>
                </a:lnTo>
                <a:lnTo>
                  <a:pt x="63" y="1581"/>
                </a:lnTo>
                <a:lnTo>
                  <a:pt x="63" y="1581"/>
                </a:lnTo>
                <a:lnTo>
                  <a:pt x="72" y="1580"/>
                </a:lnTo>
                <a:lnTo>
                  <a:pt x="78" y="1577"/>
                </a:lnTo>
                <a:lnTo>
                  <a:pt x="84" y="1572"/>
                </a:lnTo>
                <a:lnTo>
                  <a:pt x="88" y="1565"/>
                </a:lnTo>
                <a:lnTo>
                  <a:pt x="158" y="1357"/>
                </a:lnTo>
                <a:lnTo>
                  <a:pt x="158" y="1357"/>
                </a:lnTo>
                <a:lnTo>
                  <a:pt x="169" y="1350"/>
                </a:lnTo>
                <a:lnTo>
                  <a:pt x="180" y="1341"/>
                </a:lnTo>
                <a:lnTo>
                  <a:pt x="188" y="1331"/>
                </a:lnTo>
                <a:lnTo>
                  <a:pt x="194" y="1320"/>
                </a:lnTo>
                <a:lnTo>
                  <a:pt x="201" y="1308"/>
                </a:lnTo>
                <a:lnTo>
                  <a:pt x="205" y="1296"/>
                </a:lnTo>
                <a:lnTo>
                  <a:pt x="208" y="1283"/>
                </a:lnTo>
                <a:lnTo>
                  <a:pt x="209" y="1269"/>
                </a:lnTo>
                <a:lnTo>
                  <a:pt x="209" y="1269"/>
                </a:lnTo>
                <a:lnTo>
                  <a:pt x="208" y="1260"/>
                </a:lnTo>
                <a:lnTo>
                  <a:pt x="207" y="1250"/>
                </a:lnTo>
                <a:lnTo>
                  <a:pt x="204" y="1239"/>
                </a:lnTo>
                <a:lnTo>
                  <a:pt x="201" y="1231"/>
                </a:lnTo>
                <a:lnTo>
                  <a:pt x="369" y="740"/>
                </a:lnTo>
                <a:lnTo>
                  <a:pt x="481" y="740"/>
                </a:lnTo>
                <a:lnTo>
                  <a:pt x="481" y="782"/>
                </a:lnTo>
                <a:lnTo>
                  <a:pt x="481" y="782"/>
                </a:lnTo>
                <a:lnTo>
                  <a:pt x="482" y="787"/>
                </a:lnTo>
                <a:lnTo>
                  <a:pt x="483" y="793"/>
                </a:lnTo>
                <a:lnTo>
                  <a:pt x="486" y="797"/>
                </a:lnTo>
                <a:lnTo>
                  <a:pt x="489" y="801"/>
                </a:lnTo>
                <a:lnTo>
                  <a:pt x="493" y="803"/>
                </a:lnTo>
                <a:lnTo>
                  <a:pt x="497" y="806"/>
                </a:lnTo>
                <a:lnTo>
                  <a:pt x="501" y="807"/>
                </a:lnTo>
                <a:lnTo>
                  <a:pt x="506" y="807"/>
                </a:lnTo>
                <a:lnTo>
                  <a:pt x="506" y="807"/>
                </a:lnTo>
                <a:lnTo>
                  <a:pt x="512" y="807"/>
                </a:lnTo>
                <a:lnTo>
                  <a:pt x="516" y="806"/>
                </a:lnTo>
                <a:lnTo>
                  <a:pt x="520" y="803"/>
                </a:lnTo>
                <a:lnTo>
                  <a:pt x="524" y="801"/>
                </a:lnTo>
                <a:lnTo>
                  <a:pt x="528" y="797"/>
                </a:lnTo>
                <a:lnTo>
                  <a:pt x="529" y="793"/>
                </a:lnTo>
                <a:lnTo>
                  <a:pt x="531" y="787"/>
                </a:lnTo>
                <a:lnTo>
                  <a:pt x="532" y="782"/>
                </a:lnTo>
                <a:lnTo>
                  <a:pt x="532" y="740"/>
                </a:lnTo>
                <a:lnTo>
                  <a:pt x="644" y="740"/>
                </a:lnTo>
                <a:lnTo>
                  <a:pt x="811" y="1231"/>
                </a:lnTo>
                <a:lnTo>
                  <a:pt x="811" y="1231"/>
                </a:lnTo>
                <a:lnTo>
                  <a:pt x="809" y="1239"/>
                </a:lnTo>
                <a:lnTo>
                  <a:pt x="806" y="1249"/>
                </a:lnTo>
                <a:lnTo>
                  <a:pt x="805" y="1260"/>
                </a:lnTo>
                <a:lnTo>
                  <a:pt x="803" y="1269"/>
                </a:lnTo>
                <a:lnTo>
                  <a:pt x="803" y="1269"/>
                </a:lnTo>
                <a:lnTo>
                  <a:pt x="805" y="1284"/>
                </a:lnTo>
                <a:lnTo>
                  <a:pt x="807" y="1296"/>
                </a:lnTo>
                <a:lnTo>
                  <a:pt x="811" y="1310"/>
                </a:lnTo>
                <a:lnTo>
                  <a:pt x="818" y="1320"/>
                </a:lnTo>
                <a:lnTo>
                  <a:pt x="825" y="1331"/>
                </a:lnTo>
                <a:lnTo>
                  <a:pt x="834" y="1342"/>
                </a:lnTo>
                <a:lnTo>
                  <a:pt x="844" y="1350"/>
                </a:lnTo>
                <a:lnTo>
                  <a:pt x="855" y="1357"/>
                </a:lnTo>
                <a:lnTo>
                  <a:pt x="925" y="1565"/>
                </a:lnTo>
                <a:lnTo>
                  <a:pt x="925" y="1565"/>
                </a:lnTo>
                <a:lnTo>
                  <a:pt x="929" y="1572"/>
                </a:lnTo>
                <a:lnTo>
                  <a:pt x="934" y="1577"/>
                </a:lnTo>
                <a:lnTo>
                  <a:pt x="941" y="1580"/>
                </a:lnTo>
                <a:lnTo>
                  <a:pt x="949" y="1581"/>
                </a:lnTo>
                <a:lnTo>
                  <a:pt x="949" y="1581"/>
                </a:lnTo>
                <a:lnTo>
                  <a:pt x="957" y="1580"/>
                </a:lnTo>
                <a:lnTo>
                  <a:pt x="957" y="1580"/>
                </a:lnTo>
                <a:lnTo>
                  <a:pt x="963" y="1578"/>
                </a:lnTo>
                <a:lnTo>
                  <a:pt x="967" y="1574"/>
                </a:lnTo>
                <a:lnTo>
                  <a:pt x="969" y="1572"/>
                </a:lnTo>
                <a:lnTo>
                  <a:pt x="972" y="1567"/>
                </a:lnTo>
                <a:lnTo>
                  <a:pt x="973" y="1562"/>
                </a:lnTo>
                <a:lnTo>
                  <a:pt x="975" y="1558"/>
                </a:lnTo>
                <a:lnTo>
                  <a:pt x="975" y="1553"/>
                </a:lnTo>
                <a:lnTo>
                  <a:pt x="973" y="1549"/>
                </a:lnTo>
                <a:lnTo>
                  <a:pt x="952" y="1485"/>
                </a:lnTo>
                <a:lnTo>
                  <a:pt x="952" y="1485"/>
                </a:lnTo>
                <a:lnTo>
                  <a:pt x="961" y="1480"/>
                </a:lnTo>
                <a:lnTo>
                  <a:pt x="969" y="1473"/>
                </a:lnTo>
                <a:lnTo>
                  <a:pt x="978" y="1465"/>
                </a:lnTo>
                <a:lnTo>
                  <a:pt x="984" y="1457"/>
                </a:lnTo>
                <a:lnTo>
                  <a:pt x="991" y="1449"/>
                </a:lnTo>
                <a:lnTo>
                  <a:pt x="996" y="1439"/>
                </a:lnTo>
                <a:lnTo>
                  <a:pt x="1002" y="1430"/>
                </a:lnTo>
                <a:lnTo>
                  <a:pt x="1006" y="1420"/>
                </a:lnTo>
                <a:lnTo>
                  <a:pt x="1009" y="1411"/>
                </a:lnTo>
                <a:lnTo>
                  <a:pt x="1011" y="1400"/>
                </a:lnTo>
                <a:lnTo>
                  <a:pt x="1014" y="1389"/>
                </a:lnTo>
                <a:lnTo>
                  <a:pt x="1014" y="1378"/>
                </a:lnTo>
                <a:lnTo>
                  <a:pt x="1014" y="1368"/>
                </a:lnTo>
                <a:lnTo>
                  <a:pt x="1013" y="1357"/>
                </a:lnTo>
                <a:lnTo>
                  <a:pt x="1010" y="1346"/>
                </a:lnTo>
                <a:lnTo>
                  <a:pt x="1007" y="1335"/>
                </a:lnTo>
                <a:lnTo>
                  <a:pt x="1007" y="1335"/>
                </a:lnTo>
                <a:lnTo>
                  <a:pt x="998" y="1308"/>
                </a:lnTo>
                <a:lnTo>
                  <a:pt x="998" y="1308"/>
                </a:lnTo>
                <a:lnTo>
                  <a:pt x="1002" y="1299"/>
                </a:lnTo>
                <a:lnTo>
                  <a:pt x="1003" y="1289"/>
                </a:lnTo>
                <a:lnTo>
                  <a:pt x="1006" y="1280"/>
                </a:lnTo>
                <a:lnTo>
                  <a:pt x="1006" y="1269"/>
                </a:lnTo>
                <a:lnTo>
                  <a:pt x="1006" y="1269"/>
                </a:lnTo>
                <a:lnTo>
                  <a:pt x="1005" y="1256"/>
                </a:lnTo>
                <a:lnTo>
                  <a:pt x="1002" y="1242"/>
                </a:lnTo>
                <a:lnTo>
                  <a:pt x="998" y="1230"/>
                </a:lnTo>
                <a:lnTo>
                  <a:pt x="992" y="1219"/>
                </a:lnTo>
                <a:lnTo>
                  <a:pt x="984" y="1208"/>
                </a:lnTo>
                <a:lnTo>
                  <a:pt x="976" y="1198"/>
                </a:lnTo>
                <a:lnTo>
                  <a:pt x="965" y="1189"/>
                </a:lnTo>
                <a:lnTo>
                  <a:pt x="955" y="1183"/>
                </a:lnTo>
                <a:lnTo>
                  <a:pt x="805" y="740"/>
                </a:lnTo>
                <a:lnTo>
                  <a:pt x="913" y="740"/>
                </a:lnTo>
                <a:lnTo>
                  <a:pt x="913" y="749"/>
                </a:lnTo>
                <a:lnTo>
                  <a:pt x="913" y="749"/>
                </a:lnTo>
                <a:lnTo>
                  <a:pt x="913" y="753"/>
                </a:lnTo>
                <a:lnTo>
                  <a:pt x="914" y="759"/>
                </a:lnTo>
                <a:lnTo>
                  <a:pt x="917" y="763"/>
                </a:lnTo>
                <a:lnTo>
                  <a:pt x="919" y="767"/>
                </a:lnTo>
                <a:lnTo>
                  <a:pt x="924" y="770"/>
                </a:lnTo>
                <a:lnTo>
                  <a:pt x="928" y="772"/>
                </a:lnTo>
                <a:lnTo>
                  <a:pt x="933" y="774"/>
                </a:lnTo>
                <a:lnTo>
                  <a:pt x="937" y="774"/>
                </a:lnTo>
                <a:lnTo>
                  <a:pt x="937" y="774"/>
                </a:lnTo>
                <a:lnTo>
                  <a:pt x="942" y="774"/>
                </a:lnTo>
                <a:lnTo>
                  <a:pt x="948" y="772"/>
                </a:lnTo>
                <a:lnTo>
                  <a:pt x="952" y="770"/>
                </a:lnTo>
                <a:lnTo>
                  <a:pt x="956" y="767"/>
                </a:lnTo>
                <a:lnTo>
                  <a:pt x="959" y="763"/>
                </a:lnTo>
                <a:lnTo>
                  <a:pt x="961" y="759"/>
                </a:lnTo>
                <a:lnTo>
                  <a:pt x="963" y="753"/>
                </a:lnTo>
                <a:lnTo>
                  <a:pt x="963" y="749"/>
                </a:lnTo>
                <a:lnTo>
                  <a:pt x="963" y="682"/>
                </a:lnTo>
                <a:lnTo>
                  <a:pt x="963" y="682"/>
                </a:lnTo>
                <a:lnTo>
                  <a:pt x="963" y="676"/>
                </a:lnTo>
                <a:lnTo>
                  <a:pt x="961" y="671"/>
                </a:lnTo>
                <a:lnTo>
                  <a:pt x="959" y="667"/>
                </a:lnTo>
                <a:lnTo>
                  <a:pt x="956" y="663"/>
                </a:lnTo>
                <a:lnTo>
                  <a:pt x="952" y="660"/>
                </a:lnTo>
                <a:lnTo>
                  <a:pt x="948" y="658"/>
                </a:lnTo>
                <a:lnTo>
                  <a:pt x="942" y="656"/>
                </a:lnTo>
                <a:lnTo>
                  <a:pt x="937" y="656"/>
                </a:lnTo>
                <a:lnTo>
                  <a:pt x="937" y="656"/>
                </a:lnTo>
                <a:lnTo>
                  <a:pt x="933" y="656"/>
                </a:lnTo>
                <a:lnTo>
                  <a:pt x="928" y="658"/>
                </a:lnTo>
                <a:lnTo>
                  <a:pt x="924" y="660"/>
                </a:lnTo>
                <a:lnTo>
                  <a:pt x="919" y="663"/>
                </a:lnTo>
                <a:lnTo>
                  <a:pt x="917" y="667"/>
                </a:lnTo>
                <a:lnTo>
                  <a:pt x="914" y="671"/>
                </a:lnTo>
                <a:lnTo>
                  <a:pt x="913" y="676"/>
                </a:lnTo>
                <a:lnTo>
                  <a:pt x="913" y="682"/>
                </a:lnTo>
                <a:lnTo>
                  <a:pt x="913" y="690"/>
                </a:lnTo>
                <a:lnTo>
                  <a:pt x="787" y="690"/>
                </a:lnTo>
                <a:lnTo>
                  <a:pt x="659" y="312"/>
                </a:lnTo>
                <a:lnTo>
                  <a:pt x="659" y="312"/>
                </a:lnTo>
                <a:lnTo>
                  <a:pt x="656" y="308"/>
                </a:lnTo>
                <a:lnTo>
                  <a:pt x="656" y="308"/>
                </a:lnTo>
                <a:lnTo>
                  <a:pt x="658" y="286"/>
                </a:lnTo>
                <a:lnTo>
                  <a:pt x="658" y="286"/>
                </a:lnTo>
                <a:lnTo>
                  <a:pt x="658" y="273"/>
                </a:lnTo>
                <a:lnTo>
                  <a:pt x="655" y="258"/>
                </a:lnTo>
                <a:lnTo>
                  <a:pt x="652" y="246"/>
                </a:lnTo>
                <a:lnTo>
                  <a:pt x="648" y="232"/>
                </a:lnTo>
                <a:lnTo>
                  <a:pt x="643" y="220"/>
                </a:lnTo>
                <a:lnTo>
                  <a:pt x="637" y="209"/>
                </a:lnTo>
                <a:lnTo>
                  <a:pt x="629" y="198"/>
                </a:lnTo>
                <a:lnTo>
                  <a:pt x="621" y="188"/>
                </a:lnTo>
                <a:lnTo>
                  <a:pt x="613" y="178"/>
                </a:lnTo>
                <a:lnTo>
                  <a:pt x="604" y="170"/>
                </a:lnTo>
                <a:lnTo>
                  <a:pt x="593" y="162"/>
                </a:lnTo>
                <a:lnTo>
                  <a:pt x="582" y="154"/>
                </a:lnTo>
                <a:lnTo>
                  <a:pt x="570" y="149"/>
                </a:lnTo>
                <a:lnTo>
                  <a:pt x="558" y="143"/>
                </a:lnTo>
                <a:lnTo>
                  <a:pt x="544" y="139"/>
                </a:lnTo>
                <a:lnTo>
                  <a:pt x="532" y="136"/>
                </a:lnTo>
                <a:lnTo>
                  <a:pt x="532" y="26"/>
                </a:lnTo>
                <a:lnTo>
                  <a:pt x="532" y="26"/>
                </a:lnTo>
                <a:lnTo>
                  <a:pt x="531" y="20"/>
                </a:lnTo>
                <a:lnTo>
                  <a:pt x="529" y="15"/>
                </a:lnTo>
                <a:lnTo>
                  <a:pt x="528" y="11"/>
                </a:lnTo>
                <a:lnTo>
                  <a:pt x="524" y="7"/>
                </a:lnTo>
                <a:lnTo>
                  <a:pt x="520" y="4"/>
                </a:lnTo>
                <a:lnTo>
                  <a:pt x="516" y="1"/>
                </a:lnTo>
                <a:lnTo>
                  <a:pt x="512" y="0"/>
                </a:lnTo>
                <a:lnTo>
                  <a:pt x="506" y="0"/>
                </a:lnTo>
                <a:lnTo>
                  <a:pt x="506" y="0"/>
                </a:lnTo>
                <a:lnTo>
                  <a:pt x="501" y="0"/>
                </a:lnTo>
                <a:lnTo>
                  <a:pt x="497" y="1"/>
                </a:lnTo>
                <a:lnTo>
                  <a:pt x="493" y="4"/>
                </a:lnTo>
                <a:lnTo>
                  <a:pt x="489" y="7"/>
                </a:lnTo>
                <a:lnTo>
                  <a:pt x="486" y="11"/>
                </a:lnTo>
                <a:lnTo>
                  <a:pt x="483" y="15"/>
                </a:lnTo>
                <a:lnTo>
                  <a:pt x="482" y="20"/>
                </a:lnTo>
                <a:lnTo>
                  <a:pt x="481" y="26"/>
                </a:lnTo>
                <a:lnTo>
                  <a:pt x="481" y="136"/>
                </a:lnTo>
                <a:lnTo>
                  <a:pt x="481" y="136"/>
                </a:lnTo>
                <a:lnTo>
                  <a:pt x="469" y="139"/>
                </a:lnTo>
                <a:lnTo>
                  <a:pt x="455" y="143"/>
                </a:lnTo>
                <a:lnTo>
                  <a:pt x="443" y="149"/>
                </a:lnTo>
                <a:lnTo>
                  <a:pt x="431" y="154"/>
                </a:lnTo>
                <a:lnTo>
                  <a:pt x="420" y="162"/>
                </a:lnTo>
                <a:lnTo>
                  <a:pt x="409" y="170"/>
                </a:lnTo>
                <a:lnTo>
                  <a:pt x="400" y="178"/>
                </a:lnTo>
                <a:lnTo>
                  <a:pt x="392" y="188"/>
                </a:lnTo>
                <a:lnTo>
                  <a:pt x="383" y="198"/>
                </a:lnTo>
                <a:lnTo>
                  <a:pt x="375" y="209"/>
                </a:lnTo>
                <a:lnTo>
                  <a:pt x="370" y="220"/>
                </a:lnTo>
                <a:lnTo>
                  <a:pt x="365" y="232"/>
                </a:lnTo>
                <a:lnTo>
                  <a:pt x="361" y="246"/>
                </a:lnTo>
                <a:lnTo>
                  <a:pt x="358" y="258"/>
                </a:lnTo>
                <a:lnTo>
                  <a:pt x="355" y="273"/>
                </a:lnTo>
                <a:lnTo>
                  <a:pt x="355" y="286"/>
                </a:lnTo>
                <a:lnTo>
                  <a:pt x="355" y="286"/>
                </a:lnTo>
                <a:lnTo>
                  <a:pt x="355" y="300"/>
                </a:lnTo>
                <a:lnTo>
                  <a:pt x="358" y="313"/>
                </a:lnTo>
                <a:lnTo>
                  <a:pt x="228" y="690"/>
                </a:lnTo>
                <a:lnTo>
                  <a:pt x="100" y="690"/>
                </a:lnTo>
                <a:lnTo>
                  <a:pt x="100" y="682"/>
                </a:lnTo>
                <a:lnTo>
                  <a:pt x="100" y="682"/>
                </a:lnTo>
                <a:lnTo>
                  <a:pt x="100" y="676"/>
                </a:lnTo>
                <a:lnTo>
                  <a:pt x="99" y="671"/>
                </a:lnTo>
                <a:lnTo>
                  <a:pt x="96" y="667"/>
                </a:lnTo>
                <a:lnTo>
                  <a:pt x="93" y="663"/>
                </a:lnTo>
                <a:lnTo>
                  <a:pt x="89" y="660"/>
                </a:lnTo>
                <a:lnTo>
                  <a:pt x="85" y="658"/>
                </a:lnTo>
                <a:lnTo>
                  <a:pt x="81" y="656"/>
                </a:lnTo>
                <a:lnTo>
                  <a:pt x="76" y="656"/>
                </a:lnTo>
                <a:lnTo>
                  <a:pt x="76" y="656"/>
                </a:lnTo>
                <a:lnTo>
                  <a:pt x="70" y="656"/>
                </a:lnTo>
                <a:lnTo>
                  <a:pt x="65" y="658"/>
                </a:lnTo>
                <a:lnTo>
                  <a:pt x="61" y="660"/>
                </a:lnTo>
                <a:lnTo>
                  <a:pt x="58" y="663"/>
                </a:lnTo>
                <a:lnTo>
                  <a:pt x="54" y="667"/>
                </a:lnTo>
                <a:lnTo>
                  <a:pt x="53" y="671"/>
                </a:lnTo>
                <a:lnTo>
                  <a:pt x="50" y="676"/>
                </a:lnTo>
                <a:lnTo>
                  <a:pt x="50" y="682"/>
                </a:lnTo>
                <a:lnTo>
                  <a:pt x="50" y="748"/>
                </a:lnTo>
                <a:lnTo>
                  <a:pt x="50" y="748"/>
                </a:lnTo>
                <a:lnTo>
                  <a:pt x="50" y="753"/>
                </a:lnTo>
                <a:lnTo>
                  <a:pt x="53" y="759"/>
                </a:lnTo>
                <a:lnTo>
                  <a:pt x="54" y="763"/>
                </a:lnTo>
                <a:lnTo>
                  <a:pt x="58" y="767"/>
                </a:lnTo>
                <a:lnTo>
                  <a:pt x="61" y="770"/>
                </a:lnTo>
                <a:lnTo>
                  <a:pt x="65" y="772"/>
                </a:lnTo>
                <a:lnTo>
                  <a:pt x="70" y="774"/>
                </a:lnTo>
                <a:lnTo>
                  <a:pt x="76" y="774"/>
                </a:lnTo>
                <a:lnTo>
                  <a:pt x="76" y="774"/>
                </a:lnTo>
                <a:lnTo>
                  <a:pt x="81" y="774"/>
                </a:lnTo>
                <a:lnTo>
                  <a:pt x="85" y="772"/>
                </a:lnTo>
                <a:lnTo>
                  <a:pt x="89" y="770"/>
                </a:lnTo>
                <a:lnTo>
                  <a:pt x="93" y="767"/>
                </a:lnTo>
                <a:lnTo>
                  <a:pt x="96" y="763"/>
                </a:lnTo>
                <a:lnTo>
                  <a:pt x="99" y="759"/>
                </a:lnTo>
                <a:lnTo>
                  <a:pt x="100" y="753"/>
                </a:lnTo>
                <a:lnTo>
                  <a:pt x="100" y="748"/>
                </a:lnTo>
                <a:lnTo>
                  <a:pt x="100" y="740"/>
                </a:lnTo>
                <a:lnTo>
                  <a:pt x="212" y="740"/>
                </a:lnTo>
                <a:lnTo>
                  <a:pt x="132" y="975"/>
                </a:lnTo>
                <a:lnTo>
                  <a:pt x="158" y="894"/>
                </a:lnTo>
                <a:close/>
                <a:moveTo>
                  <a:pt x="180" y="991"/>
                </a:moveTo>
                <a:lnTo>
                  <a:pt x="388" y="381"/>
                </a:lnTo>
                <a:lnTo>
                  <a:pt x="388" y="381"/>
                </a:lnTo>
                <a:lnTo>
                  <a:pt x="396" y="390"/>
                </a:lnTo>
                <a:lnTo>
                  <a:pt x="405" y="398"/>
                </a:lnTo>
                <a:lnTo>
                  <a:pt x="416" y="406"/>
                </a:lnTo>
                <a:lnTo>
                  <a:pt x="427" y="414"/>
                </a:lnTo>
                <a:lnTo>
                  <a:pt x="78" y="1435"/>
                </a:lnTo>
                <a:lnTo>
                  <a:pt x="78" y="1435"/>
                </a:lnTo>
                <a:lnTo>
                  <a:pt x="72" y="1430"/>
                </a:lnTo>
                <a:lnTo>
                  <a:pt x="66" y="1423"/>
                </a:lnTo>
                <a:lnTo>
                  <a:pt x="61" y="1416"/>
                </a:lnTo>
                <a:lnTo>
                  <a:pt x="57" y="1410"/>
                </a:lnTo>
                <a:lnTo>
                  <a:pt x="57" y="1410"/>
                </a:lnTo>
                <a:lnTo>
                  <a:pt x="53" y="1395"/>
                </a:lnTo>
                <a:lnTo>
                  <a:pt x="51" y="1381"/>
                </a:lnTo>
                <a:lnTo>
                  <a:pt x="51" y="1366"/>
                </a:lnTo>
                <a:lnTo>
                  <a:pt x="57" y="1353"/>
                </a:lnTo>
                <a:lnTo>
                  <a:pt x="57" y="1353"/>
                </a:lnTo>
                <a:lnTo>
                  <a:pt x="57" y="1351"/>
                </a:lnTo>
                <a:lnTo>
                  <a:pt x="207" y="910"/>
                </a:lnTo>
                <a:lnTo>
                  <a:pt x="180" y="991"/>
                </a:lnTo>
                <a:close/>
                <a:moveTo>
                  <a:pt x="855" y="1269"/>
                </a:moveTo>
                <a:lnTo>
                  <a:pt x="855" y="1269"/>
                </a:lnTo>
                <a:lnTo>
                  <a:pt x="855" y="1260"/>
                </a:lnTo>
                <a:lnTo>
                  <a:pt x="859" y="1250"/>
                </a:lnTo>
                <a:lnTo>
                  <a:pt x="863" y="1242"/>
                </a:lnTo>
                <a:lnTo>
                  <a:pt x="870" y="1234"/>
                </a:lnTo>
                <a:lnTo>
                  <a:pt x="876" y="1227"/>
                </a:lnTo>
                <a:lnTo>
                  <a:pt x="886" y="1223"/>
                </a:lnTo>
                <a:lnTo>
                  <a:pt x="895" y="1221"/>
                </a:lnTo>
                <a:lnTo>
                  <a:pt x="905" y="1219"/>
                </a:lnTo>
                <a:lnTo>
                  <a:pt x="905" y="1219"/>
                </a:lnTo>
                <a:lnTo>
                  <a:pt x="915" y="1221"/>
                </a:lnTo>
                <a:lnTo>
                  <a:pt x="925" y="1223"/>
                </a:lnTo>
                <a:lnTo>
                  <a:pt x="933" y="1227"/>
                </a:lnTo>
                <a:lnTo>
                  <a:pt x="941" y="1234"/>
                </a:lnTo>
                <a:lnTo>
                  <a:pt x="946" y="1242"/>
                </a:lnTo>
                <a:lnTo>
                  <a:pt x="952" y="1250"/>
                </a:lnTo>
                <a:lnTo>
                  <a:pt x="955" y="1260"/>
                </a:lnTo>
                <a:lnTo>
                  <a:pt x="955" y="1269"/>
                </a:lnTo>
                <a:lnTo>
                  <a:pt x="955" y="1269"/>
                </a:lnTo>
                <a:lnTo>
                  <a:pt x="955" y="1280"/>
                </a:lnTo>
                <a:lnTo>
                  <a:pt x="952" y="1289"/>
                </a:lnTo>
                <a:lnTo>
                  <a:pt x="946" y="1297"/>
                </a:lnTo>
                <a:lnTo>
                  <a:pt x="941" y="1306"/>
                </a:lnTo>
                <a:lnTo>
                  <a:pt x="933" y="1311"/>
                </a:lnTo>
                <a:lnTo>
                  <a:pt x="925" y="1316"/>
                </a:lnTo>
                <a:lnTo>
                  <a:pt x="915" y="1319"/>
                </a:lnTo>
                <a:lnTo>
                  <a:pt x="905" y="1320"/>
                </a:lnTo>
                <a:lnTo>
                  <a:pt x="905" y="1320"/>
                </a:lnTo>
                <a:lnTo>
                  <a:pt x="895" y="1319"/>
                </a:lnTo>
                <a:lnTo>
                  <a:pt x="886" y="1316"/>
                </a:lnTo>
                <a:lnTo>
                  <a:pt x="876" y="1311"/>
                </a:lnTo>
                <a:lnTo>
                  <a:pt x="870" y="1306"/>
                </a:lnTo>
                <a:lnTo>
                  <a:pt x="863" y="1297"/>
                </a:lnTo>
                <a:lnTo>
                  <a:pt x="859" y="1289"/>
                </a:lnTo>
                <a:lnTo>
                  <a:pt x="855" y="1280"/>
                </a:lnTo>
                <a:lnTo>
                  <a:pt x="855" y="1269"/>
                </a:lnTo>
                <a:lnTo>
                  <a:pt x="855" y="1269"/>
                </a:lnTo>
                <a:close/>
                <a:moveTo>
                  <a:pt x="898" y="1169"/>
                </a:moveTo>
                <a:lnTo>
                  <a:pt x="898" y="1169"/>
                </a:lnTo>
                <a:lnTo>
                  <a:pt x="884" y="1171"/>
                </a:lnTo>
                <a:lnTo>
                  <a:pt x="872" y="1175"/>
                </a:lnTo>
                <a:lnTo>
                  <a:pt x="860" y="1179"/>
                </a:lnTo>
                <a:lnTo>
                  <a:pt x="849" y="1185"/>
                </a:lnTo>
                <a:lnTo>
                  <a:pt x="587" y="414"/>
                </a:lnTo>
                <a:lnTo>
                  <a:pt x="587" y="414"/>
                </a:lnTo>
                <a:lnTo>
                  <a:pt x="598" y="406"/>
                </a:lnTo>
                <a:lnTo>
                  <a:pt x="609" y="397"/>
                </a:lnTo>
                <a:lnTo>
                  <a:pt x="618" y="387"/>
                </a:lnTo>
                <a:lnTo>
                  <a:pt x="628" y="377"/>
                </a:lnTo>
                <a:lnTo>
                  <a:pt x="898" y="1169"/>
                </a:lnTo>
                <a:close/>
                <a:moveTo>
                  <a:pt x="532" y="412"/>
                </a:moveTo>
                <a:lnTo>
                  <a:pt x="532" y="412"/>
                </a:lnTo>
                <a:lnTo>
                  <a:pt x="531" y="417"/>
                </a:lnTo>
                <a:lnTo>
                  <a:pt x="529" y="423"/>
                </a:lnTo>
                <a:lnTo>
                  <a:pt x="528" y="427"/>
                </a:lnTo>
                <a:lnTo>
                  <a:pt x="524" y="429"/>
                </a:lnTo>
                <a:lnTo>
                  <a:pt x="520" y="433"/>
                </a:lnTo>
                <a:lnTo>
                  <a:pt x="516" y="435"/>
                </a:lnTo>
                <a:lnTo>
                  <a:pt x="512" y="437"/>
                </a:lnTo>
                <a:lnTo>
                  <a:pt x="506" y="437"/>
                </a:lnTo>
                <a:lnTo>
                  <a:pt x="506" y="437"/>
                </a:lnTo>
                <a:lnTo>
                  <a:pt x="501" y="437"/>
                </a:lnTo>
                <a:lnTo>
                  <a:pt x="497" y="435"/>
                </a:lnTo>
                <a:lnTo>
                  <a:pt x="493" y="433"/>
                </a:lnTo>
                <a:lnTo>
                  <a:pt x="489" y="429"/>
                </a:lnTo>
                <a:lnTo>
                  <a:pt x="486" y="427"/>
                </a:lnTo>
                <a:lnTo>
                  <a:pt x="483" y="423"/>
                </a:lnTo>
                <a:lnTo>
                  <a:pt x="482" y="417"/>
                </a:lnTo>
                <a:lnTo>
                  <a:pt x="481" y="412"/>
                </a:lnTo>
                <a:lnTo>
                  <a:pt x="481" y="412"/>
                </a:lnTo>
                <a:lnTo>
                  <a:pt x="482" y="408"/>
                </a:lnTo>
                <a:lnTo>
                  <a:pt x="482" y="408"/>
                </a:lnTo>
                <a:lnTo>
                  <a:pt x="485" y="400"/>
                </a:lnTo>
                <a:lnTo>
                  <a:pt x="490" y="393"/>
                </a:lnTo>
                <a:lnTo>
                  <a:pt x="498" y="389"/>
                </a:lnTo>
                <a:lnTo>
                  <a:pt x="506" y="387"/>
                </a:lnTo>
                <a:lnTo>
                  <a:pt x="506" y="387"/>
                </a:lnTo>
                <a:lnTo>
                  <a:pt x="514" y="389"/>
                </a:lnTo>
                <a:lnTo>
                  <a:pt x="523" y="393"/>
                </a:lnTo>
                <a:lnTo>
                  <a:pt x="528" y="400"/>
                </a:lnTo>
                <a:lnTo>
                  <a:pt x="531" y="406"/>
                </a:lnTo>
                <a:lnTo>
                  <a:pt x="531" y="406"/>
                </a:lnTo>
                <a:lnTo>
                  <a:pt x="532" y="412"/>
                </a:lnTo>
                <a:lnTo>
                  <a:pt x="532" y="412"/>
                </a:lnTo>
                <a:close/>
                <a:moveTo>
                  <a:pt x="506" y="185"/>
                </a:moveTo>
                <a:lnTo>
                  <a:pt x="506" y="185"/>
                </a:lnTo>
                <a:lnTo>
                  <a:pt x="517" y="185"/>
                </a:lnTo>
                <a:lnTo>
                  <a:pt x="527" y="188"/>
                </a:lnTo>
                <a:lnTo>
                  <a:pt x="536" y="189"/>
                </a:lnTo>
                <a:lnTo>
                  <a:pt x="545" y="193"/>
                </a:lnTo>
                <a:lnTo>
                  <a:pt x="555" y="197"/>
                </a:lnTo>
                <a:lnTo>
                  <a:pt x="563" y="203"/>
                </a:lnTo>
                <a:lnTo>
                  <a:pt x="571" y="208"/>
                </a:lnTo>
                <a:lnTo>
                  <a:pt x="578" y="215"/>
                </a:lnTo>
                <a:lnTo>
                  <a:pt x="585" y="221"/>
                </a:lnTo>
                <a:lnTo>
                  <a:pt x="590" y="230"/>
                </a:lnTo>
                <a:lnTo>
                  <a:pt x="595" y="238"/>
                </a:lnTo>
                <a:lnTo>
                  <a:pt x="599" y="247"/>
                </a:lnTo>
                <a:lnTo>
                  <a:pt x="602" y="257"/>
                </a:lnTo>
                <a:lnTo>
                  <a:pt x="605" y="266"/>
                </a:lnTo>
                <a:lnTo>
                  <a:pt x="606" y="275"/>
                </a:lnTo>
                <a:lnTo>
                  <a:pt x="608" y="286"/>
                </a:lnTo>
                <a:lnTo>
                  <a:pt x="608" y="286"/>
                </a:lnTo>
                <a:lnTo>
                  <a:pt x="606" y="298"/>
                </a:lnTo>
                <a:lnTo>
                  <a:pt x="605" y="309"/>
                </a:lnTo>
                <a:lnTo>
                  <a:pt x="601" y="321"/>
                </a:lnTo>
                <a:lnTo>
                  <a:pt x="597" y="331"/>
                </a:lnTo>
                <a:lnTo>
                  <a:pt x="590" y="342"/>
                </a:lnTo>
                <a:lnTo>
                  <a:pt x="583" y="351"/>
                </a:lnTo>
                <a:lnTo>
                  <a:pt x="575" y="359"/>
                </a:lnTo>
                <a:lnTo>
                  <a:pt x="567" y="367"/>
                </a:lnTo>
                <a:lnTo>
                  <a:pt x="567" y="367"/>
                </a:lnTo>
                <a:lnTo>
                  <a:pt x="562" y="360"/>
                </a:lnTo>
                <a:lnTo>
                  <a:pt x="555" y="354"/>
                </a:lnTo>
                <a:lnTo>
                  <a:pt x="548" y="350"/>
                </a:lnTo>
                <a:lnTo>
                  <a:pt x="540" y="344"/>
                </a:lnTo>
                <a:lnTo>
                  <a:pt x="533" y="342"/>
                </a:lnTo>
                <a:lnTo>
                  <a:pt x="524" y="339"/>
                </a:lnTo>
                <a:lnTo>
                  <a:pt x="516" y="338"/>
                </a:lnTo>
                <a:lnTo>
                  <a:pt x="506" y="336"/>
                </a:lnTo>
                <a:lnTo>
                  <a:pt x="506" y="336"/>
                </a:lnTo>
                <a:lnTo>
                  <a:pt x="497" y="338"/>
                </a:lnTo>
                <a:lnTo>
                  <a:pt x="489" y="339"/>
                </a:lnTo>
                <a:lnTo>
                  <a:pt x="479" y="342"/>
                </a:lnTo>
                <a:lnTo>
                  <a:pt x="473" y="344"/>
                </a:lnTo>
                <a:lnTo>
                  <a:pt x="464" y="350"/>
                </a:lnTo>
                <a:lnTo>
                  <a:pt x="458" y="354"/>
                </a:lnTo>
                <a:lnTo>
                  <a:pt x="451" y="360"/>
                </a:lnTo>
                <a:lnTo>
                  <a:pt x="446" y="367"/>
                </a:lnTo>
                <a:lnTo>
                  <a:pt x="446" y="367"/>
                </a:lnTo>
                <a:lnTo>
                  <a:pt x="437" y="359"/>
                </a:lnTo>
                <a:lnTo>
                  <a:pt x="429" y="351"/>
                </a:lnTo>
                <a:lnTo>
                  <a:pt x="423" y="342"/>
                </a:lnTo>
                <a:lnTo>
                  <a:pt x="416" y="331"/>
                </a:lnTo>
                <a:lnTo>
                  <a:pt x="412" y="321"/>
                </a:lnTo>
                <a:lnTo>
                  <a:pt x="408" y="309"/>
                </a:lnTo>
                <a:lnTo>
                  <a:pt x="406" y="298"/>
                </a:lnTo>
                <a:lnTo>
                  <a:pt x="405" y="286"/>
                </a:lnTo>
                <a:lnTo>
                  <a:pt x="405" y="286"/>
                </a:lnTo>
                <a:lnTo>
                  <a:pt x="406" y="275"/>
                </a:lnTo>
                <a:lnTo>
                  <a:pt x="408" y="266"/>
                </a:lnTo>
                <a:lnTo>
                  <a:pt x="410" y="257"/>
                </a:lnTo>
                <a:lnTo>
                  <a:pt x="413" y="247"/>
                </a:lnTo>
                <a:lnTo>
                  <a:pt x="417" y="238"/>
                </a:lnTo>
                <a:lnTo>
                  <a:pt x="423" y="230"/>
                </a:lnTo>
                <a:lnTo>
                  <a:pt x="428" y="221"/>
                </a:lnTo>
                <a:lnTo>
                  <a:pt x="435" y="215"/>
                </a:lnTo>
                <a:lnTo>
                  <a:pt x="442" y="208"/>
                </a:lnTo>
                <a:lnTo>
                  <a:pt x="450" y="203"/>
                </a:lnTo>
                <a:lnTo>
                  <a:pt x="458" y="197"/>
                </a:lnTo>
                <a:lnTo>
                  <a:pt x="467" y="193"/>
                </a:lnTo>
                <a:lnTo>
                  <a:pt x="477" y="189"/>
                </a:lnTo>
                <a:lnTo>
                  <a:pt x="486" y="188"/>
                </a:lnTo>
                <a:lnTo>
                  <a:pt x="496" y="185"/>
                </a:lnTo>
                <a:lnTo>
                  <a:pt x="506" y="185"/>
                </a:lnTo>
                <a:lnTo>
                  <a:pt x="506" y="185"/>
                </a:lnTo>
                <a:close/>
                <a:moveTo>
                  <a:pt x="532" y="690"/>
                </a:moveTo>
                <a:lnTo>
                  <a:pt x="532" y="648"/>
                </a:lnTo>
                <a:lnTo>
                  <a:pt x="532" y="648"/>
                </a:lnTo>
                <a:lnTo>
                  <a:pt x="531" y="643"/>
                </a:lnTo>
                <a:lnTo>
                  <a:pt x="529" y="637"/>
                </a:lnTo>
                <a:lnTo>
                  <a:pt x="528" y="633"/>
                </a:lnTo>
                <a:lnTo>
                  <a:pt x="524" y="631"/>
                </a:lnTo>
                <a:lnTo>
                  <a:pt x="520" y="626"/>
                </a:lnTo>
                <a:lnTo>
                  <a:pt x="516" y="625"/>
                </a:lnTo>
                <a:lnTo>
                  <a:pt x="512" y="622"/>
                </a:lnTo>
                <a:lnTo>
                  <a:pt x="506" y="622"/>
                </a:lnTo>
                <a:lnTo>
                  <a:pt x="506" y="622"/>
                </a:lnTo>
                <a:lnTo>
                  <a:pt x="501" y="622"/>
                </a:lnTo>
                <a:lnTo>
                  <a:pt x="497" y="625"/>
                </a:lnTo>
                <a:lnTo>
                  <a:pt x="493" y="626"/>
                </a:lnTo>
                <a:lnTo>
                  <a:pt x="489" y="631"/>
                </a:lnTo>
                <a:lnTo>
                  <a:pt x="486" y="633"/>
                </a:lnTo>
                <a:lnTo>
                  <a:pt x="483" y="637"/>
                </a:lnTo>
                <a:lnTo>
                  <a:pt x="482" y="643"/>
                </a:lnTo>
                <a:lnTo>
                  <a:pt x="481" y="648"/>
                </a:lnTo>
                <a:lnTo>
                  <a:pt x="481" y="690"/>
                </a:lnTo>
                <a:lnTo>
                  <a:pt x="385" y="690"/>
                </a:lnTo>
                <a:lnTo>
                  <a:pt x="460" y="471"/>
                </a:lnTo>
                <a:lnTo>
                  <a:pt x="460" y="471"/>
                </a:lnTo>
                <a:lnTo>
                  <a:pt x="470" y="478"/>
                </a:lnTo>
                <a:lnTo>
                  <a:pt x="481" y="483"/>
                </a:lnTo>
                <a:lnTo>
                  <a:pt x="493" y="487"/>
                </a:lnTo>
                <a:lnTo>
                  <a:pt x="506" y="487"/>
                </a:lnTo>
                <a:lnTo>
                  <a:pt x="506" y="487"/>
                </a:lnTo>
                <a:lnTo>
                  <a:pt x="520" y="487"/>
                </a:lnTo>
                <a:lnTo>
                  <a:pt x="532" y="483"/>
                </a:lnTo>
                <a:lnTo>
                  <a:pt x="543" y="478"/>
                </a:lnTo>
                <a:lnTo>
                  <a:pt x="554" y="471"/>
                </a:lnTo>
                <a:lnTo>
                  <a:pt x="628" y="690"/>
                </a:lnTo>
                <a:lnTo>
                  <a:pt x="532" y="690"/>
                </a:lnTo>
                <a:lnTo>
                  <a:pt x="532" y="690"/>
                </a:lnTo>
                <a:lnTo>
                  <a:pt x="532" y="690"/>
                </a:lnTo>
                <a:close/>
                <a:moveTo>
                  <a:pt x="934" y="1435"/>
                </a:moveTo>
                <a:lnTo>
                  <a:pt x="913" y="1370"/>
                </a:lnTo>
                <a:lnTo>
                  <a:pt x="913" y="1370"/>
                </a:lnTo>
                <a:lnTo>
                  <a:pt x="925" y="1369"/>
                </a:lnTo>
                <a:lnTo>
                  <a:pt x="938" y="1365"/>
                </a:lnTo>
                <a:lnTo>
                  <a:pt x="949" y="1360"/>
                </a:lnTo>
                <a:lnTo>
                  <a:pt x="960" y="1354"/>
                </a:lnTo>
                <a:lnTo>
                  <a:pt x="960" y="1354"/>
                </a:lnTo>
                <a:lnTo>
                  <a:pt x="963" y="1365"/>
                </a:lnTo>
                <a:lnTo>
                  <a:pt x="964" y="1377"/>
                </a:lnTo>
                <a:lnTo>
                  <a:pt x="963" y="1388"/>
                </a:lnTo>
                <a:lnTo>
                  <a:pt x="960" y="1399"/>
                </a:lnTo>
                <a:lnTo>
                  <a:pt x="956" y="1410"/>
                </a:lnTo>
                <a:lnTo>
                  <a:pt x="951" y="1419"/>
                </a:lnTo>
                <a:lnTo>
                  <a:pt x="944" y="1428"/>
                </a:lnTo>
                <a:lnTo>
                  <a:pt x="934" y="1435"/>
                </a:lnTo>
                <a:lnTo>
                  <a:pt x="934" y="143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972123" y="2273805"/>
            <a:ext cx="450643" cy="449503"/>
            <a:chOff x="3542672" y="5223384"/>
            <a:chExt cx="1255713" cy="1252537"/>
          </a:xfrm>
          <a:solidFill>
            <a:schemeClr val="tx2"/>
          </a:solidFill>
        </p:grpSpPr>
        <p:sp>
          <p:nvSpPr>
            <p:cNvPr id="13" name="Freeform 419"/>
            <p:cNvSpPr>
              <a:spLocks/>
            </p:cNvSpPr>
            <p:nvPr/>
          </p:nvSpPr>
          <p:spPr bwMode="auto">
            <a:xfrm>
              <a:off x="3647447" y="5431346"/>
              <a:ext cx="706438" cy="287337"/>
            </a:xfrm>
            <a:custGeom>
              <a:avLst/>
              <a:gdLst>
                <a:gd name="T0" fmla="*/ 99 w 890"/>
                <a:gd name="T1" fmla="*/ 0 h 361"/>
                <a:gd name="T2" fmla="*/ 99 w 890"/>
                <a:gd name="T3" fmla="*/ 0 h 361"/>
                <a:gd name="T4" fmla="*/ 89 w 890"/>
                <a:gd name="T5" fmla="*/ 0 h 361"/>
                <a:gd name="T6" fmla="*/ 80 w 890"/>
                <a:gd name="T7" fmla="*/ 1 h 361"/>
                <a:gd name="T8" fmla="*/ 70 w 890"/>
                <a:gd name="T9" fmla="*/ 4 h 361"/>
                <a:gd name="T10" fmla="*/ 60 w 890"/>
                <a:gd name="T11" fmla="*/ 7 h 361"/>
                <a:gd name="T12" fmla="*/ 52 w 890"/>
                <a:gd name="T13" fmla="*/ 12 h 361"/>
                <a:gd name="T14" fmla="*/ 43 w 890"/>
                <a:gd name="T15" fmla="*/ 17 h 361"/>
                <a:gd name="T16" fmla="*/ 36 w 890"/>
                <a:gd name="T17" fmla="*/ 22 h 361"/>
                <a:gd name="T18" fmla="*/ 29 w 890"/>
                <a:gd name="T19" fmla="*/ 29 h 361"/>
                <a:gd name="T20" fmla="*/ 23 w 890"/>
                <a:gd name="T21" fmla="*/ 35 h 361"/>
                <a:gd name="T22" fmla="*/ 17 w 890"/>
                <a:gd name="T23" fmla="*/ 44 h 361"/>
                <a:gd name="T24" fmla="*/ 12 w 890"/>
                <a:gd name="T25" fmla="*/ 51 h 361"/>
                <a:gd name="T26" fmla="*/ 8 w 890"/>
                <a:gd name="T27" fmla="*/ 61 h 361"/>
                <a:gd name="T28" fmla="*/ 5 w 890"/>
                <a:gd name="T29" fmla="*/ 69 h 361"/>
                <a:gd name="T30" fmla="*/ 2 w 890"/>
                <a:gd name="T31" fmla="*/ 79 h 361"/>
                <a:gd name="T32" fmla="*/ 1 w 890"/>
                <a:gd name="T33" fmla="*/ 88 h 361"/>
                <a:gd name="T34" fmla="*/ 0 w 890"/>
                <a:gd name="T35" fmla="*/ 98 h 361"/>
                <a:gd name="T36" fmla="*/ 0 w 890"/>
                <a:gd name="T37" fmla="*/ 361 h 361"/>
                <a:gd name="T38" fmla="*/ 66 w 890"/>
                <a:gd name="T39" fmla="*/ 361 h 361"/>
                <a:gd name="T40" fmla="*/ 66 w 890"/>
                <a:gd name="T41" fmla="*/ 98 h 361"/>
                <a:gd name="T42" fmla="*/ 66 w 890"/>
                <a:gd name="T43" fmla="*/ 98 h 361"/>
                <a:gd name="T44" fmla="*/ 66 w 890"/>
                <a:gd name="T45" fmla="*/ 92 h 361"/>
                <a:gd name="T46" fmla="*/ 69 w 890"/>
                <a:gd name="T47" fmla="*/ 86 h 361"/>
                <a:gd name="T48" fmla="*/ 71 w 890"/>
                <a:gd name="T49" fmla="*/ 80 h 361"/>
                <a:gd name="T50" fmla="*/ 76 w 890"/>
                <a:gd name="T51" fmla="*/ 75 h 361"/>
                <a:gd name="T52" fmla="*/ 81 w 890"/>
                <a:gd name="T53" fmla="*/ 71 h 361"/>
                <a:gd name="T54" fmla="*/ 86 w 890"/>
                <a:gd name="T55" fmla="*/ 68 h 361"/>
                <a:gd name="T56" fmla="*/ 93 w 890"/>
                <a:gd name="T57" fmla="*/ 67 h 361"/>
                <a:gd name="T58" fmla="*/ 99 w 890"/>
                <a:gd name="T59" fmla="*/ 65 h 361"/>
                <a:gd name="T60" fmla="*/ 890 w 890"/>
                <a:gd name="T61" fmla="*/ 65 h 361"/>
                <a:gd name="T62" fmla="*/ 890 w 890"/>
                <a:gd name="T63" fmla="*/ 0 h 361"/>
                <a:gd name="T64" fmla="*/ 99 w 890"/>
                <a:gd name="T65" fmla="*/ 0 h 361"/>
                <a:gd name="T66" fmla="*/ 99 w 890"/>
                <a:gd name="T67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0" h="361">
                  <a:moveTo>
                    <a:pt x="99" y="0"/>
                  </a:move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0" y="4"/>
                  </a:lnTo>
                  <a:lnTo>
                    <a:pt x="60" y="7"/>
                  </a:lnTo>
                  <a:lnTo>
                    <a:pt x="52" y="12"/>
                  </a:lnTo>
                  <a:lnTo>
                    <a:pt x="43" y="17"/>
                  </a:lnTo>
                  <a:lnTo>
                    <a:pt x="36" y="22"/>
                  </a:lnTo>
                  <a:lnTo>
                    <a:pt x="29" y="29"/>
                  </a:lnTo>
                  <a:lnTo>
                    <a:pt x="23" y="35"/>
                  </a:lnTo>
                  <a:lnTo>
                    <a:pt x="17" y="44"/>
                  </a:lnTo>
                  <a:lnTo>
                    <a:pt x="12" y="51"/>
                  </a:lnTo>
                  <a:lnTo>
                    <a:pt x="8" y="61"/>
                  </a:lnTo>
                  <a:lnTo>
                    <a:pt x="5" y="69"/>
                  </a:lnTo>
                  <a:lnTo>
                    <a:pt x="2" y="79"/>
                  </a:lnTo>
                  <a:lnTo>
                    <a:pt x="1" y="88"/>
                  </a:lnTo>
                  <a:lnTo>
                    <a:pt x="0" y="98"/>
                  </a:lnTo>
                  <a:lnTo>
                    <a:pt x="0" y="361"/>
                  </a:lnTo>
                  <a:lnTo>
                    <a:pt x="66" y="361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66" y="92"/>
                  </a:lnTo>
                  <a:lnTo>
                    <a:pt x="69" y="86"/>
                  </a:lnTo>
                  <a:lnTo>
                    <a:pt x="71" y="80"/>
                  </a:lnTo>
                  <a:lnTo>
                    <a:pt x="76" y="75"/>
                  </a:lnTo>
                  <a:lnTo>
                    <a:pt x="81" y="71"/>
                  </a:lnTo>
                  <a:lnTo>
                    <a:pt x="86" y="68"/>
                  </a:lnTo>
                  <a:lnTo>
                    <a:pt x="93" y="67"/>
                  </a:lnTo>
                  <a:lnTo>
                    <a:pt x="99" y="65"/>
                  </a:lnTo>
                  <a:lnTo>
                    <a:pt x="890" y="65"/>
                  </a:lnTo>
                  <a:lnTo>
                    <a:pt x="890" y="0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420"/>
            <p:cNvSpPr>
              <a:spLocks/>
            </p:cNvSpPr>
            <p:nvPr/>
          </p:nvSpPr>
          <p:spPr bwMode="auto">
            <a:xfrm>
              <a:off x="3647447" y="5926646"/>
              <a:ext cx="339725" cy="339725"/>
            </a:xfrm>
            <a:custGeom>
              <a:avLst/>
              <a:gdLst>
                <a:gd name="T0" fmla="*/ 99 w 428"/>
                <a:gd name="T1" fmla="*/ 362 h 428"/>
                <a:gd name="T2" fmla="*/ 99 w 428"/>
                <a:gd name="T3" fmla="*/ 362 h 428"/>
                <a:gd name="T4" fmla="*/ 93 w 428"/>
                <a:gd name="T5" fmla="*/ 361 h 428"/>
                <a:gd name="T6" fmla="*/ 86 w 428"/>
                <a:gd name="T7" fmla="*/ 360 h 428"/>
                <a:gd name="T8" fmla="*/ 81 w 428"/>
                <a:gd name="T9" fmla="*/ 356 h 428"/>
                <a:gd name="T10" fmla="*/ 76 w 428"/>
                <a:gd name="T11" fmla="*/ 353 h 428"/>
                <a:gd name="T12" fmla="*/ 71 w 428"/>
                <a:gd name="T13" fmla="*/ 348 h 428"/>
                <a:gd name="T14" fmla="*/ 69 w 428"/>
                <a:gd name="T15" fmla="*/ 342 h 428"/>
                <a:gd name="T16" fmla="*/ 66 w 428"/>
                <a:gd name="T17" fmla="*/ 336 h 428"/>
                <a:gd name="T18" fmla="*/ 66 w 428"/>
                <a:gd name="T19" fmla="*/ 330 h 428"/>
                <a:gd name="T20" fmla="*/ 66 w 428"/>
                <a:gd name="T21" fmla="*/ 0 h 428"/>
                <a:gd name="T22" fmla="*/ 0 w 428"/>
                <a:gd name="T23" fmla="*/ 0 h 428"/>
                <a:gd name="T24" fmla="*/ 0 w 428"/>
                <a:gd name="T25" fmla="*/ 330 h 428"/>
                <a:gd name="T26" fmla="*/ 0 w 428"/>
                <a:gd name="T27" fmla="*/ 330 h 428"/>
                <a:gd name="T28" fmla="*/ 1 w 428"/>
                <a:gd name="T29" fmla="*/ 339 h 428"/>
                <a:gd name="T30" fmla="*/ 2 w 428"/>
                <a:gd name="T31" fmla="*/ 349 h 428"/>
                <a:gd name="T32" fmla="*/ 5 w 428"/>
                <a:gd name="T33" fmla="*/ 359 h 428"/>
                <a:gd name="T34" fmla="*/ 8 w 428"/>
                <a:gd name="T35" fmla="*/ 367 h 428"/>
                <a:gd name="T36" fmla="*/ 12 w 428"/>
                <a:gd name="T37" fmla="*/ 376 h 428"/>
                <a:gd name="T38" fmla="*/ 17 w 428"/>
                <a:gd name="T39" fmla="*/ 384 h 428"/>
                <a:gd name="T40" fmla="*/ 23 w 428"/>
                <a:gd name="T41" fmla="*/ 391 h 428"/>
                <a:gd name="T42" fmla="*/ 29 w 428"/>
                <a:gd name="T43" fmla="*/ 399 h 428"/>
                <a:gd name="T44" fmla="*/ 36 w 428"/>
                <a:gd name="T45" fmla="*/ 406 h 428"/>
                <a:gd name="T46" fmla="*/ 43 w 428"/>
                <a:gd name="T47" fmla="*/ 411 h 428"/>
                <a:gd name="T48" fmla="*/ 52 w 428"/>
                <a:gd name="T49" fmla="*/ 416 h 428"/>
                <a:gd name="T50" fmla="*/ 60 w 428"/>
                <a:gd name="T51" fmla="*/ 420 h 428"/>
                <a:gd name="T52" fmla="*/ 70 w 428"/>
                <a:gd name="T53" fmla="*/ 424 h 428"/>
                <a:gd name="T54" fmla="*/ 80 w 428"/>
                <a:gd name="T55" fmla="*/ 426 h 428"/>
                <a:gd name="T56" fmla="*/ 89 w 428"/>
                <a:gd name="T57" fmla="*/ 428 h 428"/>
                <a:gd name="T58" fmla="*/ 99 w 428"/>
                <a:gd name="T59" fmla="*/ 428 h 428"/>
                <a:gd name="T60" fmla="*/ 428 w 428"/>
                <a:gd name="T61" fmla="*/ 428 h 428"/>
                <a:gd name="T62" fmla="*/ 428 w 428"/>
                <a:gd name="T63" fmla="*/ 362 h 428"/>
                <a:gd name="T64" fmla="*/ 99 w 428"/>
                <a:gd name="T65" fmla="*/ 362 h 428"/>
                <a:gd name="T66" fmla="*/ 99 w 428"/>
                <a:gd name="T67" fmla="*/ 36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428">
                  <a:moveTo>
                    <a:pt x="99" y="362"/>
                  </a:moveTo>
                  <a:lnTo>
                    <a:pt x="99" y="362"/>
                  </a:lnTo>
                  <a:lnTo>
                    <a:pt x="93" y="361"/>
                  </a:lnTo>
                  <a:lnTo>
                    <a:pt x="86" y="360"/>
                  </a:lnTo>
                  <a:lnTo>
                    <a:pt x="81" y="356"/>
                  </a:lnTo>
                  <a:lnTo>
                    <a:pt x="76" y="353"/>
                  </a:lnTo>
                  <a:lnTo>
                    <a:pt x="71" y="348"/>
                  </a:lnTo>
                  <a:lnTo>
                    <a:pt x="69" y="342"/>
                  </a:lnTo>
                  <a:lnTo>
                    <a:pt x="66" y="336"/>
                  </a:lnTo>
                  <a:lnTo>
                    <a:pt x="66" y="33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9"/>
                  </a:lnTo>
                  <a:lnTo>
                    <a:pt x="5" y="359"/>
                  </a:lnTo>
                  <a:lnTo>
                    <a:pt x="8" y="367"/>
                  </a:lnTo>
                  <a:lnTo>
                    <a:pt x="12" y="376"/>
                  </a:lnTo>
                  <a:lnTo>
                    <a:pt x="17" y="384"/>
                  </a:lnTo>
                  <a:lnTo>
                    <a:pt x="23" y="391"/>
                  </a:lnTo>
                  <a:lnTo>
                    <a:pt x="29" y="399"/>
                  </a:lnTo>
                  <a:lnTo>
                    <a:pt x="36" y="406"/>
                  </a:lnTo>
                  <a:lnTo>
                    <a:pt x="43" y="411"/>
                  </a:lnTo>
                  <a:lnTo>
                    <a:pt x="52" y="416"/>
                  </a:lnTo>
                  <a:lnTo>
                    <a:pt x="60" y="420"/>
                  </a:lnTo>
                  <a:lnTo>
                    <a:pt x="70" y="424"/>
                  </a:lnTo>
                  <a:lnTo>
                    <a:pt x="80" y="426"/>
                  </a:lnTo>
                  <a:lnTo>
                    <a:pt x="89" y="428"/>
                  </a:lnTo>
                  <a:lnTo>
                    <a:pt x="99" y="428"/>
                  </a:lnTo>
                  <a:lnTo>
                    <a:pt x="428" y="428"/>
                  </a:lnTo>
                  <a:lnTo>
                    <a:pt x="428" y="362"/>
                  </a:lnTo>
                  <a:lnTo>
                    <a:pt x="99" y="362"/>
                  </a:lnTo>
                  <a:lnTo>
                    <a:pt x="9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421"/>
            <p:cNvSpPr>
              <a:spLocks noEditPoints="1"/>
            </p:cNvSpPr>
            <p:nvPr/>
          </p:nvSpPr>
          <p:spPr bwMode="auto">
            <a:xfrm>
              <a:off x="3542672" y="5640896"/>
              <a:ext cx="836613" cy="835025"/>
            </a:xfrm>
            <a:custGeom>
              <a:avLst/>
              <a:gdLst>
                <a:gd name="T0" fmla="*/ 1045 w 1055"/>
                <a:gd name="T1" fmla="*/ 808 h 1052"/>
                <a:gd name="T2" fmla="*/ 244 w 1055"/>
                <a:gd name="T3" fmla="*/ 9 h 1052"/>
                <a:gd name="T4" fmla="*/ 244 w 1055"/>
                <a:gd name="T5" fmla="*/ 9 h 1052"/>
                <a:gd name="T6" fmla="*/ 239 w 1055"/>
                <a:gd name="T7" fmla="*/ 4 h 1052"/>
                <a:gd name="T8" fmla="*/ 233 w 1055"/>
                <a:gd name="T9" fmla="*/ 2 h 1052"/>
                <a:gd name="T10" fmla="*/ 227 w 1055"/>
                <a:gd name="T11" fmla="*/ 0 h 1052"/>
                <a:gd name="T12" fmla="*/ 221 w 1055"/>
                <a:gd name="T13" fmla="*/ 0 h 1052"/>
                <a:gd name="T14" fmla="*/ 215 w 1055"/>
                <a:gd name="T15" fmla="*/ 0 h 1052"/>
                <a:gd name="T16" fmla="*/ 209 w 1055"/>
                <a:gd name="T17" fmla="*/ 2 h 1052"/>
                <a:gd name="T18" fmla="*/ 203 w 1055"/>
                <a:gd name="T19" fmla="*/ 4 h 1052"/>
                <a:gd name="T20" fmla="*/ 198 w 1055"/>
                <a:gd name="T21" fmla="*/ 9 h 1052"/>
                <a:gd name="T22" fmla="*/ 10 w 1055"/>
                <a:gd name="T23" fmla="*/ 197 h 1052"/>
                <a:gd name="T24" fmla="*/ 10 w 1055"/>
                <a:gd name="T25" fmla="*/ 197 h 1052"/>
                <a:gd name="T26" fmla="*/ 6 w 1055"/>
                <a:gd name="T27" fmla="*/ 201 h 1052"/>
                <a:gd name="T28" fmla="*/ 2 w 1055"/>
                <a:gd name="T29" fmla="*/ 207 h 1052"/>
                <a:gd name="T30" fmla="*/ 1 w 1055"/>
                <a:gd name="T31" fmla="*/ 213 h 1052"/>
                <a:gd name="T32" fmla="*/ 0 w 1055"/>
                <a:gd name="T33" fmla="*/ 220 h 1052"/>
                <a:gd name="T34" fmla="*/ 1 w 1055"/>
                <a:gd name="T35" fmla="*/ 227 h 1052"/>
                <a:gd name="T36" fmla="*/ 2 w 1055"/>
                <a:gd name="T37" fmla="*/ 233 h 1052"/>
                <a:gd name="T38" fmla="*/ 6 w 1055"/>
                <a:gd name="T39" fmla="*/ 238 h 1052"/>
                <a:gd name="T40" fmla="*/ 10 w 1055"/>
                <a:gd name="T41" fmla="*/ 244 h 1052"/>
                <a:gd name="T42" fmla="*/ 810 w 1055"/>
                <a:gd name="T43" fmla="*/ 1042 h 1052"/>
                <a:gd name="T44" fmla="*/ 810 w 1055"/>
                <a:gd name="T45" fmla="*/ 1042 h 1052"/>
                <a:gd name="T46" fmla="*/ 815 w 1055"/>
                <a:gd name="T47" fmla="*/ 1047 h 1052"/>
                <a:gd name="T48" fmla="*/ 821 w 1055"/>
                <a:gd name="T49" fmla="*/ 1050 h 1052"/>
                <a:gd name="T50" fmla="*/ 827 w 1055"/>
                <a:gd name="T51" fmla="*/ 1052 h 1052"/>
                <a:gd name="T52" fmla="*/ 833 w 1055"/>
                <a:gd name="T53" fmla="*/ 1052 h 1052"/>
                <a:gd name="T54" fmla="*/ 833 w 1055"/>
                <a:gd name="T55" fmla="*/ 1052 h 1052"/>
                <a:gd name="T56" fmla="*/ 839 w 1055"/>
                <a:gd name="T57" fmla="*/ 1052 h 1052"/>
                <a:gd name="T58" fmla="*/ 845 w 1055"/>
                <a:gd name="T59" fmla="*/ 1050 h 1052"/>
                <a:gd name="T60" fmla="*/ 851 w 1055"/>
                <a:gd name="T61" fmla="*/ 1047 h 1052"/>
                <a:gd name="T62" fmla="*/ 856 w 1055"/>
                <a:gd name="T63" fmla="*/ 1042 h 1052"/>
                <a:gd name="T64" fmla="*/ 1045 w 1055"/>
                <a:gd name="T65" fmla="*/ 854 h 1052"/>
                <a:gd name="T66" fmla="*/ 1045 w 1055"/>
                <a:gd name="T67" fmla="*/ 854 h 1052"/>
                <a:gd name="T68" fmla="*/ 1049 w 1055"/>
                <a:gd name="T69" fmla="*/ 849 h 1052"/>
                <a:gd name="T70" fmla="*/ 1052 w 1055"/>
                <a:gd name="T71" fmla="*/ 843 h 1052"/>
                <a:gd name="T72" fmla="*/ 1053 w 1055"/>
                <a:gd name="T73" fmla="*/ 837 h 1052"/>
                <a:gd name="T74" fmla="*/ 1055 w 1055"/>
                <a:gd name="T75" fmla="*/ 831 h 1052"/>
                <a:gd name="T76" fmla="*/ 1053 w 1055"/>
                <a:gd name="T77" fmla="*/ 825 h 1052"/>
                <a:gd name="T78" fmla="*/ 1052 w 1055"/>
                <a:gd name="T79" fmla="*/ 819 h 1052"/>
                <a:gd name="T80" fmla="*/ 1049 w 1055"/>
                <a:gd name="T81" fmla="*/ 813 h 1052"/>
                <a:gd name="T82" fmla="*/ 1045 w 1055"/>
                <a:gd name="T83" fmla="*/ 808 h 1052"/>
                <a:gd name="T84" fmla="*/ 1045 w 1055"/>
                <a:gd name="T85" fmla="*/ 808 h 1052"/>
                <a:gd name="T86" fmla="*/ 833 w 1055"/>
                <a:gd name="T87" fmla="*/ 972 h 1052"/>
                <a:gd name="T88" fmla="*/ 80 w 1055"/>
                <a:gd name="T89" fmla="*/ 220 h 1052"/>
                <a:gd name="T90" fmla="*/ 221 w 1055"/>
                <a:gd name="T91" fmla="*/ 78 h 1052"/>
                <a:gd name="T92" fmla="*/ 975 w 1055"/>
                <a:gd name="T93" fmla="*/ 831 h 1052"/>
                <a:gd name="T94" fmla="*/ 833 w 1055"/>
                <a:gd name="T95" fmla="*/ 972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5" h="1052">
                  <a:moveTo>
                    <a:pt x="1045" y="808"/>
                  </a:moveTo>
                  <a:lnTo>
                    <a:pt x="244" y="9"/>
                  </a:lnTo>
                  <a:lnTo>
                    <a:pt x="244" y="9"/>
                  </a:lnTo>
                  <a:lnTo>
                    <a:pt x="239" y="4"/>
                  </a:lnTo>
                  <a:lnTo>
                    <a:pt x="233" y="2"/>
                  </a:lnTo>
                  <a:lnTo>
                    <a:pt x="227" y="0"/>
                  </a:lnTo>
                  <a:lnTo>
                    <a:pt x="221" y="0"/>
                  </a:lnTo>
                  <a:lnTo>
                    <a:pt x="215" y="0"/>
                  </a:lnTo>
                  <a:lnTo>
                    <a:pt x="209" y="2"/>
                  </a:lnTo>
                  <a:lnTo>
                    <a:pt x="203" y="4"/>
                  </a:lnTo>
                  <a:lnTo>
                    <a:pt x="198" y="9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6" y="201"/>
                  </a:lnTo>
                  <a:lnTo>
                    <a:pt x="2" y="207"/>
                  </a:lnTo>
                  <a:lnTo>
                    <a:pt x="1" y="213"/>
                  </a:lnTo>
                  <a:lnTo>
                    <a:pt x="0" y="220"/>
                  </a:lnTo>
                  <a:lnTo>
                    <a:pt x="1" y="227"/>
                  </a:lnTo>
                  <a:lnTo>
                    <a:pt x="2" y="233"/>
                  </a:lnTo>
                  <a:lnTo>
                    <a:pt x="6" y="238"/>
                  </a:lnTo>
                  <a:lnTo>
                    <a:pt x="10" y="244"/>
                  </a:lnTo>
                  <a:lnTo>
                    <a:pt x="810" y="1042"/>
                  </a:lnTo>
                  <a:lnTo>
                    <a:pt x="810" y="1042"/>
                  </a:lnTo>
                  <a:lnTo>
                    <a:pt x="815" y="1047"/>
                  </a:lnTo>
                  <a:lnTo>
                    <a:pt x="821" y="1050"/>
                  </a:lnTo>
                  <a:lnTo>
                    <a:pt x="827" y="1052"/>
                  </a:lnTo>
                  <a:lnTo>
                    <a:pt x="833" y="1052"/>
                  </a:lnTo>
                  <a:lnTo>
                    <a:pt x="833" y="1052"/>
                  </a:lnTo>
                  <a:lnTo>
                    <a:pt x="839" y="1052"/>
                  </a:lnTo>
                  <a:lnTo>
                    <a:pt x="845" y="1050"/>
                  </a:lnTo>
                  <a:lnTo>
                    <a:pt x="851" y="1047"/>
                  </a:lnTo>
                  <a:lnTo>
                    <a:pt x="856" y="1042"/>
                  </a:lnTo>
                  <a:lnTo>
                    <a:pt x="1045" y="854"/>
                  </a:lnTo>
                  <a:lnTo>
                    <a:pt x="1045" y="854"/>
                  </a:lnTo>
                  <a:lnTo>
                    <a:pt x="1049" y="849"/>
                  </a:lnTo>
                  <a:lnTo>
                    <a:pt x="1052" y="843"/>
                  </a:lnTo>
                  <a:lnTo>
                    <a:pt x="1053" y="837"/>
                  </a:lnTo>
                  <a:lnTo>
                    <a:pt x="1055" y="831"/>
                  </a:lnTo>
                  <a:lnTo>
                    <a:pt x="1053" y="825"/>
                  </a:lnTo>
                  <a:lnTo>
                    <a:pt x="1052" y="819"/>
                  </a:lnTo>
                  <a:lnTo>
                    <a:pt x="1049" y="813"/>
                  </a:lnTo>
                  <a:lnTo>
                    <a:pt x="1045" y="808"/>
                  </a:lnTo>
                  <a:lnTo>
                    <a:pt x="1045" y="808"/>
                  </a:lnTo>
                  <a:close/>
                  <a:moveTo>
                    <a:pt x="833" y="972"/>
                  </a:moveTo>
                  <a:lnTo>
                    <a:pt x="80" y="220"/>
                  </a:lnTo>
                  <a:lnTo>
                    <a:pt x="221" y="78"/>
                  </a:lnTo>
                  <a:lnTo>
                    <a:pt x="975" y="831"/>
                  </a:lnTo>
                  <a:lnTo>
                    <a:pt x="833" y="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422"/>
            <p:cNvSpPr>
              <a:spLocks noEditPoints="1"/>
            </p:cNvSpPr>
            <p:nvPr/>
          </p:nvSpPr>
          <p:spPr bwMode="auto">
            <a:xfrm>
              <a:off x="4301497" y="6215571"/>
              <a:ext cx="496888" cy="207962"/>
            </a:xfrm>
            <a:custGeom>
              <a:avLst/>
              <a:gdLst>
                <a:gd name="T0" fmla="*/ 0 w 627"/>
                <a:gd name="T1" fmla="*/ 0 h 264"/>
                <a:gd name="T2" fmla="*/ 363 w 627"/>
                <a:gd name="T3" fmla="*/ 66 h 264"/>
                <a:gd name="T4" fmla="*/ 363 w 627"/>
                <a:gd name="T5" fmla="*/ 230 h 264"/>
                <a:gd name="T6" fmla="*/ 366 w 627"/>
                <a:gd name="T7" fmla="*/ 243 h 264"/>
                <a:gd name="T8" fmla="*/ 373 w 627"/>
                <a:gd name="T9" fmla="*/ 254 h 264"/>
                <a:gd name="T10" fmla="*/ 383 w 627"/>
                <a:gd name="T11" fmla="*/ 260 h 264"/>
                <a:gd name="T12" fmla="*/ 396 w 627"/>
                <a:gd name="T13" fmla="*/ 264 h 264"/>
                <a:gd name="T14" fmla="*/ 495 w 627"/>
                <a:gd name="T15" fmla="*/ 264 h 264"/>
                <a:gd name="T16" fmla="*/ 522 w 627"/>
                <a:gd name="T17" fmla="*/ 260 h 264"/>
                <a:gd name="T18" fmla="*/ 546 w 627"/>
                <a:gd name="T19" fmla="*/ 253 h 264"/>
                <a:gd name="T20" fmla="*/ 569 w 627"/>
                <a:gd name="T21" fmla="*/ 241 h 264"/>
                <a:gd name="T22" fmla="*/ 588 w 627"/>
                <a:gd name="T23" fmla="*/ 225 h 264"/>
                <a:gd name="T24" fmla="*/ 604 w 627"/>
                <a:gd name="T25" fmla="*/ 206 h 264"/>
                <a:gd name="T26" fmla="*/ 616 w 627"/>
                <a:gd name="T27" fmla="*/ 183 h 264"/>
                <a:gd name="T28" fmla="*/ 623 w 627"/>
                <a:gd name="T29" fmla="*/ 159 h 264"/>
                <a:gd name="T30" fmla="*/ 627 w 627"/>
                <a:gd name="T31" fmla="*/ 132 h 264"/>
                <a:gd name="T32" fmla="*/ 626 w 627"/>
                <a:gd name="T33" fmla="*/ 119 h 264"/>
                <a:gd name="T34" fmla="*/ 621 w 627"/>
                <a:gd name="T35" fmla="*/ 92 h 264"/>
                <a:gd name="T36" fmla="*/ 610 w 627"/>
                <a:gd name="T37" fmla="*/ 69 h 264"/>
                <a:gd name="T38" fmla="*/ 597 w 627"/>
                <a:gd name="T39" fmla="*/ 47 h 264"/>
                <a:gd name="T40" fmla="*/ 579 w 627"/>
                <a:gd name="T41" fmla="*/ 31 h 264"/>
                <a:gd name="T42" fmla="*/ 558 w 627"/>
                <a:gd name="T43" fmla="*/ 16 h 264"/>
                <a:gd name="T44" fmla="*/ 534 w 627"/>
                <a:gd name="T45" fmla="*/ 6 h 264"/>
                <a:gd name="T46" fmla="*/ 508 w 627"/>
                <a:gd name="T47" fmla="*/ 0 h 264"/>
                <a:gd name="T48" fmla="*/ 495 w 627"/>
                <a:gd name="T49" fmla="*/ 0 h 264"/>
                <a:gd name="T50" fmla="*/ 429 w 627"/>
                <a:gd name="T51" fmla="*/ 197 h 264"/>
                <a:gd name="T52" fmla="*/ 495 w 627"/>
                <a:gd name="T53" fmla="*/ 66 h 264"/>
                <a:gd name="T54" fmla="*/ 508 w 627"/>
                <a:gd name="T55" fmla="*/ 67 h 264"/>
                <a:gd name="T56" fmla="*/ 531 w 627"/>
                <a:gd name="T57" fmla="*/ 78 h 264"/>
                <a:gd name="T58" fmla="*/ 550 w 627"/>
                <a:gd name="T59" fmla="*/ 95 h 264"/>
                <a:gd name="T60" fmla="*/ 559 w 627"/>
                <a:gd name="T61" fmla="*/ 119 h 264"/>
                <a:gd name="T62" fmla="*/ 560 w 627"/>
                <a:gd name="T63" fmla="*/ 132 h 264"/>
                <a:gd name="T64" fmla="*/ 556 w 627"/>
                <a:gd name="T65" fmla="*/ 157 h 264"/>
                <a:gd name="T66" fmla="*/ 541 w 627"/>
                <a:gd name="T67" fmla="*/ 178 h 264"/>
                <a:gd name="T68" fmla="*/ 521 w 627"/>
                <a:gd name="T69" fmla="*/ 192 h 264"/>
                <a:gd name="T70" fmla="*/ 495 w 627"/>
                <a:gd name="T71" fmla="*/ 19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7" h="264">
                  <a:moveTo>
                    <a:pt x="495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363" y="66"/>
                  </a:lnTo>
                  <a:lnTo>
                    <a:pt x="363" y="230"/>
                  </a:lnTo>
                  <a:lnTo>
                    <a:pt x="363" y="230"/>
                  </a:lnTo>
                  <a:lnTo>
                    <a:pt x="363" y="237"/>
                  </a:lnTo>
                  <a:lnTo>
                    <a:pt x="366" y="243"/>
                  </a:lnTo>
                  <a:lnTo>
                    <a:pt x="368" y="249"/>
                  </a:lnTo>
                  <a:lnTo>
                    <a:pt x="373" y="254"/>
                  </a:lnTo>
                  <a:lnTo>
                    <a:pt x="378" y="258"/>
                  </a:lnTo>
                  <a:lnTo>
                    <a:pt x="383" y="260"/>
                  </a:lnTo>
                  <a:lnTo>
                    <a:pt x="390" y="263"/>
                  </a:lnTo>
                  <a:lnTo>
                    <a:pt x="396" y="264"/>
                  </a:lnTo>
                  <a:lnTo>
                    <a:pt x="495" y="264"/>
                  </a:lnTo>
                  <a:lnTo>
                    <a:pt x="495" y="264"/>
                  </a:lnTo>
                  <a:lnTo>
                    <a:pt x="508" y="263"/>
                  </a:lnTo>
                  <a:lnTo>
                    <a:pt x="522" y="260"/>
                  </a:lnTo>
                  <a:lnTo>
                    <a:pt x="534" y="258"/>
                  </a:lnTo>
                  <a:lnTo>
                    <a:pt x="546" y="253"/>
                  </a:lnTo>
                  <a:lnTo>
                    <a:pt x="558" y="247"/>
                  </a:lnTo>
                  <a:lnTo>
                    <a:pt x="569" y="241"/>
                  </a:lnTo>
                  <a:lnTo>
                    <a:pt x="579" y="234"/>
                  </a:lnTo>
                  <a:lnTo>
                    <a:pt x="588" y="225"/>
                  </a:lnTo>
                  <a:lnTo>
                    <a:pt x="597" y="215"/>
                  </a:lnTo>
                  <a:lnTo>
                    <a:pt x="604" y="206"/>
                  </a:lnTo>
                  <a:lnTo>
                    <a:pt x="610" y="195"/>
                  </a:lnTo>
                  <a:lnTo>
                    <a:pt x="616" y="183"/>
                  </a:lnTo>
                  <a:lnTo>
                    <a:pt x="621" y="171"/>
                  </a:lnTo>
                  <a:lnTo>
                    <a:pt x="623" y="159"/>
                  </a:lnTo>
                  <a:lnTo>
                    <a:pt x="626" y="145"/>
                  </a:lnTo>
                  <a:lnTo>
                    <a:pt x="627" y="132"/>
                  </a:lnTo>
                  <a:lnTo>
                    <a:pt x="627" y="132"/>
                  </a:lnTo>
                  <a:lnTo>
                    <a:pt x="626" y="119"/>
                  </a:lnTo>
                  <a:lnTo>
                    <a:pt x="623" y="105"/>
                  </a:lnTo>
                  <a:lnTo>
                    <a:pt x="621" y="92"/>
                  </a:lnTo>
                  <a:lnTo>
                    <a:pt x="616" y="80"/>
                  </a:lnTo>
                  <a:lnTo>
                    <a:pt x="610" y="69"/>
                  </a:lnTo>
                  <a:lnTo>
                    <a:pt x="604" y="58"/>
                  </a:lnTo>
                  <a:lnTo>
                    <a:pt x="597" y="47"/>
                  </a:lnTo>
                  <a:lnTo>
                    <a:pt x="588" y="39"/>
                  </a:lnTo>
                  <a:lnTo>
                    <a:pt x="579" y="31"/>
                  </a:lnTo>
                  <a:lnTo>
                    <a:pt x="569" y="22"/>
                  </a:lnTo>
                  <a:lnTo>
                    <a:pt x="558" y="16"/>
                  </a:lnTo>
                  <a:lnTo>
                    <a:pt x="546" y="10"/>
                  </a:lnTo>
                  <a:lnTo>
                    <a:pt x="534" y="6"/>
                  </a:lnTo>
                  <a:lnTo>
                    <a:pt x="522" y="3"/>
                  </a:lnTo>
                  <a:lnTo>
                    <a:pt x="508" y="0"/>
                  </a:lnTo>
                  <a:lnTo>
                    <a:pt x="495" y="0"/>
                  </a:lnTo>
                  <a:lnTo>
                    <a:pt x="495" y="0"/>
                  </a:lnTo>
                  <a:close/>
                  <a:moveTo>
                    <a:pt x="495" y="197"/>
                  </a:moveTo>
                  <a:lnTo>
                    <a:pt x="429" y="197"/>
                  </a:lnTo>
                  <a:lnTo>
                    <a:pt x="429" y="66"/>
                  </a:lnTo>
                  <a:lnTo>
                    <a:pt x="495" y="66"/>
                  </a:lnTo>
                  <a:lnTo>
                    <a:pt x="495" y="66"/>
                  </a:lnTo>
                  <a:lnTo>
                    <a:pt x="508" y="67"/>
                  </a:lnTo>
                  <a:lnTo>
                    <a:pt x="521" y="70"/>
                  </a:lnTo>
                  <a:lnTo>
                    <a:pt x="531" y="78"/>
                  </a:lnTo>
                  <a:lnTo>
                    <a:pt x="541" y="85"/>
                  </a:lnTo>
                  <a:lnTo>
                    <a:pt x="550" y="95"/>
                  </a:lnTo>
                  <a:lnTo>
                    <a:pt x="556" y="105"/>
                  </a:lnTo>
                  <a:lnTo>
                    <a:pt x="559" y="119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59" y="145"/>
                  </a:lnTo>
                  <a:lnTo>
                    <a:pt x="556" y="157"/>
                  </a:lnTo>
                  <a:lnTo>
                    <a:pt x="550" y="168"/>
                  </a:lnTo>
                  <a:lnTo>
                    <a:pt x="541" y="178"/>
                  </a:lnTo>
                  <a:lnTo>
                    <a:pt x="531" y="186"/>
                  </a:lnTo>
                  <a:lnTo>
                    <a:pt x="521" y="192"/>
                  </a:lnTo>
                  <a:lnTo>
                    <a:pt x="508" y="196"/>
                  </a:lnTo>
                  <a:lnTo>
                    <a:pt x="495" y="197"/>
                  </a:lnTo>
                  <a:lnTo>
                    <a:pt x="495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423"/>
            <p:cNvSpPr>
              <a:spLocks/>
            </p:cNvSpPr>
            <p:nvPr/>
          </p:nvSpPr>
          <p:spPr bwMode="auto">
            <a:xfrm>
              <a:off x="4563435" y="5431346"/>
              <a:ext cx="234950" cy="889000"/>
            </a:xfrm>
            <a:custGeom>
              <a:avLst/>
              <a:gdLst>
                <a:gd name="T0" fmla="*/ 164 w 296"/>
                <a:gd name="T1" fmla="*/ 0 h 1119"/>
                <a:gd name="T2" fmla="*/ 0 w 296"/>
                <a:gd name="T3" fmla="*/ 0 h 1119"/>
                <a:gd name="T4" fmla="*/ 0 w 296"/>
                <a:gd name="T5" fmla="*/ 65 h 1119"/>
                <a:gd name="T6" fmla="*/ 164 w 296"/>
                <a:gd name="T7" fmla="*/ 65 h 1119"/>
                <a:gd name="T8" fmla="*/ 164 w 296"/>
                <a:gd name="T9" fmla="*/ 65 h 1119"/>
                <a:gd name="T10" fmla="*/ 177 w 296"/>
                <a:gd name="T11" fmla="*/ 67 h 1119"/>
                <a:gd name="T12" fmla="*/ 190 w 296"/>
                <a:gd name="T13" fmla="*/ 70 h 1119"/>
                <a:gd name="T14" fmla="*/ 200 w 296"/>
                <a:gd name="T15" fmla="*/ 76 h 1119"/>
                <a:gd name="T16" fmla="*/ 210 w 296"/>
                <a:gd name="T17" fmla="*/ 85 h 1119"/>
                <a:gd name="T18" fmla="*/ 219 w 296"/>
                <a:gd name="T19" fmla="*/ 94 h 1119"/>
                <a:gd name="T20" fmla="*/ 225 w 296"/>
                <a:gd name="T21" fmla="*/ 105 h 1119"/>
                <a:gd name="T22" fmla="*/ 228 w 296"/>
                <a:gd name="T23" fmla="*/ 119 h 1119"/>
                <a:gd name="T24" fmla="*/ 229 w 296"/>
                <a:gd name="T25" fmla="*/ 132 h 1119"/>
                <a:gd name="T26" fmla="*/ 229 w 296"/>
                <a:gd name="T27" fmla="*/ 1119 h 1119"/>
                <a:gd name="T28" fmla="*/ 296 w 296"/>
                <a:gd name="T29" fmla="*/ 1119 h 1119"/>
                <a:gd name="T30" fmla="*/ 296 w 296"/>
                <a:gd name="T31" fmla="*/ 132 h 1119"/>
                <a:gd name="T32" fmla="*/ 296 w 296"/>
                <a:gd name="T33" fmla="*/ 132 h 1119"/>
                <a:gd name="T34" fmla="*/ 295 w 296"/>
                <a:gd name="T35" fmla="*/ 117 h 1119"/>
                <a:gd name="T36" fmla="*/ 292 w 296"/>
                <a:gd name="T37" fmla="*/ 105 h 1119"/>
                <a:gd name="T38" fmla="*/ 290 w 296"/>
                <a:gd name="T39" fmla="*/ 92 h 1119"/>
                <a:gd name="T40" fmla="*/ 285 w 296"/>
                <a:gd name="T41" fmla="*/ 80 h 1119"/>
                <a:gd name="T42" fmla="*/ 279 w 296"/>
                <a:gd name="T43" fmla="*/ 69 h 1119"/>
                <a:gd name="T44" fmla="*/ 273 w 296"/>
                <a:gd name="T45" fmla="*/ 58 h 1119"/>
                <a:gd name="T46" fmla="*/ 266 w 296"/>
                <a:gd name="T47" fmla="*/ 47 h 1119"/>
                <a:gd name="T48" fmla="*/ 257 w 296"/>
                <a:gd name="T49" fmla="*/ 39 h 1119"/>
                <a:gd name="T50" fmla="*/ 248 w 296"/>
                <a:gd name="T51" fmla="*/ 30 h 1119"/>
                <a:gd name="T52" fmla="*/ 238 w 296"/>
                <a:gd name="T53" fmla="*/ 22 h 1119"/>
                <a:gd name="T54" fmla="*/ 227 w 296"/>
                <a:gd name="T55" fmla="*/ 16 h 1119"/>
                <a:gd name="T56" fmla="*/ 215 w 296"/>
                <a:gd name="T57" fmla="*/ 10 h 1119"/>
                <a:gd name="T58" fmla="*/ 203 w 296"/>
                <a:gd name="T59" fmla="*/ 6 h 1119"/>
                <a:gd name="T60" fmla="*/ 191 w 296"/>
                <a:gd name="T61" fmla="*/ 3 h 1119"/>
                <a:gd name="T62" fmla="*/ 177 w 296"/>
                <a:gd name="T63" fmla="*/ 0 h 1119"/>
                <a:gd name="T64" fmla="*/ 164 w 296"/>
                <a:gd name="T65" fmla="*/ 0 h 1119"/>
                <a:gd name="T66" fmla="*/ 164 w 296"/>
                <a:gd name="T67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6" h="1119">
                  <a:moveTo>
                    <a:pt x="164" y="0"/>
                  </a:moveTo>
                  <a:lnTo>
                    <a:pt x="0" y="0"/>
                  </a:lnTo>
                  <a:lnTo>
                    <a:pt x="0" y="65"/>
                  </a:lnTo>
                  <a:lnTo>
                    <a:pt x="164" y="65"/>
                  </a:lnTo>
                  <a:lnTo>
                    <a:pt x="164" y="65"/>
                  </a:lnTo>
                  <a:lnTo>
                    <a:pt x="177" y="67"/>
                  </a:lnTo>
                  <a:lnTo>
                    <a:pt x="190" y="70"/>
                  </a:lnTo>
                  <a:lnTo>
                    <a:pt x="200" y="76"/>
                  </a:lnTo>
                  <a:lnTo>
                    <a:pt x="210" y="85"/>
                  </a:lnTo>
                  <a:lnTo>
                    <a:pt x="219" y="94"/>
                  </a:lnTo>
                  <a:lnTo>
                    <a:pt x="225" y="105"/>
                  </a:lnTo>
                  <a:lnTo>
                    <a:pt x="228" y="119"/>
                  </a:lnTo>
                  <a:lnTo>
                    <a:pt x="229" y="132"/>
                  </a:lnTo>
                  <a:lnTo>
                    <a:pt x="229" y="1119"/>
                  </a:lnTo>
                  <a:lnTo>
                    <a:pt x="296" y="1119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5" y="117"/>
                  </a:lnTo>
                  <a:lnTo>
                    <a:pt x="292" y="105"/>
                  </a:lnTo>
                  <a:lnTo>
                    <a:pt x="290" y="92"/>
                  </a:lnTo>
                  <a:lnTo>
                    <a:pt x="285" y="80"/>
                  </a:lnTo>
                  <a:lnTo>
                    <a:pt x="279" y="69"/>
                  </a:lnTo>
                  <a:lnTo>
                    <a:pt x="273" y="58"/>
                  </a:lnTo>
                  <a:lnTo>
                    <a:pt x="266" y="47"/>
                  </a:lnTo>
                  <a:lnTo>
                    <a:pt x="257" y="39"/>
                  </a:lnTo>
                  <a:lnTo>
                    <a:pt x="248" y="30"/>
                  </a:lnTo>
                  <a:lnTo>
                    <a:pt x="238" y="22"/>
                  </a:lnTo>
                  <a:lnTo>
                    <a:pt x="227" y="16"/>
                  </a:lnTo>
                  <a:lnTo>
                    <a:pt x="215" y="10"/>
                  </a:lnTo>
                  <a:lnTo>
                    <a:pt x="203" y="6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424"/>
            <p:cNvSpPr>
              <a:spLocks/>
            </p:cNvSpPr>
            <p:nvPr/>
          </p:nvSpPr>
          <p:spPr bwMode="auto">
            <a:xfrm>
              <a:off x="3942722" y="5961571"/>
              <a:ext cx="115888" cy="115887"/>
            </a:xfrm>
            <a:custGeom>
              <a:avLst/>
              <a:gdLst>
                <a:gd name="T0" fmla="*/ 0 w 145"/>
                <a:gd name="T1" fmla="*/ 99 h 146"/>
                <a:gd name="T2" fmla="*/ 100 w 145"/>
                <a:gd name="T3" fmla="*/ 0 h 146"/>
                <a:gd name="T4" fmla="*/ 145 w 145"/>
                <a:gd name="T5" fmla="*/ 47 h 146"/>
                <a:gd name="T6" fmla="*/ 46 w 145"/>
                <a:gd name="T7" fmla="*/ 146 h 146"/>
                <a:gd name="T8" fmla="*/ 0 w 145"/>
                <a:gd name="T9" fmla="*/ 9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6">
                  <a:moveTo>
                    <a:pt x="0" y="99"/>
                  </a:moveTo>
                  <a:lnTo>
                    <a:pt x="100" y="0"/>
                  </a:lnTo>
                  <a:lnTo>
                    <a:pt x="145" y="47"/>
                  </a:lnTo>
                  <a:lnTo>
                    <a:pt x="46" y="146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425"/>
            <p:cNvSpPr>
              <a:spLocks/>
            </p:cNvSpPr>
            <p:nvPr/>
          </p:nvSpPr>
          <p:spPr bwMode="auto">
            <a:xfrm>
              <a:off x="3837947" y="5856796"/>
              <a:ext cx="115888" cy="115887"/>
            </a:xfrm>
            <a:custGeom>
              <a:avLst/>
              <a:gdLst>
                <a:gd name="T0" fmla="*/ 0 w 145"/>
                <a:gd name="T1" fmla="*/ 100 h 147"/>
                <a:gd name="T2" fmla="*/ 99 w 145"/>
                <a:gd name="T3" fmla="*/ 0 h 147"/>
                <a:gd name="T4" fmla="*/ 145 w 145"/>
                <a:gd name="T5" fmla="*/ 48 h 147"/>
                <a:gd name="T6" fmla="*/ 45 w 145"/>
                <a:gd name="T7" fmla="*/ 147 h 147"/>
                <a:gd name="T8" fmla="*/ 0 w 145"/>
                <a:gd name="T9" fmla="*/ 10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7">
                  <a:moveTo>
                    <a:pt x="0" y="100"/>
                  </a:moveTo>
                  <a:lnTo>
                    <a:pt x="99" y="0"/>
                  </a:lnTo>
                  <a:lnTo>
                    <a:pt x="145" y="48"/>
                  </a:lnTo>
                  <a:lnTo>
                    <a:pt x="45" y="147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426"/>
            <p:cNvSpPr>
              <a:spLocks/>
            </p:cNvSpPr>
            <p:nvPr/>
          </p:nvSpPr>
          <p:spPr bwMode="auto">
            <a:xfrm>
              <a:off x="4047497" y="6064759"/>
              <a:ext cx="115888" cy="117475"/>
            </a:xfrm>
            <a:custGeom>
              <a:avLst/>
              <a:gdLst>
                <a:gd name="T0" fmla="*/ 0 w 145"/>
                <a:gd name="T1" fmla="*/ 99 h 146"/>
                <a:gd name="T2" fmla="*/ 98 w 145"/>
                <a:gd name="T3" fmla="*/ 0 h 146"/>
                <a:gd name="T4" fmla="*/ 145 w 145"/>
                <a:gd name="T5" fmla="*/ 47 h 146"/>
                <a:gd name="T6" fmla="*/ 46 w 145"/>
                <a:gd name="T7" fmla="*/ 146 h 146"/>
                <a:gd name="T8" fmla="*/ 0 w 145"/>
                <a:gd name="T9" fmla="*/ 9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6">
                  <a:moveTo>
                    <a:pt x="0" y="99"/>
                  </a:moveTo>
                  <a:lnTo>
                    <a:pt x="98" y="0"/>
                  </a:lnTo>
                  <a:lnTo>
                    <a:pt x="145" y="47"/>
                  </a:lnTo>
                  <a:lnTo>
                    <a:pt x="46" y="146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427"/>
            <p:cNvSpPr>
              <a:spLocks/>
            </p:cNvSpPr>
            <p:nvPr/>
          </p:nvSpPr>
          <p:spPr bwMode="auto">
            <a:xfrm>
              <a:off x="4152272" y="6169534"/>
              <a:ext cx="115888" cy="115887"/>
            </a:xfrm>
            <a:custGeom>
              <a:avLst/>
              <a:gdLst>
                <a:gd name="T0" fmla="*/ 0 w 145"/>
                <a:gd name="T1" fmla="*/ 99 h 146"/>
                <a:gd name="T2" fmla="*/ 98 w 145"/>
                <a:gd name="T3" fmla="*/ 0 h 146"/>
                <a:gd name="T4" fmla="*/ 145 w 145"/>
                <a:gd name="T5" fmla="*/ 47 h 146"/>
                <a:gd name="T6" fmla="*/ 46 w 145"/>
                <a:gd name="T7" fmla="*/ 146 h 146"/>
                <a:gd name="T8" fmla="*/ 0 w 145"/>
                <a:gd name="T9" fmla="*/ 9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6">
                  <a:moveTo>
                    <a:pt x="0" y="99"/>
                  </a:moveTo>
                  <a:lnTo>
                    <a:pt x="98" y="0"/>
                  </a:lnTo>
                  <a:lnTo>
                    <a:pt x="145" y="47"/>
                  </a:lnTo>
                  <a:lnTo>
                    <a:pt x="46" y="146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428"/>
            <p:cNvSpPr>
              <a:spLocks/>
            </p:cNvSpPr>
            <p:nvPr/>
          </p:nvSpPr>
          <p:spPr bwMode="auto">
            <a:xfrm>
              <a:off x="3733172" y="5752021"/>
              <a:ext cx="115888" cy="115887"/>
            </a:xfrm>
            <a:custGeom>
              <a:avLst/>
              <a:gdLst>
                <a:gd name="T0" fmla="*/ 0 w 145"/>
                <a:gd name="T1" fmla="*/ 99 h 146"/>
                <a:gd name="T2" fmla="*/ 99 w 145"/>
                <a:gd name="T3" fmla="*/ 0 h 146"/>
                <a:gd name="T4" fmla="*/ 145 w 145"/>
                <a:gd name="T5" fmla="*/ 47 h 146"/>
                <a:gd name="T6" fmla="*/ 46 w 145"/>
                <a:gd name="T7" fmla="*/ 146 h 146"/>
                <a:gd name="T8" fmla="*/ 0 w 145"/>
                <a:gd name="T9" fmla="*/ 9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6">
                  <a:moveTo>
                    <a:pt x="0" y="99"/>
                  </a:moveTo>
                  <a:lnTo>
                    <a:pt x="99" y="0"/>
                  </a:lnTo>
                  <a:lnTo>
                    <a:pt x="145" y="47"/>
                  </a:lnTo>
                  <a:lnTo>
                    <a:pt x="46" y="146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429"/>
            <p:cNvSpPr>
              <a:spLocks noEditPoints="1"/>
            </p:cNvSpPr>
            <p:nvPr/>
          </p:nvSpPr>
          <p:spPr bwMode="auto">
            <a:xfrm>
              <a:off x="4120522" y="5223384"/>
              <a:ext cx="573088" cy="571500"/>
            </a:xfrm>
            <a:custGeom>
              <a:avLst/>
              <a:gdLst>
                <a:gd name="T0" fmla="*/ 647 w 722"/>
                <a:gd name="T1" fmla="*/ 27 h 720"/>
                <a:gd name="T2" fmla="*/ 640 w 722"/>
                <a:gd name="T3" fmla="*/ 21 h 720"/>
                <a:gd name="T4" fmla="*/ 624 w 722"/>
                <a:gd name="T5" fmla="*/ 11 h 720"/>
                <a:gd name="T6" fmla="*/ 606 w 722"/>
                <a:gd name="T7" fmla="*/ 4 h 720"/>
                <a:gd name="T8" fmla="*/ 588 w 722"/>
                <a:gd name="T9" fmla="*/ 0 h 720"/>
                <a:gd name="T10" fmla="*/ 570 w 722"/>
                <a:gd name="T11" fmla="*/ 0 h 720"/>
                <a:gd name="T12" fmla="*/ 552 w 722"/>
                <a:gd name="T13" fmla="*/ 4 h 720"/>
                <a:gd name="T14" fmla="*/ 533 w 722"/>
                <a:gd name="T15" fmla="*/ 11 h 720"/>
                <a:gd name="T16" fmla="*/ 518 w 722"/>
                <a:gd name="T17" fmla="*/ 21 h 720"/>
                <a:gd name="T18" fmla="*/ 10 w 722"/>
                <a:gd name="T19" fmla="*/ 528 h 720"/>
                <a:gd name="T20" fmla="*/ 5 w 722"/>
                <a:gd name="T21" fmla="*/ 533 h 720"/>
                <a:gd name="T22" fmla="*/ 0 w 722"/>
                <a:gd name="T23" fmla="*/ 545 h 720"/>
                <a:gd name="T24" fmla="*/ 0 w 722"/>
                <a:gd name="T25" fmla="*/ 557 h 720"/>
                <a:gd name="T26" fmla="*/ 5 w 722"/>
                <a:gd name="T27" fmla="*/ 569 h 720"/>
                <a:gd name="T28" fmla="*/ 145 w 722"/>
                <a:gd name="T29" fmla="*/ 710 h 720"/>
                <a:gd name="T30" fmla="*/ 151 w 722"/>
                <a:gd name="T31" fmla="*/ 714 h 720"/>
                <a:gd name="T32" fmla="*/ 162 w 722"/>
                <a:gd name="T33" fmla="*/ 719 h 720"/>
                <a:gd name="T34" fmla="*/ 169 w 722"/>
                <a:gd name="T35" fmla="*/ 720 h 720"/>
                <a:gd name="T36" fmla="*/ 182 w 722"/>
                <a:gd name="T37" fmla="*/ 718 h 720"/>
                <a:gd name="T38" fmla="*/ 192 w 722"/>
                <a:gd name="T39" fmla="*/ 710 h 720"/>
                <a:gd name="T40" fmla="*/ 693 w 722"/>
                <a:gd name="T41" fmla="*/ 210 h 720"/>
                <a:gd name="T42" fmla="*/ 693 w 722"/>
                <a:gd name="T43" fmla="*/ 210 h 720"/>
                <a:gd name="T44" fmla="*/ 705 w 722"/>
                <a:gd name="T45" fmla="*/ 195 h 720"/>
                <a:gd name="T46" fmla="*/ 715 w 722"/>
                <a:gd name="T47" fmla="*/ 178 h 720"/>
                <a:gd name="T48" fmla="*/ 720 w 722"/>
                <a:gd name="T49" fmla="*/ 159 h 720"/>
                <a:gd name="T50" fmla="*/ 722 w 722"/>
                <a:gd name="T51" fmla="*/ 141 h 720"/>
                <a:gd name="T52" fmla="*/ 720 w 722"/>
                <a:gd name="T53" fmla="*/ 123 h 720"/>
                <a:gd name="T54" fmla="*/ 715 w 722"/>
                <a:gd name="T55" fmla="*/ 105 h 720"/>
                <a:gd name="T56" fmla="*/ 705 w 722"/>
                <a:gd name="T57" fmla="*/ 88 h 720"/>
                <a:gd name="T58" fmla="*/ 693 w 722"/>
                <a:gd name="T59" fmla="*/ 72 h 720"/>
                <a:gd name="T60" fmla="*/ 647 w 722"/>
                <a:gd name="T61" fmla="*/ 163 h 720"/>
                <a:gd name="T62" fmla="*/ 79 w 722"/>
                <a:gd name="T63" fmla="*/ 551 h 720"/>
                <a:gd name="T64" fmla="*/ 556 w 722"/>
                <a:gd name="T65" fmla="*/ 74 h 720"/>
                <a:gd name="T66" fmla="*/ 567 w 722"/>
                <a:gd name="T67" fmla="*/ 66 h 720"/>
                <a:gd name="T68" fmla="*/ 579 w 722"/>
                <a:gd name="T69" fmla="*/ 65 h 720"/>
                <a:gd name="T70" fmla="*/ 590 w 722"/>
                <a:gd name="T71" fmla="*/ 66 h 720"/>
                <a:gd name="T72" fmla="*/ 601 w 722"/>
                <a:gd name="T73" fmla="*/ 74 h 720"/>
                <a:gd name="T74" fmla="*/ 647 w 722"/>
                <a:gd name="T75" fmla="*/ 120 h 720"/>
                <a:gd name="T76" fmla="*/ 647 w 722"/>
                <a:gd name="T77" fmla="*/ 120 h 720"/>
                <a:gd name="T78" fmla="*/ 653 w 722"/>
                <a:gd name="T79" fmla="*/ 129 h 720"/>
                <a:gd name="T80" fmla="*/ 656 w 722"/>
                <a:gd name="T81" fmla="*/ 141 h 720"/>
                <a:gd name="T82" fmla="*/ 653 w 722"/>
                <a:gd name="T83" fmla="*/ 153 h 720"/>
                <a:gd name="T84" fmla="*/ 647 w 722"/>
                <a:gd name="T85" fmla="*/ 16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2" h="720">
                  <a:moveTo>
                    <a:pt x="693" y="72"/>
                  </a:moveTo>
                  <a:lnTo>
                    <a:pt x="647" y="27"/>
                  </a:lnTo>
                  <a:lnTo>
                    <a:pt x="647" y="27"/>
                  </a:lnTo>
                  <a:lnTo>
                    <a:pt x="640" y="21"/>
                  </a:lnTo>
                  <a:lnTo>
                    <a:pt x="633" y="14"/>
                  </a:lnTo>
                  <a:lnTo>
                    <a:pt x="624" y="11"/>
                  </a:lnTo>
                  <a:lnTo>
                    <a:pt x="616" y="6"/>
                  </a:lnTo>
                  <a:lnTo>
                    <a:pt x="606" y="4"/>
                  </a:lnTo>
                  <a:lnTo>
                    <a:pt x="598" y="1"/>
                  </a:lnTo>
                  <a:lnTo>
                    <a:pt x="588" y="0"/>
                  </a:lnTo>
                  <a:lnTo>
                    <a:pt x="579" y="0"/>
                  </a:lnTo>
                  <a:lnTo>
                    <a:pt x="570" y="0"/>
                  </a:lnTo>
                  <a:lnTo>
                    <a:pt x="560" y="1"/>
                  </a:lnTo>
                  <a:lnTo>
                    <a:pt x="552" y="4"/>
                  </a:lnTo>
                  <a:lnTo>
                    <a:pt x="542" y="6"/>
                  </a:lnTo>
                  <a:lnTo>
                    <a:pt x="533" y="11"/>
                  </a:lnTo>
                  <a:lnTo>
                    <a:pt x="525" y="14"/>
                  </a:lnTo>
                  <a:lnTo>
                    <a:pt x="518" y="21"/>
                  </a:lnTo>
                  <a:lnTo>
                    <a:pt x="511" y="27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5" y="533"/>
                  </a:lnTo>
                  <a:lnTo>
                    <a:pt x="3" y="539"/>
                  </a:lnTo>
                  <a:lnTo>
                    <a:pt x="0" y="545"/>
                  </a:lnTo>
                  <a:lnTo>
                    <a:pt x="0" y="551"/>
                  </a:lnTo>
                  <a:lnTo>
                    <a:pt x="0" y="557"/>
                  </a:lnTo>
                  <a:lnTo>
                    <a:pt x="3" y="563"/>
                  </a:lnTo>
                  <a:lnTo>
                    <a:pt x="5" y="569"/>
                  </a:lnTo>
                  <a:lnTo>
                    <a:pt x="10" y="574"/>
                  </a:lnTo>
                  <a:lnTo>
                    <a:pt x="145" y="710"/>
                  </a:lnTo>
                  <a:lnTo>
                    <a:pt x="145" y="710"/>
                  </a:lnTo>
                  <a:lnTo>
                    <a:pt x="151" y="714"/>
                  </a:lnTo>
                  <a:lnTo>
                    <a:pt x="156" y="718"/>
                  </a:lnTo>
                  <a:lnTo>
                    <a:pt x="162" y="719"/>
                  </a:lnTo>
                  <a:lnTo>
                    <a:pt x="169" y="720"/>
                  </a:lnTo>
                  <a:lnTo>
                    <a:pt x="169" y="720"/>
                  </a:lnTo>
                  <a:lnTo>
                    <a:pt x="175" y="719"/>
                  </a:lnTo>
                  <a:lnTo>
                    <a:pt x="182" y="718"/>
                  </a:lnTo>
                  <a:lnTo>
                    <a:pt x="188" y="714"/>
                  </a:lnTo>
                  <a:lnTo>
                    <a:pt x="192" y="7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700" y="203"/>
                  </a:lnTo>
                  <a:lnTo>
                    <a:pt x="705" y="195"/>
                  </a:lnTo>
                  <a:lnTo>
                    <a:pt x="711" y="186"/>
                  </a:lnTo>
                  <a:lnTo>
                    <a:pt x="715" y="178"/>
                  </a:lnTo>
                  <a:lnTo>
                    <a:pt x="717" y="169"/>
                  </a:lnTo>
                  <a:lnTo>
                    <a:pt x="720" y="159"/>
                  </a:lnTo>
                  <a:lnTo>
                    <a:pt x="721" y="151"/>
                  </a:lnTo>
                  <a:lnTo>
                    <a:pt x="722" y="141"/>
                  </a:lnTo>
                  <a:lnTo>
                    <a:pt x="721" y="132"/>
                  </a:lnTo>
                  <a:lnTo>
                    <a:pt x="720" y="123"/>
                  </a:lnTo>
                  <a:lnTo>
                    <a:pt x="717" y="114"/>
                  </a:lnTo>
                  <a:lnTo>
                    <a:pt x="715" y="105"/>
                  </a:lnTo>
                  <a:lnTo>
                    <a:pt x="710" y="97"/>
                  </a:lnTo>
                  <a:lnTo>
                    <a:pt x="705" y="88"/>
                  </a:lnTo>
                  <a:lnTo>
                    <a:pt x="700" y="80"/>
                  </a:lnTo>
                  <a:lnTo>
                    <a:pt x="693" y="72"/>
                  </a:lnTo>
                  <a:lnTo>
                    <a:pt x="693" y="72"/>
                  </a:lnTo>
                  <a:close/>
                  <a:moveTo>
                    <a:pt x="647" y="163"/>
                  </a:moveTo>
                  <a:lnTo>
                    <a:pt x="169" y="640"/>
                  </a:lnTo>
                  <a:lnTo>
                    <a:pt x="79" y="551"/>
                  </a:lnTo>
                  <a:lnTo>
                    <a:pt x="556" y="74"/>
                  </a:lnTo>
                  <a:lnTo>
                    <a:pt x="556" y="74"/>
                  </a:lnTo>
                  <a:lnTo>
                    <a:pt x="561" y="70"/>
                  </a:lnTo>
                  <a:lnTo>
                    <a:pt x="567" y="66"/>
                  </a:lnTo>
                  <a:lnTo>
                    <a:pt x="573" y="65"/>
                  </a:lnTo>
                  <a:lnTo>
                    <a:pt x="579" y="65"/>
                  </a:lnTo>
                  <a:lnTo>
                    <a:pt x="585" y="65"/>
                  </a:lnTo>
                  <a:lnTo>
                    <a:pt x="590" y="66"/>
                  </a:lnTo>
                  <a:lnTo>
                    <a:pt x="596" y="70"/>
                  </a:lnTo>
                  <a:lnTo>
                    <a:pt x="601" y="74"/>
                  </a:lnTo>
                  <a:lnTo>
                    <a:pt x="647" y="120"/>
                  </a:lnTo>
                  <a:lnTo>
                    <a:pt x="647" y="120"/>
                  </a:lnTo>
                  <a:lnTo>
                    <a:pt x="647" y="120"/>
                  </a:lnTo>
                  <a:lnTo>
                    <a:pt x="647" y="120"/>
                  </a:lnTo>
                  <a:lnTo>
                    <a:pt x="651" y="124"/>
                  </a:lnTo>
                  <a:lnTo>
                    <a:pt x="653" y="129"/>
                  </a:lnTo>
                  <a:lnTo>
                    <a:pt x="656" y="135"/>
                  </a:lnTo>
                  <a:lnTo>
                    <a:pt x="656" y="141"/>
                  </a:lnTo>
                  <a:lnTo>
                    <a:pt x="656" y="147"/>
                  </a:lnTo>
                  <a:lnTo>
                    <a:pt x="653" y="153"/>
                  </a:lnTo>
                  <a:lnTo>
                    <a:pt x="651" y="158"/>
                  </a:lnTo>
                  <a:lnTo>
                    <a:pt x="647" y="163"/>
                  </a:lnTo>
                  <a:lnTo>
                    <a:pt x="647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430"/>
            <p:cNvSpPr>
              <a:spLocks/>
            </p:cNvSpPr>
            <p:nvPr/>
          </p:nvSpPr>
          <p:spPr bwMode="auto">
            <a:xfrm>
              <a:off x="4066547" y="5652009"/>
              <a:ext cx="196850" cy="196850"/>
            </a:xfrm>
            <a:custGeom>
              <a:avLst/>
              <a:gdLst>
                <a:gd name="T0" fmla="*/ 228 w 248"/>
                <a:gd name="T1" fmla="*/ 116 h 248"/>
                <a:gd name="T2" fmla="*/ 85 w 248"/>
                <a:gd name="T3" fmla="*/ 163 h 248"/>
                <a:gd name="T4" fmla="*/ 133 w 248"/>
                <a:gd name="T5" fmla="*/ 21 h 248"/>
                <a:gd name="T6" fmla="*/ 70 w 248"/>
                <a:gd name="T7" fmla="*/ 0 h 248"/>
                <a:gd name="T8" fmla="*/ 1 w 248"/>
                <a:gd name="T9" fmla="*/ 206 h 248"/>
                <a:gd name="T10" fmla="*/ 1 w 248"/>
                <a:gd name="T11" fmla="*/ 206 h 248"/>
                <a:gd name="T12" fmla="*/ 0 w 248"/>
                <a:gd name="T13" fmla="*/ 210 h 248"/>
                <a:gd name="T14" fmla="*/ 0 w 248"/>
                <a:gd name="T15" fmla="*/ 215 h 248"/>
                <a:gd name="T16" fmla="*/ 0 w 248"/>
                <a:gd name="T17" fmla="*/ 215 h 248"/>
                <a:gd name="T18" fmla="*/ 1 w 248"/>
                <a:gd name="T19" fmla="*/ 222 h 248"/>
                <a:gd name="T20" fmla="*/ 3 w 248"/>
                <a:gd name="T21" fmla="*/ 228 h 248"/>
                <a:gd name="T22" fmla="*/ 6 w 248"/>
                <a:gd name="T23" fmla="*/ 233 h 248"/>
                <a:gd name="T24" fmla="*/ 10 w 248"/>
                <a:gd name="T25" fmla="*/ 238 h 248"/>
                <a:gd name="T26" fmla="*/ 15 w 248"/>
                <a:gd name="T27" fmla="*/ 243 h 248"/>
                <a:gd name="T28" fmla="*/ 21 w 248"/>
                <a:gd name="T29" fmla="*/ 245 h 248"/>
                <a:gd name="T30" fmla="*/ 27 w 248"/>
                <a:gd name="T31" fmla="*/ 248 h 248"/>
                <a:gd name="T32" fmla="*/ 33 w 248"/>
                <a:gd name="T33" fmla="*/ 248 h 248"/>
                <a:gd name="T34" fmla="*/ 33 w 248"/>
                <a:gd name="T35" fmla="*/ 248 h 248"/>
                <a:gd name="T36" fmla="*/ 39 w 248"/>
                <a:gd name="T37" fmla="*/ 248 h 248"/>
                <a:gd name="T38" fmla="*/ 44 w 248"/>
                <a:gd name="T39" fmla="*/ 247 h 248"/>
                <a:gd name="T40" fmla="*/ 248 w 248"/>
                <a:gd name="T41" fmla="*/ 179 h 248"/>
                <a:gd name="T42" fmla="*/ 228 w 248"/>
                <a:gd name="T43" fmla="*/ 11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8" h="248">
                  <a:moveTo>
                    <a:pt x="228" y="116"/>
                  </a:moveTo>
                  <a:lnTo>
                    <a:pt x="85" y="163"/>
                  </a:lnTo>
                  <a:lnTo>
                    <a:pt x="133" y="21"/>
                  </a:lnTo>
                  <a:lnTo>
                    <a:pt x="70" y="0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1" y="222"/>
                  </a:lnTo>
                  <a:lnTo>
                    <a:pt x="3" y="228"/>
                  </a:lnTo>
                  <a:lnTo>
                    <a:pt x="6" y="233"/>
                  </a:lnTo>
                  <a:lnTo>
                    <a:pt x="10" y="238"/>
                  </a:lnTo>
                  <a:lnTo>
                    <a:pt x="15" y="243"/>
                  </a:lnTo>
                  <a:lnTo>
                    <a:pt x="21" y="245"/>
                  </a:lnTo>
                  <a:lnTo>
                    <a:pt x="27" y="248"/>
                  </a:lnTo>
                  <a:lnTo>
                    <a:pt x="33" y="248"/>
                  </a:lnTo>
                  <a:lnTo>
                    <a:pt x="33" y="248"/>
                  </a:lnTo>
                  <a:lnTo>
                    <a:pt x="39" y="248"/>
                  </a:lnTo>
                  <a:lnTo>
                    <a:pt x="44" y="247"/>
                  </a:lnTo>
                  <a:lnTo>
                    <a:pt x="248" y="179"/>
                  </a:lnTo>
                  <a:lnTo>
                    <a:pt x="228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431"/>
            <p:cNvSpPr>
              <a:spLocks/>
            </p:cNvSpPr>
            <p:nvPr/>
          </p:nvSpPr>
          <p:spPr bwMode="auto">
            <a:xfrm>
              <a:off x="4452310" y="5317046"/>
              <a:ext cx="146050" cy="144462"/>
            </a:xfrm>
            <a:custGeom>
              <a:avLst/>
              <a:gdLst>
                <a:gd name="T0" fmla="*/ 0 w 183"/>
                <a:gd name="T1" fmla="*/ 46 h 183"/>
                <a:gd name="T2" fmla="*/ 47 w 183"/>
                <a:gd name="T3" fmla="*/ 0 h 183"/>
                <a:gd name="T4" fmla="*/ 183 w 183"/>
                <a:gd name="T5" fmla="*/ 137 h 183"/>
                <a:gd name="T6" fmla="*/ 136 w 183"/>
                <a:gd name="T7" fmla="*/ 183 h 183"/>
                <a:gd name="T8" fmla="*/ 0 w 183"/>
                <a:gd name="T9" fmla="*/ 4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0" y="46"/>
                  </a:moveTo>
                  <a:lnTo>
                    <a:pt x="47" y="0"/>
                  </a:lnTo>
                  <a:lnTo>
                    <a:pt x="183" y="137"/>
                  </a:lnTo>
                  <a:lnTo>
                    <a:pt x="136" y="183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Rectangle 432"/>
            <p:cNvSpPr>
              <a:spLocks noChangeArrowheads="1"/>
            </p:cNvSpPr>
            <p:nvPr/>
          </p:nvSpPr>
          <p:spPr bwMode="auto">
            <a:xfrm>
              <a:off x="4091947" y="5796471"/>
              <a:ext cx="392113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433"/>
            <p:cNvSpPr>
              <a:spLocks noChangeArrowheads="1"/>
            </p:cNvSpPr>
            <p:nvPr/>
          </p:nvSpPr>
          <p:spPr bwMode="auto">
            <a:xfrm>
              <a:off x="4536447" y="5796471"/>
              <a:ext cx="52388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Rectangle 434"/>
            <p:cNvSpPr>
              <a:spLocks noChangeArrowheads="1"/>
            </p:cNvSpPr>
            <p:nvPr/>
          </p:nvSpPr>
          <p:spPr bwMode="auto">
            <a:xfrm>
              <a:off x="4641222" y="5796471"/>
              <a:ext cx="52388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479659" y="2238588"/>
            <a:ext cx="410057" cy="449862"/>
            <a:chOff x="3584848" y="3443289"/>
            <a:chExt cx="1030288" cy="1130300"/>
          </a:xfrm>
          <a:solidFill>
            <a:schemeClr val="tx2"/>
          </a:solidFill>
        </p:grpSpPr>
        <p:sp>
          <p:nvSpPr>
            <p:cNvPr id="49" name="Freeform 384"/>
            <p:cNvSpPr>
              <a:spLocks noEditPoints="1"/>
            </p:cNvSpPr>
            <p:nvPr/>
          </p:nvSpPr>
          <p:spPr bwMode="auto">
            <a:xfrm>
              <a:off x="3584848" y="3551239"/>
              <a:ext cx="1020763" cy="1022350"/>
            </a:xfrm>
            <a:custGeom>
              <a:avLst/>
              <a:gdLst>
                <a:gd name="T0" fmla="*/ 1136 w 1286"/>
                <a:gd name="T1" fmla="*/ 537 h 1288"/>
                <a:gd name="T2" fmla="*/ 1135 w 1286"/>
                <a:gd name="T3" fmla="*/ 528 h 1288"/>
                <a:gd name="T4" fmla="*/ 1126 w 1286"/>
                <a:gd name="T5" fmla="*/ 519 h 1288"/>
                <a:gd name="T6" fmla="*/ 1116 w 1286"/>
                <a:gd name="T7" fmla="*/ 515 h 1288"/>
                <a:gd name="T8" fmla="*/ 815 w 1286"/>
                <a:gd name="T9" fmla="*/ 21 h 1288"/>
                <a:gd name="T10" fmla="*/ 811 w 1286"/>
                <a:gd name="T11" fmla="*/ 9 h 1288"/>
                <a:gd name="T12" fmla="*/ 801 w 1286"/>
                <a:gd name="T13" fmla="*/ 2 h 1288"/>
                <a:gd name="T14" fmla="*/ 236 w 1286"/>
                <a:gd name="T15" fmla="*/ 0 h 1288"/>
                <a:gd name="T16" fmla="*/ 227 w 1286"/>
                <a:gd name="T17" fmla="*/ 2 h 1288"/>
                <a:gd name="T18" fmla="*/ 219 w 1286"/>
                <a:gd name="T19" fmla="*/ 9 h 1288"/>
                <a:gd name="T20" fmla="*/ 215 w 1286"/>
                <a:gd name="T21" fmla="*/ 21 h 1288"/>
                <a:gd name="T22" fmla="*/ 22 w 1286"/>
                <a:gd name="T23" fmla="*/ 1244 h 1288"/>
                <a:gd name="T24" fmla="*/ 10 w 1286"/>
                <a:gd name="T25" fmla="*/ 1248 h 1288"/>
                <a:gd name="T26" fmla="*/ 2 w 1286"/>
                <a:gd name="T27" fmla="*/ 1258 h 1288"/>
                <a:gd name="T28" fmla="*/ 0 w 1286"/>
                <a:gd name="T29" fmla="*/ 1266 h 1288"/>
                <a:gd name="T30" fmla="*/ 4 w 1286"/>
                <a:gd name="T31" fmla="*/ 1278 h 1288"/>
                <a:gd name="T32" fmla="*/ 13 w 1286"/>
                <a:gd name="T33" fmla="*/ 1286 h 1288"/>
                <a:gd name="T34" fmla="*/ 1265 w 1286"/>
                <a:gd name="T35" fmla="*/ 1288 h 1288"/>
                <a:gd name="T36" fmla="*/ 1274 w 1286"/>
                <a:gd name="T37" fmla="*/ 1286 h 1288"/>
                <a:gd name="T38" fmla="*/ 1282 w 1286"/>
                <a:gd name="T39" fmla="*/ 1278 h 1288"/>
                <a:gd name="T40" fmla="*/ 1286 w 1286"/>
                <a:gd name="T41" fmla="*/ 1266 h 1288"/>
                <a:gd name="T42" fmla="*/ 1285 w 1286"/>
                <a:gd name="T43" fmla="*/ 1258 h 1288"/>
                <a:gd name="T44" fmla="*/ 1277 w 1286"/>
                <a:gd name="T45" fmla="*/ 1248 h 1288"/>
                <a:gd name="T46" fmla="*/ 1265 w 1286"/>
                <a:gd name="T47" fmla="*/ 1244 h 1288"/>
                <a:gd name="T48" fmla="*/ 365 w 1286"/>
                <a:gd name="T49" fmla="*/ 1244 h 1288"/>
                <a:gd name="T50" fmla="*/ 365 w 1286"/>
                <a:gd name="T51" fmla="*/ 1047 h 1288"/>
                <a:gd name="T52" fmla="*/ 371 w 1286"/>
                <a:gd name="T53" fmla="*/ 1036 h 1288"/>
                <a:gd name="T54" fmla="*/ 382 w 1286"/>
                <a:gd name="T55" fmla="*/ 1030 h 1288"/>
                <a:gd name="T56" fmla="*/ 429 w 1286"/>
                <a:gd name="T57" fmla="*/ 1030 h 1288"/>
                <a:gd name="T58" fmla="*/ 441 w 1286"/>
                <a:gd name="T59" fmla="*/ 1034 h 1288"/>
                <a:gd name="T60" fmla="*/ 448 w 1286"/>
                <a:gd name="T61" fmla="*/ 1044 h 1288"/>
                <a:gd name="T62" fmla="*/ 451 w 1286"/>
                <a:gd name="T63" fmla="*/ 1244 h 1288"/>
                <a:gd name="T64" fmla="*/ 537 w 1286"/>
                <a:gd name="T65" fmla="*/ 1244 h 1288"/>
                <a:gd name="T66" fmla="*/ 493 w 1286"/>
                <a:gd name="T67" fmla="*/ 1052 h 1288"/>
                <a:gd name="T68" fmla="*/ 482 w 1286"/>
                <a:gd name="T69" fmla="*/ 1016 h 1288"/>
                <a:gd name="T70" fmla="*/ 454 w 1286"/>
                <a:gd name="T71" fmla="*/ 993 h 1288"/>
                <a:gd name="T72" fmla="*/ 386 w 1286"/>
                <a:gd name="T73" fmla="*/ 987 h 1288"/>
                <a:gd name="T74" fmla="*/ 361 w 1286"/>
                <a:gd name="T75" fmla="*/ 993 h 1288"/>
                <a:gd name="T76" fmla="*/ 332 w 1286"/>
                <a:gd name="T77" fmla="*/ 1016 h 1288"/>
                <a:gd name="T78" fmla="*/ 321 w 1286"/>
                <a:gd name="T79" fmla="*/ 1052 h 1288"/>
                <a:gd name="T80" fmla="*/ 257 w 1286"/>
                <a:gd name="T81" fmla="*/ 43 h 1288"/>
                <a:gd name="T82" fmla="*/ 557 w 1286"/>
                <a:gd name="T83" fmla="*/ 515 h 1288"/>
                <a:gd name="T84" fmla="*/ 549 w 1286"/>
                <a:gd name="T85" fmla="*/ 517 h 1288"/>
                <a:gd name="T86" fmla="*/ 540 w 1286"/>
                <a:gd name="T87" fmla="*/ 525 h 1288"/>
                <a:gd name="T88" fmla="*/ 537 w 1286"/>
                <a:gd name="T89" fmla="*/ 537 h 1288"/>
                <a:gd name="T90" fmla="*/ 579 w 1286"/>
                <a:gd name="T91" fmla="*/ 1244 h 1288"/>
                <a:gd name="T92" fmla="*/ 1094 w 1286"/>
                <a:gd name="T93" fmla="*/ 1244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6" h="1288">
                  <a:moveTo>
                    <a:pt x="1265" y="1244"/>
                  </a:moveTo>
                  <a:lnTo>
                    <a:pt x="1136" y="1244"/>
                  </a:lnTo>
                  <a:lnTo>
                    <a:pt x="1136" y="537"/>
                  </a:lnTo>
                  <a:lnTo>
                    <a:pt x="1136" y="537"/>
                  </a:lnTo>
                  <a:lnTo>
                    <a:pt x="1136" y="532"/>
                  </a:lnTo>
                  <a:lnTo>
                    <a:pt x="1135" y="528"/>
                  </a:lnTo>
                  <a:lnTo>
                    <a:pt x="1132" y="525"/>
                  </a:lnTo>
                  <a:lnTo>
                    <a:pt x="1130" y="521"/>
                  </a:lnTo>
                  <a:lnTo>
                    <a:pt x="1126" y="519"/>
                  </a:lnTo>
                  <a:lnTo>
                    <a:pt x="1123" y="517"/>
                  </a:lnTo>
                  <a:lnTo>
                    <a:pt x="1119" y="515"/>
                  </a:lnTo>
                  <a:lnTo>
                    <a:pt x="1116" y="515"/>
                  </a:lnTo>
                  <a:lnTo>
                    <a:pt x="815" y="515"/>
                  </a:lnTo>
                  <a:lnTo>
                    <a:pt x="815" y="21"/>
                  </a:lnTo>
                  <a:lnTo>
                    <a:pt x="815" y="21"/>
                  </a:lnTo>
                  <a:lnTo>
                    <a:pt x="815" y="18"/>
                  </a:lnTo>
                  <a:lnTo>
                    <a:pt x="813" y="13"/>
                  </a:lnTo>
                  <a:lnTo>
                    <a:pt x="811" y="9"/>
                  </a:lnTo>
                  <a:lnTo>
                    <a:pt x="809" y="7"/>
                  </a:lnTo>
                  <a:lnTo>
                    <a:pt x="805" y="3"/>
                  </a:lnTo>
                  <a:lnTo>
                    <a:pt x="801" y="2"/>
                  </a:lnTo>
                  <a:lnTo>
                    <a:pt x="798" y="1"/>
                  </a:lnTo>
                  <a:lnTo>
                    <a:pt x="793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2" y="1"/>
                  </a:lnTo>
                  <a:lnTo>
                    <a:pt x="227" y="2"/>
                  </a:lnTo>
                  <a:lnTo>
                    <a:pt x="224" y="3"/>
                  </a:lnTo>
                  <a:lnTo>
                    <a:pt x="221" y="7"/>
                  </a:lnTo>
                  <a:lnTo>
                    <a:pt x="219" y="9"/>
                  </a:lnTo>
                  <a:lnTo>
                    <a:pt x="216" y="13"/>
                  </a:lnTo>
                  <a:lnTo>
                    <a:pt x="215" y="18"/>
                  </a:lnTo>
                  <a:lnTo>
                    <a:pt x="215" y="21"/>
                  </a:lnTo>
                  <a:lnTo>
                    <a:pt x="215" y="1244"/>
                  </a:lnTo>
                  <a:lnTo>
                    <a:pt x="22" y="1244"/>
                  </a:lnTo>
                  <a:lnTo>
                    <a:pt x="22" y="1244"/>
                  </a:lnTo>
                  <a:lnTo>
                    <a:pt x="17" y="1246"/>
                  </a:lnTo>
                  <a:lnTo>
                    <a:pt x="13" y="1247"/>
                  </a:lnTo>
                  <a:lnTo>
                    <a:pt x="10" y="1248"/>
                  </a:lnTo>
                  <a:lnTo>
                    <a:pt x="6" y="1250"/>
                  </a:lnTo>
                  <a:lnTo>
                    <a:pt x="4" y="1254"/>
                  </a:lnTo>
                  <a:lnTo>
                    <a:pt x="2" y="1258"/>
                  </a:lnTo>
                  <a:lnTo>
                    <a:pt x="1" y="1261"/>
                  </a:lnTo>
                  <a:lnTo>
                    <a:pt x="0" y="1266"/>
                  </a:lnTo>
                  <a:lnTo>
                    <a:pt x="0" y="1266"/>
                  </a:lnTo>
                  <a:lnTo>
                    <a:pt x="1" y="1271"/>
                  </a:lnTo>
                  <a:lnTo>
                    <a:pt x="2" y="1275"/>
                  </a:lnTo>
                  <a:lnTo>
                    <a:pt x="4" y="1278"/>
                  </a:lnTo>
                  <a:lnTo>
                    <a:pt x="6" y="1281"/>
                  </a:lnTo>
                  <a:lnTo>
                    <a:pt x="10" y="1284"/>
                  </a:lnTo>
                  <a:lnTo>
                    <a:pt x="13" y="1286"/>
                  </a:lnTo>
                  <a:lnTo>
                    <a:pt x="17" y="1287"/>
                  </a:lnTo>
                  <a:lnTo>
                    <a:pt x="22" y="1288"/>
                  </a:lnTo>
                  <a:lnTo>
                    <a:pt x="1265" y="1288"/>
                  </a:lnTo>
                  <a:lnTo>
                    <a:pt x="1265" y="1288"/>
                  </a:lnTo>
                  <a:lnTo>
                    <a:pt x="1269" y="1287"/>
                  </a:lnTo>
                  <a:lnTo>
                    <a:pt x="1274" y="1286"/>
                  </a:lnTo>
                  <a:lnTo>
                    <a:pt x="1277" y="1284"/>
                  </a:lnTo>
                  <a:lnTo>
                    <a:pt x="1280" y="1281"/>
                  </a:lnTo>
                  <a:lnTo>
                    <a:pt x="1282" y="1278"/>
                  </a:lnTo>
                  <a:lnTo>
                    <a:pt x="1285" y="1275"/>
                  </a:lnTo>
                  <a:lnTo>
                    <a:pt x="1286" y="1271"/>
                  </a:lnTo>
                  <a:lnTo>
                    <a:pt x="1286" y="1266"/>
                  </a:lnTo>
                  <a:lnTo>
                    <a:pt x="1286" y="1266"/>
                  </a:lnTo>
                  <a:lnTo>
                    <a:pt x="1286" y="1261"/>
                  </a:lnTo>
                  <a:lnTo>
                    <a:pt x="1285" y="1258"/>
                  </a:lnTo>
                  <a:lnTo>
                    <a:pt x="1282" y="1254"/>
                  </a:lnTo>
                  <a:lnTo>
                    <a:pt x="1280" y="1250"/>
                  </a:lnTo>
                  <a:lnTo>
                    <a:pt x="1277" y="1248"/>
                  </a:lnTo>
                  <a:lnTo>
                    <a:pt x="1274" y="1247"/>
                  </a:lnTo>
                  <a:lnTo>
                    <a:pt x="1269" y="1246"/>
                  </a:lnTo>
                  <a:lnTo>
                    <a:pt x="1265" y="1244"/>
                  </a:lnTo>
                  <a:lnTo>
                    <a:pt x="1265" y="1244"/>
                  </a:lnTo>
                  <a:close/>
                  <a:moveTo>
                    <a:pt x="451" y="1244"/>
                  </a:moveTo>
                  <a:lnTo>
                    <a:pt x="365" y="1244"/>
                  </a:lnTo>
                  <a:lnTo>
                    <a:pt x="365" y="1052"/>
                  </a:lnTo>
                  <a:lnTo>
                    <a:pt x="365" y="1052"/>
                  </a:lnTo>
                  <a:lnTo>
                    <a:pt x="365" y="1047"/>
                  </a:lnTo>
                  <a:lnTo>
                    <a:pt x="366" y="1044"/>
                  </a:lnTo>
                  <a:lnTo>
                    <a:pt x="369" y="1040"/>
                  </a:lnTo>
                  <a:lnTo>
                    <a:pt x="371" y="1036"/>
                  </a:lnTo>
                  <a:lnTo>
                    <a:pt x="375" y="1034"/>
                  </a:lnTo>
                  <a:lnTo>
                    <a:pt x="378" y="1032"/>
                  </a:lnTo>
                  <a:lnTo>
                    <a:pt x="382" y="1030"/>
                  </a:lnTo>
                  <a:lnTo>
                    <a:pt x="386" y="1030"/>
                  </a:lnTo>
                  <a:lnTo>
                    <a:pt x="429" y="1030"/>
                  </a:lnTo>
                  <a:lnTo>
                    <a:pt x="429" y="1030"/>
                  </a:lnTo>
                  <a:lnTo>
                    <a:pt x="434" y="1030"/>
                  </a:lnTo>
                  <a:lnTo>
                    <a:pt x="438" y="1032"/>
                  </a:lnTo>
                  <a:lnTo>
                    <a:pt x="441" y="1034"/>
                  </a:lnTo>
                  <a:lnTo>
                    <a:pt x="444" y="1036"/>
                  </a:lnTo>
                  <a:lnTo>
                    <a:pt x="447" y="1040"/>
                  </a:lnTo>
                  <a:lnTo>
                    <a:pt x="448" y="1044"/>
                  </a:lnTo>
                  <a:lnTo>
                    <a:pt x="450" y="1047"/>
                  </a:lnTo>
                  <a:lnTo>
                    <a:pt x="451" y="1052"/>
                  </a:lnTo>
                  <a:lnTo>
                    <a:pt x="451" y="1244"/>
                  </a:lnTo>
                  <a:lnTo>
                    <a:pt x="451" y="1244"/>
                  </a:lnTo>
                  <a:close/>
                  <a:moveTo>
                    <a:pt x="537" y="537"/>
                  </a:moveTo>
                  <a:lnTo>
                    <a:pt x="537" y="1244"/>
                  </a:lnTo>
                  <a:lnTo>
                    <a:pt x="493" y="1244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2" y="1039"/>
                  </a:lnTo>
                  <a:lnTo>
                    <a:pt x="488" y="1027"/>
                  </a:lnTo>
                  <a:lnTo>
                    <a:pt x="482" y="1016"/>
                  </a:lnTo>
                  <a:lnTo>
                    <a:pt x="475" y="1006"/>
                  </a:lnTo>
                  <a:lnTo>
                    <a:pt x="465" y="998"/>
                  </a:lnTo>
                  <a:lnTo>
                    <a:pt x="454" y="993"/>
                  </a:lnTo>
                  <a:lnTo>
                    <a:pt x="442" y="988"/>
                  </a:lnTo>
                  <a:lnTo>
                    <a:pt x="429" y="987"/>
                  </a:lnTo>
                  <a:lnTo>
                    <a:pt x="386" y="987"/>
                  </a:lnTo>
                  <a:lnTo>
                    <a:pt x="386" y="987"/>
                  </a:lnTo>
                  <a:lnTo>
                    <a:pt x="373" y="988"/>
                  </a:lnTo>
                  <a:lnTo>
                    <a:pt x="361" y="993"/>
                  </a:lnTo>
                  <a:lnTo>
                    <a:pt x="350" y="998"/>
                  </a:lnTo>
                  <a:lnTo>
                    <a:pt x="341" y="1006"/>
                  </a:lnTo>
                  <a:lnTo>
                    <a:pt x="332" y="1016"/>
                  </a:lnTo>
                  <a:lnTo>
                    <a:pt x="326" y="1027"/>
                  </a:lnTo>
                  <a:lnTo>
                    <a:pt x="323" y="1039"/>
                  </a:lnTo>
                  <a:lnTo>
                    <a:pt x="321" y="1052"/>
                  </a:lnTo>
                  <a:lnTo>
                    <a:pt x="321" y="1244"/>
                  </a:lnTo>
                  <a:lnTo>
                    <a:pt x="257" y="1244"/>
                  </a:lnTo>
                  <a:lnTo>
                    <a:pt x="257" y="43"/>
                  </a:lnTo>
                  <a:lnTo>
                    <a:pt x="772" y="43"/>
                  </a:lnTo>
                  <a:lnTo>
                    <a:pt x="772" y="515"/>
                  </a:lnTo>
                  <a:lnTo>
                    <a:pt x="557" y="515"/>
                  </a:lnTo>
                  <a:lnTo>
                    <a:pt x="557" y="515"/>
                  </a:lnTo>
                  <a:lnTo>
                    <a:pt x="554" y="515"/>
                  </a:lnTo>
                  <a:lnTo>
                    <a:pt x="549" y="517"/>
                  </a:lnTo>
                  <a:lnTo>
                    <a:pt x="545" y="519"/>
                  </a:lnTo>
                  <a:lnTo>
                    <a:pt x="543" y="521"/>
                  </a:lnTo>
                  <a:lnTo>
                    <a:pt x="540" y="525"/>
                  </a:lnTo>
                  <a:lnTo>
                    <a:pt x="538" y="528"/>
                  </a:lnTo>
                  <a:lnTo>
                    <a:pt x="537" y="532"/>
                  </a:lnTo>
                  <a:lnTo>
                    <a:pt x="537" y="537"/>
                  </a:lnTo>
                  <a:lnTo>
                    <a:pt x="537" y="537"/>
                  </a:lnTo>
                  <a:close/>
                  <a:moveTo>
                    <a:pt x="1094" y="1244"/>
                  </a:moveTo>
                  <a:lnTo>
                    <a:pt x="579" y="1244"/>
                  </a:lnTo>
                  <a:lnTo>
                    <a:pt x="579" y="558"/>
                  </a:lnTo>
                  <a:lnTo>
                    <a:pt x="1094" y="558"/>
                  </a:lnTo>
                  <a:lnTo>
                    <a:pt x="1094" y="1244"/>
                  </a:lnTo>
                  <a:lnTo>
                    <a:pt x="1094" y="1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385"/>
            <p:cNvSpPr>
              <a:spLocks noEditPoints="1"/>
            </p:cNvSpPr>
            <p:nvPr/>
          </p:nvSpPr>
          <p:spPr bwMode="auto">
            <a:xfrm>
              <a:off x="4010298" y="3789364"/>
              <a:ext cx="136525" cy="136525"/>
            </a:xfrm>
            <a:custGeom>
              <a:avLst/>
              <a:gdLst>
                <a:gd name="T0" fmla="*/ 149 w 171"/>
                <a:gd name="T1" fmla="*/ 0 h 172"/>
                <a:gd name="T2" fmla="*/ 20 w 171"/>
                <a:gd name="T3" fmla="*/ 0 h 172"/>
                <a:gd name="T4" fmla="*/ 20 w 171"/>
                <a:gd name="T5" fmla="*/ 0 h 172"/>
                <a:gd name="T6" fmla="*/ 17 w 171"/>
                <a:gd name="T7" fmla="*/ 0 h 172"/>
                <a:gd name="T8" fmla="*/ 12 w 171"/>
                <a:gd name="T9" fmla="*/ 1 h 172"/>
                <a:gd name="T10" fmla="*/ 8 w 171"/>
                <a:gd name="T11" fmla="*/ 3 h 172"/>
                <a:gd name="T12" fmla="*/ 6 w 171"/>
                <a:gd name="T13" fmla="*/ 6 h 172"/>
                <a:gd name="T14" fmla="*/ 3 w 171"/>
                <a:gd name="T15" fmla="*/ 9 h 172"/>
                <a:gd name="T16" fmla="*/ 1 w 171"/>
                <a:gd name="T17" fmla="*/ 13 h 172"/>
                <a:gd name="T18" fmla="*/ 0 w 171"/>
                <a:gd name="T19" fmla="*/ 17 h 172"/>
                <a:gd name="T20" fmla="*/ 0 w 171"/>
                <a:gd name="T21" fmla="*/ 20 h 172"/>
                <a:gd name="T22" fmla="*/ 0 w 171"/>
                <a:gd name="T23" fmla="*/ 150 h 172"/>
                <a:gd name="T24" fmla="*/ 0 w 171"/>
                <a:gd name="T25" fmla="*/ 150 h 172"/>
                <a:gd name="T26" fmla="*/ 0 w 171"/>
                <a:gd name="T27" fmla="*/ 153 h 172"/>
                <a:gd name="T28" fmla="*/ 1 w 171"/>
                <a:gd name="T29" fmla="*/ 158 h 172"/>
                <a:gd name="T30" fmla="*/ 3 w 171"/>
                <a:gd name="T31" fmla="*/ 162 h 172"/>
                <a:gd name="T32" fmla="*/ 6 w 171"/>
                <a:gd name="T33" fmla="*/ 164 h 172"/>
                <a:gd name="T34" fmla="*/ 8 w 171"/>
                <a:gd name="T35" fmla="*/ 168 h 172"/>
                <a:gd name="T36" fmla="*/ 12 w 171"/>
                <a:gd name="T37" fmla="*/ 169 h 172"/>
                <a:gd name="T38" fmla="*/ 17 w 171"/>
                <a:gd name="T39" fmla="*/ 170 h 172"/>
                <a:gd name="T40" fmla="*/ 20 w 171"/>
                <a:gd name="T41" fmla="*/ 172 h 172"/>
                <a:gd name="T42" fmla="*/ 149 w 171"/>
                <a:gd name="T43" fmla="*/ 172 h 172"/>
                <a:gd name="T44" fmla="*/ 149 w 171"/>
                <a:gd name="T45" fmla="*/ 172 h 172"/>
                <a:gd name="T46" fmla="*/ 153 w 171"/>
                <a:gd name="T47" fmla="*/ 170 h 172"/>
                <a:gd name="T48" fmla="*/ 158 w 171"/>
                <a:gd name="T49" fmla="*/ 169 h 172"/>
                <a:gd name="T50" fmla="*/ 162 w 171"/>
                <a:gd name="T51" fmla="*/ 168 h 172"/>
                <a:gd name="T52" fmla="*/ 164 w 171"/>
                <a:gd name="T53" fmla="*/ 164 h 172"/>
                <a:gd name="T54" fmla="*/ 168 w 171"/>
                <a:gd name="T55" fmla="*/ 162 h 172"/>
                <a:gd name="T56" fmla="*/ 169 w 171"/>
                <a:gd name="T57" fmla="*/ 158 h 172"/>
                <a:gd name="T58" fmla="*/ 170 w 171"/>
                <a:gd name="T59" fmla="*/ 153 h 172"/>
                <a:gd name="T60" fmla="*/ 171 w 171"/>
                <a:gd name="T61" fmla="*/ 150 h 172"/>
                <a:gd name="T62" fmla="*/ 171 w 171"/>
                <a:gd name="T63" fmla="*/ 20 h 172"/>
                <a:gd name="T64" fmla="*/ 171 w 171"/>
                <a:gd name="T65" fmla="*/ 20 h 172"/>
                <a:gd name="T66" fmla="*/ 170 w 171"/>
                <a:gd name="T67" fmla="*/ 17 h 172"/>
                <a:gd name="T68" fmla="*/ 169 w 171"/>
                <a:gd name="T69" fmla="*/ 13 h 172"/>
                <a:gd name="T70" fmla="*/ 168 w 171"/>
                <a:gd name="T71" fmla="*/ 9 h 172"/>
                <a:gd name="T72" fmla="*/ 164 w 171"/>
                <a:gd name="T73" fmla="*/ 6 h 172"/>
                <a:gd name="T74" fmla="*/ 162 w 171"/>
                <a:gd name="T75" fmla="*/ 3 h 172"/>
                <a:gd name="T76" fmla="*/ 158 w 171"/>
                <a:gd name="T77" fmla="*/ 1 h 172"/>
                <a:gd name="T78" fmla="*/ 153 w 171"/>
                <a:gd name="T79" fmla="*/ 0 h 172"/>
                <a:gd name="T80" fmla="*/ 149 w 171"/>
                <a:gd name="T81" fmla="*/ 0 h 172"/>
                <a:gd name="T82" fmla="*/ 149 w 171"/>
                <a:gd name="T83" fmla="*/ 0 h 172"/>
                <a:gd name="T84" fmla="*/ 128 w 171"/>
                <a:gd name="T85" fmla="*/ 128 h 172"/>
                <a:gd name="T86" fmla="*/ 42 w 171"/>
                <a:gd name="T87" fmla="*/ 128 h 172"/>
                <a:gd name="T88" fmla="*/ 42 w 171"/>
                <a:gd name="T89" fmla="*/ 42 h 172"/>
                <a:gd name="T90" fmla="*/ 128 w 171"/>
                <a:gd name="T91" fmla="*/ 42 h 172"/>
                <a:gd name="T92" fmla="*/ 128 w 171"/>
                <a:gd name="T93" fmla="*/ 1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1" h="172">
                  <a:moveTo>
                    <a:pt x="149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3"/>
                  </a:lnTo>
                  <a:lnTo>
                    <a:pt x="1" y="158"/>
                  </a:lnTo>
                  <a:lnTo>
                    <a:pt x="3" y="162"/>
                  </a:lnTo>
                  <a:lnTo>
                    <a:pt x="6" y="164"/>
                  </a:lnTo>
                  <a:lnTo>
                    <a:pt x="8" y="168"/>
                  </a:lnTo>
                  <a:lnTo>
                    <a:pt x="12" y="169"/>
                  </a:lnTo>
                  <a:lnTo>
                    <a:pt x="17" y="170"/>
                  </a:lnTo>
                  <a:lnTo>
                    <a:pt x="20" y="172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53" y="170"/>
                  </a:lnTo>
                  <a:lnTo>
                    <a:pt x="158" y="169"/>
                  </a:lnTo>
                  <a:lnTo>
                    <a:pt x="162" y="168"/>
                  </a:lnTo>
                  <a:lnTo>
                    <a:pt x="164" y="164"/>
                  </a:lnTo>
                  <a:lnTo>
                    <a:pt x="168" y="162"/>
                  </a:lnTo>
                  <a:lnTo>
                    <a:pt x="169" y="158"/>
                  </a:lnTo>
                  <a:lnTo>
                    <a:pt x="170" y="153"/>
                  </a:lnTo>
                  <a:lnTo>
                    <a:pt x="171" y="15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0" y="17"/>
                  </a:lnTo>
                  <a:lnTo>
                    <a:pt x="169" y="13"/>
                  </a:lnTo>
                  <a:lnTo>
                    <a:pt x="168" y="9"/>
                  </a:lnTo>
                  <a:lnTo>
                    <a:pt x="164" y="6"/>
                  </a:lnTo>
                  <a:lnTo>
                    <a:pt x="162" y="3"/>
                  </a:lnTo>
                  <a:lnTo>
                    <a:pt x="158" y="1"/>
                  </a:lnTo>
                  <a:lnTo>
                    <a:pt x="153" y="0"/>
                  </a:lnTo>
                  <a:lnTo>
                    <a:pt x="149" y="0"/>
                  </a:lnTo>
                  <a:lnTo>
                    <a:pt x="149" y="0"/>
                  </a:lnTo>
                  <a:close/>
                  <a:moveTo>
                    <a:pt x="128" y="128"/>
                  </a:moveTo>
                  <a:lnTo>
                    <a:pt x="42" y="128"/>
                  </a:lnTo>
                  <a:lnTo>
                    <a:pt x="42" y="42"/>
                  </a:lnTo>
                  <a:lnTo>
                    <a:pt x="128" y="42"/>
                  </a:lnTo>
                  <a:lnTo>
                    <a:pt x="12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386"/>
            <p:cNvSpPr>
              <a:spLocks noEditPoints="1"/>
            </p:cNvSpPr>
            <p:nvPr/>
          </p:nvSpPr>
          <p:spPr bwMode="auto">
            <a:xfrm>
              <a:off x="4010298" y="3619502"/>
              <a:ext cx="136525" cy="136525"/>
            </a:xfrm>
            <a:custGeom>
              <a:avLst/>
              <a:gdLst>
                <a:gd name="T0" fmla="*/ 149 w 171"/>
                <a:gd name="T1" fmla="*/ 0 h 172"/>
                <a:gd name="T2" fmla="*/ 20 w 171"/>
                <a:gd name="T3" fmla="*/ 0 h 172"/>
                <a:gd name="T4" fmla="*/ 20 w 171"/>
                <a:gd name="T5" fmla="*/ 0 h 172"/>
                <a:gd name="T6" fmla="*/ 17 w 171"/>
                <a:gd name="T7" fmla="*/ 2 h 172"/>
                <a:gd name="T8" fmla="*/ 12 w 171"/>
                <a:gd name="T9" fmla="*/ 3 h 172"/>
                <a:gd name="T10" fmla="*/ 8 w 171"/>
                <a:gd name="T11" fmla="*/ 4 h 172"/>
                <a:gd name="T12" fmla="*/ 6 w 171"/>
                <a:gd name="T13" fmla="*/ 8 h 172"/>
                <a:gd name="T14" fmla="*/ 3 w 171"/>
                <a:gd name="T15" fmla="*/ 10 h 172"/>
                <a:gd name="T16" fmla="*/ 1 w 171"/>
                <a:gd name="T17" fmla="*/ 14 h 172"/>
                <a:gd name="T18" fmla="*/ 0 w 171"/>
                <a:gd name="T19" fmla="*/ 19 h 172"/>
                <a:gd name="T20" fmla="*/ 0 w 171"/>
                <a:gd name="T21" fmla="*/ 22 h 172"/>
                <a:gd name="T22" fmla="*/ 0 w 171"/>
                <a:gd name="T23" fmla="*/ 152 h 172"/>
                <a:gd name="T24" fmla="*/ 0 w 171"/>
                <a:gd name="T25" fmla="*/ 152 h 172"/>
                <a:gd name="T26" fmla="*/ 0 w 171"/>
                <a:gd name="T27" fmla="*/ 155 h 172"/>
                <a:gd name="T28" fmla="*/ 1 w 171"/>
                <a:gd name="T29" fmla="*/ 159 h 172"/>
                <a:gd name="T30" fmla="*/ 3 w 171"/>
                <a:gd name="T31" fmla="*/ 163 h 172"/>
                <a:gd name="T32" fmla="*/ 6 w 171"/>
                <a:gd name="T33" fmla="*/ 166 h 172"/>
                <a:gd name="T34" fmla="*/ 8 w 171"/>
                <a:gd name="T35" fmla="*/ 169 h 172"/>
                <a:gd name="T36" fmla="*/ 12 w 171"/>
                <a:gd name="T37" fmla="*/ 171 h 172"/>
                <a:gd name="T38" fmla="*/ 17 w 171"/>
                <a:gd name="T39" fmla="*/ 172 h 172"/>
                <a:gd name="T40" fmla="*/ 20 w 171"/>
                <a:gd name="T41" fmla="*/ 172 h 172"/>
                <a:gd name="T42" fmla="*/ 149 w 171"/>
                <a:gd name="T43" fmla="*/ 172 h 172"/>
                <a:gd name="T44" fmla="*/ 149 w 171"/>
                <a:gd name="T45" fmla="*/ 172 h 172"/>
                <a:gd name="T46" fmla="*/ 153 w 171"/>
                <a:gd name="T47" fmla="*/ 172 h 172"/>
                <a:gd name="T48" fmla="*/ 158 w 171"/>
                <a:gd name="T49" fmla="*/ 171 h 172"/>
                <a:gd name="T50" fmla="*/ 162 w 171"/>
                <a:gd name="T51" fmla="*/ 169 h 172"/>
                <a:gd name="T52" fmla="*/ 164 w 171"/>
                <a:gd name="T53" fmla="*/ 166 h 172"/>
                <a:gd name="T54" fmla="*/ 168 w 171"/>
                <a:gd name="T55" fmla="*/ 163 h 172"/>
                <a:gd name="T56" fmla="*/ 169 w 171"/>
                <a:gd name="T57" fmla="*/ 159 h 172"/>
                <a:gd name="T58" fmla="*/ 170 w 171"/>
                <a:gd name="T59" fmla="*/ 155 h 172"/>
                <a:gd name="T60" fmla="*/ 171 w 171"/>
                <a:gd name="T61" fmla="*/ 152 h 172"/>
                <a:gd name="T62" fmla="*/ 171 w 171"/>
                <a:gd name="T63" fmla="*/ 22 h 172"/>
                <a:gd name="T64" fmla="*/ 171 w 171"/>
                <a:gd name="T65" fmla="*/ 22 h 172"/>
                <a:gd name="T66" fmla="*/ 170 w 171"/>
                <a:gd name="T67" fmla="*/ 19 h 172"/>
                <a:gd name="T68" fmla="*/ 169 w 171"/>
                <a:gd name="T69" fmla="*/ 14 h 172"/>
                <a:gd name="T70" fmla="*/ 168 w 171"/>
                <a:gd name="T71" fmla="*/ 10 h 172"/>
                <a:gd name="T72" fmla="*/ 164 w 171"/>
                <a:gd name="T73" fmla="*/ 8 h 172"/>
                <a:gd name="T74" fmla="*/ 162 w 171"/>
                <a:gd name="T75" fmla="*/ 4 h 172"/>
                <a:gd name="T76" fmla="*/ 158 w 171"/>
                <a:gd name="T77" fmla="*/ 3 h 172"/>
                <a:gd name="T78" fmla="*/ 153 w 171"/>
                <a:gd name="T79" fmla="*/ 2 h 172"/>
                <a:gd name="T80" fmla="*/ 149 w 171"/>
                <a:gd name="T81" fmla="*/ 0 h 172"/>
                <a:gd name="T82" fmla="*/ 149 w 171"/>
                <a:gd name="T83" fmla="*/ 0 h 172"/>
                <a:gd name="T84" fmla="*/ 128 w 171"/>
                <a:gd name="T85" fmla="*/ 130 h 172"/>
                <a:gd name="T86" fmla="*/ 42 w 171"/>
                <a:gd name="T87" fmla="*/ 130 h 172"/>
                <a:gd name="T88" fmla="*/ 42 w 171"/>
                <a:gd name="T89" fmla="*/ 44 h 172"/>
                <a:gd name="T90" fmla="*/ 128 w 171"/>
                <a:gd name="T91" fmla="*/ 44 h 172"/>
                <a:gd name="T92" fmla="*/ 128 w 171"/>
                <a:gd name="T93" fmla="*/ 13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1" h="172">
                  <a:moveTo>
                    <a:pt x="149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8" y="4"/>
                  </a:lnTo>
                  <a:lnTo>
                    <a:pt x="6" y="8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5"/>
                  </a:lnTo>
                  <a:lnTo>
                    <a:pt x="1" y="159"/>
                  </a:lnTo>
                  <a:lnTo>
                    <a:pt x="3" y="163"/>
                  </a:lnTo>
                  <a:lnTo>
                    <a:pt x="6" y="166"/>
                  </a:lnTo>
                  <a:lnTo>
                    <a:pt x="8" y="169"/>
                  </a:lnTo>
                  <a:lnTo>
                    <a:pt x="12" y="171"/>
                  </a:lnTo>
                  <a:lnTo>
                    <a:pt x="17" y="172"/>
                  </a:lnTo>
                  <a:lnTo>
                    <a:pt x="20" y="172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53" y="172"/>
                  </a:lnTo>
                  <a:lnTo>
                    <a:pt x="158" y="171"/>
                  </a:lnTo>
                  <a:lnTo>
                    <a:pt x="162" y="169"/>
                  </a:lnTo>
                  <a:lnTo>
                    <a:pt x="164" y="166"/>
                  </a:lnTo>
                  <a:lnTo>
                    <a:pt x="168" y="163"/>
                  </a:lnTo>
                  <a:lnTo>
                    <a:pt x="169" y="159"/>
                  </a:lnTo>
                  <a:lnTo>
                    <a:pt x="170" y="155"/>
                  </a:lnTo>
                  <a:lnTo>
                    <a:pt x="171" y="152"/>
                  </a:lnTo>
                  <a:lnTo>
                    <a:pt x="171" y="22"/>
                  </a:lnTo>
                  <a:lnTo>
                    <a:pt x="171" y="22"/>
                  </a:lnTo>
                  <a:lnTo>
                    <a:pt x="170" y="19"/>
                  </a:lnTo>
                  <a:lnTo>
                    <a:pt x="169" y="14"/>
                  </a:lnTo>
                  <a:lnTo>
                    <a:pt x="168" y="10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58" y="3"/>
                  </a:lnTo>
                  <a:lnTo>
                    <a:pt x="153" y="2"/>
                  </a:lnTo>
                  <a:lnTo>
                    <a:pt x="149" y="0"/>
                  </a:lnTo>
                  <a:lnTo>
                    <a:pt x="149" y="0"/>
                  </a:lnTo>
                  <a:close/>
                  <a:moveTo>
                    <a:pt x="128" y="130"/>
                  </a:moveTo>
                  <a:lnTo>
                    <a:pt x="42" y="130"/>
                  </a:lnTo>
                  <a:lnTo>
                    <a:pt x="42" y="44"/>
                  </a:lnTo>
                  <a:lnTo>
                    <a:pt x="128" y="44"/>
                  </a:lnTo>
                  <a:lnTo>
                    <a:pt x="128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387"/>
            <p:cNvSpPr>
              <a:spLocks noEditPoints="1"/>
            </p:cNvSpPr>
            <p:nvPr/>
          </p:nvSpPr>
          <p:spPr bwMode="auto">
            <a:xfrm>
              <a:off x="3840436" y="3789364"/>
              <a:ext cx="136525" cy="136525"/>
            </a:xfrm>
            <a:custGeom>
              <a:avLst/>
              <a:gdLst>
                <a:gd name="T0" fmla="*/ 150 w 172"/>
                <a:gd name="T1" fmla="*/ 0 h 172"/>
                <a:gd name="T2" fmla="*/ 22 w 172"/>
                <a:gd name="T3" fmla="*/ 0 h 172"/>
                <a:gd name="T4" fmla="*/ 22 w 172"/>
                <a:gd name="T5" fmla="*/ 0 h 172"/>
                <a:gd name="T6" fmla="*/ 17 w 172"/>
                <a:gd name="T7" fmla="*/ 0 h 172"/>
                <a:gd name="T8" fmla="*/ 14 w 172"/>
                <a:gd name="T9" fmla="*/ 1 h 172"/>
                <a:gd name="T10" fmla="*/ 10 w 172"/>
                <a:gd name="T11" fmla="*/ 3 h 172"/>
                <a:gd name="T12" fmla="*/ 7 w 172"/>
                <a:gd name="T13" fmla="*/ 6 h 172"/>
                <a:gd name="T14" fmla="*/ 4 w 172"/>
                <a:gd name="T15" fmla="*/ 9 h 172"/>
                <a:gd name="T16" fmla="*/ 3 w 172"/>
                <a:gd name="T17" fmla="*/ 13 h 172"/>
                <a:gd name="T18" fmla="*/ 2 w 172"/>
                <a:gd name="T19" fmla="*/ 17 h 172"/>
                <a:gd name="T20" fmla="*/ 0 w 172"/>
                <a:gd name="T21" fmla="*/ 20 h 172"/>
                <a:gd name="T22" fmla="*/ 0 w 172"/>
                <a:gd name="T23" fmla="*/ 150 h 172"/>
                <a:gd name="T24" fmla="*/ 0 w 172"/>
                <a:gd name="T25" fmla="*/ 150 h 172"/>
                <a:gd name="T26" fmla="*/ 2 w 172"/>
                <a:gd name="T27" fmla="*/ 153 h 172"/>
                <a:gd name="T28" fmla="*/ 3 w 172"/>
                <a:gd name="T29" fmla="*/ 158 h 172"/>
                <a:gd name="T30" fmla="*/ 4 w 172"/>
                <a:gd name="T31" fmla="*/ 162 h 172"/>
                <a:gd name="T32" fmla="*/ 7 w 172"/>
                <a:gd name="T33" fmla="*/ 164 h 172"/>
                <a:gd name="T34" fmla="*/ 10 w 172"/>
                <a:gd name="T35" fmla="*/ 168 h 172"/>
                <a:gd name="T36" fmla="*/ 14 w 172"/>
                <a:gd name="T37" fmla="*/ 169 h 172"/>
                <a:gd name="T38" fmla="*/ 17 w 172"/>
                <a:gd name="T39" fmla="*/ 170 h 172"/>
                <a:gd name="T40" fmla="*/ 22 w 172"/>
                <a:gd name="T41" fmla="*/ 172 h 172"/>
                <a:gd name="T42" fmla="*/ 150 w 172"/>
                <a:gd name="T43" fmla="*/ 172 h 172"/>
                <a:gd name="T44" fmla="*/ 150 w 172"/>
                <a:gd name="T45" fmla="*/ 172 h 172"/>
                <a:gd name="T46" fmla="*/ 155 w 172"/>
                <a:gd name="T47" fmla="*/ 170 h 172"/>
                <a:gd name="T48" fmla="*/ 159 w 172"/>
                <a:gd name="T49" fmla="*/ 169 h 172"/>
                <a:gd name="T50" fmla="*/ 162 w 172"/>
                <a:gd name="T51" fmla="*/ 168 h 172"/>
                <a:gd name="T52" fmla="*/ 166 w 172"/>
                <a:gd name="T53" fmla="*/ 164 h 172"/>
                <a:gd name="T54" fmla="*/ 168 w 172"/>
                <a:gd name="T55" fmla="*/ 162 h 172"/>
                <a:gd name="T56" fmla="*/ 171 w 172"/>
                <a:gd name="T57" fmla="*/ 158 h 172"/>
                <a:gd name="T58" fmla="*/ 172 w 172"/>
                <a:gd name="T59" fmla="*/ 153 h 172"/>
                <a:gd name="T60" fmla="*/ 172 w 172"/>
                <a:gd name="T61" fmla="*/ 150 h 172"/>
                <a:gd name="T62" fmla="*/ 172 w 172"/>
                <a:gd name="T63" fmla="*/ 20 h 172"/>
                <a:gd name="T64" fmla="*/ 172 w 172"/>
                <a:gd name="T65" fmla="*/ 20 h 172"/>
                <a:gd name="T66" fmla="*/ 172 w 172"/>
                <a:gd name="T67" fmla="*/ 17 h 172"/>
                <a:gd name="T68" fmla="*/ 171 w 172"/>
                <a:gd name="T69" fmla="*/ 13 h 172"/>
                <a:gd name="T70" fmla="*/ 168 w 172"/>
                <a:gd name="T71" fmla="*/ 9 h 172"/>
                <a:gd name="T72" fmla="*/ 166 w 172"/>
                <a:gd name="T73" fmla="*/ 6 h 172"/>
                <a:gd name="T74" fmla="*/ 162 w 172"/>
                <a:gd name="T75" fmla="*/ 3 h 172"/>
                <a:gd name="T76" fmla="*/ 159 w 172"/>
                <a:gd name="T77" fmla="*/ 1 h 172"/>
                <a:gd name="T78" fmla="*/ 155 w 172"/>
                <a:gd name="T79" fmla="*/ 0 h 172"/>
                <a:gd name="T80" fmla="*/ 150 w 172"/>
                <a:gd name="T81" fmla="*/ 0 h 172"/>
                <a:gd name="T82" fmla="*/ 150 w 172"/>
                <a:gd name="T83" fmla="*/ 0 h 172"/>
                <a:gd name="T84" fmla="*/ 130 w 172"/>
                <a:gd name="T85" fmla="*/ 128 h 172"/>
                <a:gd name="T86" fmla="*/ 44 w 172"/>
                <a:gd name="T87" fmla="*/ 128 h 172"/>
                <a:gd name="T88" fmla="*/ 44 w 172"/>
                <a:gd name="T89" fmla="*/ 42 h 172"/>
                <a:gd name="T90" fmla="*/ 130 w 172"/>
                <a:gd name="T91" fmla="*/ 42 h 172"/>
                <a:gd name="T92" fmla="*/ 130 w 172"/>
                <a:gd name="T93" fmla="*/ 1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15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3" y="158"/>
                  </a:lnTo>
                  <a:lnTo>
                    <a:pt x="4" y="162"/>
                  </a:lnTo>
                  <a:lnTo>
                    <a:pt x="7" y="164"/>
                  </a:lnTo>
                  <a:lnTo>
                    <a:pt x="10" y="168"/>
                  </a:lnTo>
                  <a:lnTo>
                    <a:pt x="14" y="169"/>
                  </a:lnTo>
                  <a:lnTo>
                    <a:pt x="17" y="170"/>
                  </a:lnTo>
                  <a:lnTo>
                    <a:pt x="22" y="172"/>
                  </a:lnTo>
                  <a:lnTo>
                    <a:pt x="150" y="172"/>
                  </a:lnTo>
                  <a:lnTo>
                    <a:pt x="150" y="172"/>
                  </a:lnTo>
                  <a:lnTo>
                    <a:pt x="155" y="170"/>
                  </a:lnTo>
                  <a:lnTo>
                    <a:pt x="159" y="169"/>
                  </a:lnTo>
                  <a:lnTo>
                    <a:pt x="162" y="168"/>
                  </a:lnTo>
                  <a:lnTo>
                    <a:pt x="166" y="164"/>
                  </a:lnTo>
                  <a:lnTo>
                    <a:pt x="168" y="162"/>
                  </a:lnTo>
                  <a:lnTo>
                    <a:pt x="171" y="158"/>
                  </a:lnTo>
                  <a:lnTo>
                    <a:pt x="172" y="153"/>
                  </a:lnTo>
                  <a:lnTo>
                    <a:pt x="172" y="150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72" y="17"/>
                  </a:lnTo>
                  <a:lnTo>
                    <a:pt x="171" y="13"/>
                  </a:lnTo>
                  <a:lnTo>
                    <a:pt x="168" y="9"/>
                  </a:lnTo>
                  <a:lnTo>
                    <a:pt x="166" y="6"/>
                  </a:lnTo>
                  <a:lnTo>
                    <a:pt x="162" y="3"/>
                  </a:lnTo>
                  <a:lnTo>
                    <a:pt x="159" y="1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30" y="128"/>
                  </a:moveTo>
                  <a:lnTo>
                    <a:pt x="44" y="128"/>
                  </a:lnTo>
                  <a:lnTo>
                    <a:pt x="44" y="42"/>
                  </a:lnTo>
                  <a:lnTo>
                    <a:pt x="130" y="42"/>
                  </a:lnTo>
                  <a:lnTo>
                    <a:pt x="13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388"/>
            <p:cNvSpPr>
              <a:spLocks noEditPoints="1"/>
            </p:cNvSpPr>
            <p:nvPr/>
          </p:nvSpPr>
          <p:spPr bwMode="auto">
            <a:xfrm>
              <a:off x="3840436" y="3619502"/>
              <a:ext cx="136525" cy="136525"/>
            </a:xfrm>
            <a:custGeom>
              <a:avLst/>
              <a:gdLst>
                <a:gd name="T0" fmla="*/ 150 w 172"/>
                <a:gd name="T1" fmla="*/ 0 h 172"/>
                <a:gd name="T2" fmla="*/ 22 w 172"/>
                <a:gd name="T3" fmla="*/ 0 h 172"/>
                <a:gd name="T4" fmla="*/ 22 w 172"/>
                <a:gd name="T5" fmla="*/ 0 h 172"/>
                <a:gd name="T6" fmla="*/ 17 w 172"/>
                <a:gd name="T7" fmla="*/ 2 h 172"/>
                <a:gd name="T8" fmla="*/ 14 w 172"/>
                <a:gd name="T9" fmla="*/ 3 h 172"/>
                <a:gd name="T10" fmla="*/ 10 w 172"/>
                <a:gd name="T11" fmla="*/ 4 h 172"/>
                <a:gd name="T12" fmla="*/ 7 w 172"/>
                <a:gd name="T13" fmla="*/ 8 h 172"/>
                <a:gd name="T14" fmla="*/ 4 w 172"/>
                <a:gd name="T15" fmla="*/ 10 h 172"/>
                <a:gd name="T16" fmla="*/ 3 w 172"/>
                <a:gd name="T17" fmla="*/ 14 h 172"/>
                <a:gd name="T18" fmla="*/ 2 w 172"/>
                <a:gd name="T19" fmla="*/ 19 h 172"/>
                <a:gd name="T20" fmla="*/ 0 w 172"/>
                <a:gd name="T21" fmla="*/ 22 h 172"/>
                <a:gd name="T22" fmla="*/ 0 w 172"/>
                <a:gd name="T23" fmla="*/ 152 h 172"/>
                <a:gd name="T24" fmla="*/ 0 w 172"/>
                <a:gd name="T25" fmla="*/ 152 h 172"/>
                <a:gd name="T26" fmla="*/ 2 w 172"/>
                <a:gd name="T27" fmla="*/ 155 h 172"/>
                <a:gd name="T28" fmla="*/ 3 w 172"/>
                <a:gd name="T29" fmla="*/ 159 h 172"/>
                <a:gd name="T30" fmla="*/ 4 w 172"/>
                <a:gd name="T31" fmla="*/ 163 h 172"/>
                <a:gd name="T32" fmla="*/ 7 w 172"/>
                <a:gd name="T33" fmla="*/ 166 h 172"/>
                <a:gd name="T34" fmla="*/ 10 w 172"/>
                <a:gd name="T35" fmla="*/ 169 h 172"/>
                <a:gd name="T36" fmla="*/ 14 w 172"/>
                <a:gd name="T37" fmla="*/ 171 h 172"/>
                <a:gd name="T38" fmla="*/ 17 w 172"/>
                <a:gd name="T39" fmla="*/ 172 h 172"/>
                <a:gd name="T40" fmla="*/ 22 w 172"/>
                <a:gd name="T41" fmla="*/ 172 h 172"/>
                <a:gd name="T42" fmla="*/ 150 w 172"/>
                <a:gd name="T43" fmla="*/ 172 h 172"/>
                <a:gd name="T44" fmla="*/ 150 w 172"/>
                <a:gd name="T45" fmla="*/ 172 h 172"/>
                <a:gd name="T46" fmla="*/ 155 w 172"/>
                <a:gd name="T47" fmla="*/ 172 h 172"/>
                <a:gd name="T48" fmla="*/ 159 w 172"/>
                <a:gd name="T49" fmla="*/ 171 h 172"/>
                <a:gd name="T50" fmla="*/ 162 w 172"/>
                <a:gd name="T51" fmla="*/ 169 h 172"/>
                <a:gd name="T52" fmla="*/ 166 w 172"/>
                <a:gd name="T53" fmla="*/ 166 h 172"/>
                <a:gd name="T54" fmla="*/ 168 w 172"/>
                <a:gd name="T55" fmla="*/ 163 h 172"/>
                <a:gd name="T56" fmla="*/ 171 w 172"/>
                <a:gd name="T57" fmla="*/ 159 h 172"/>
                <a:gd name="T58" fmla="*/ 172 w 172"/>
                <a:gd name="T59" fmla="*/ 155 h 172"/>
                <a:gd name="T60" fmla="*/ 172 w 172"/>
                <a:gd name="T61" fmla="*/ 152 h 172"/>
                <a:gd name="T62" fmla="*/ 172 w 172"/>
                <a:gd name="T63" fmla="*/ 22 h 172"/>
                <a:gd name="T64" fmla="*/ 172 w 172"/>
                <a:gd name="T65" fmla="*/ 22 h 172"/>
                <a:gd name="T66" fmla="*/ 172 w 172"/>
                <a:gd name="T67" fmla="*/ 19 h 172"/>
                <a:gd name="T68" fmla="*/ 171 w 172"/>
                <a:gd name="T69" fmla="*/ 14 h 172"/>
                <a:gd name="T70" fmla="*/ 168 w 172"/>
                <a:gd name="T71" fmla="*/ 10 h 172"/>
                <a:gd name="T72" fmla="*/ 166 w 172"/>
                <a:gd name="T73" fmla="*/ 8 h 172"/>
                <a:gd name="T74" fmla="*/ 162 w 172"/>
                <a:gd name="T75" fmla="*/ 4 h 172"/>
                <a:gd name="T76" fmla="*/ 159 w 172"/>
                <a:gd name="T77" fmla="*/ 3 h 172"/>
                <a:gd name="T78" fmla="*/ 155 w 172"/>
                <a:gd name="T79" fmla="*/ 2 h 172"/>
                <a:gd name="T80" fmla="*/ 150 w 172"/>
                <a:gd name="T81" fmla="*/ 0 h 172"/>
                <a:gd name="T82" fmla="*/ 150 w 172"/>
                <a:gd name="T83" fmla="*/ 0 h 172"/>
                <a:gd name="T84" fmla="*/ 130 w 172"/>
                <a:gd name="T85" fmla="*/ 130 h 172"/>
                <a:gd name="T86" fmla="*/ 44 w 172"/>
                <a:gd name="T87" fmla="*/ 130 h 172"/>
                <a:gd name="T88" fmla="*/ 44 w 172"/>
                <a:gd name="T89" fmla="*/ 44 h 172"/>
                <a:gd name="T90" fmla="*/ 130 w 172"/>
                <a:gd name="T91" fmla="*/ 44 h 172"/>
                <a:gd name="T92" fmla="*/ 130 w 172"/>
                <a:gd name="T93" fmla="*/ 13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15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7" y="8"/>
                  </a:lnTo>
                  <a:lnTo>
                    <a:pt x="4" y="10"/>
                  </a:lnTo>
                  <a:lnTo>
                    <a:pt x="3" y="14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155"/>
                  </a:lnTo>
                  <a:lnTo>
                    <a:pt x="3" y="159"/>
                  </a:lnTo>
                  <a:lnTo>
                    <a:pt x="4" y="163"/>
                  </a:lnTo>
                  <a:lnTo>
                    <a:pt x="7" y="166"/>
                  </a:lnTo>
                  <a:lnTo>
                    <a:pt x="10" y="169"/>
                  </a:lnTo>
                  <a:lnTo>
                    <a:pt x="14" y="171"/>
                  </a:lnTo>
                  <a:lnTo>
                    <a:pt x="17" y="172"/>
                  </a:lnTo>
                  <a:lnTo>
                    <a:pt x="22" y="172"/>
                  </a:lnTo>
                  <a:lnTo>
                    <a:pt x="150" y="172"/>
                  </a:lnTo>
                  <a:lnTo>
                    <a:pt x="150" y="172"/>
                  </a:lnTo>
                  <a:lnTo>
                    <a:pt x="155" y="172"/>
                  </a:lnTo>
                  <a:lnTo>
                    <a:pt x="159" y="171"/>
                  </a:lnTo>
                  <a:lnTo>
                    <a:pt x="162" y="169"/>
                  </a:lnTo>
                  <a:lnTo>
                    <a:pt x="166" y="166"/>
                  </a:lnTo>
                  <a:lnTo>
                    <a:pt x="168" y="163"/>
                  </a:lnTo>
                  <a:lnTo>
                    <a:pt x="171" y="159"/>
                  </a:lnTo>
                  <a:lnTo>
                    <a:pt x="172" y="155"/>
                  </a:lnTo>
                  <a:lnTo>
                    <a:pt x="172" y="152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19"/>
                  </a:lnTo>
                  <a:lnTo>
                    <a:pt x="171" y="14"/>
                  </a:lnTo>
                  <a:lnTo>
                    <a:pt x="168" y="10"/>
                  </a:lnTo>
                  <a:lnTo>
                    <a:pt x="166" y="8"/>
                  </a:lnTo>
                  <a:lnTo>
                    <a:pt x="162" y="4"/>
                  </a:lnTo>
                  <a:lnTo>
                    <a:pt x="159" y="3"/>
                  </a:lnTo>
                  <a:lnTo>
                    <a:pt x="155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30" y="130"/>
                  </a:moveTo>
                  <a:lnTo>
                    <a:pt x="44" y="130"/>
                  </a:lnTo>
                  <a:lnTo>
                    <a:pt x="44" y="44"/>
                  </a:lnTo>
                  <a:lnTo>
                    <a:pt x="130" y="44"/>
                  </a:lnTo>
                  <a:lnTo>
                    <a:pt x="13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389"/>
            <p:cNvSpPr>
              <a:spLocks noEditPoints="1"/>
            </p:cNvSpPr>
            <p:nvPr/>
          </p:nvSpPr>
          <p:spPr bwMode="auto">
            <a:xfrm>
              <a:off x="3840436" y="3959227"/>
              <a:ext cx="136525" cy="136525"/>
            </a:xfrm>
            <a:custGeom>
              <a:avLst/>
              <a:gdLst>
                <a:gd name="T0" fmla="*/ 150 w 172"/>
                <a:gd name="T1" fmla="*/ 0 h 172"/>
                <a:gd name="T2" fmla="*/ 22 w 172"/>
                <a:gd name="T3" fmla="*/ 0 h 172"/>
                <a:gd name="T4" fmla="*/ 22 w 172"/>
                <a:gd name="T5" fmla="*/ 0 h 172"/>
                <a:gd name="T6" fmla="*/ 17 w 172"/>
                <a:gd name="T7" fmla="*/ 0 h 172"/>
                <a:gd name="T8" fmla="*/ 14 w 172"/>
                <a:gd name="T9" fmla="*/ 2 h 172"/>
                <a:gd name="T10" fmla="*/ 10 w 172"/>
                <a:gd name="T11" fmla="*/ 4 h 172"/>
                <a:gd name="T12" fmla="*/ 7 w 172"/>
                <a:gd name="T13" fmla="*/ 6 h 172"/>
                <a:gd name="T14" fmla="*/ 4 w 172"/>
                <a:gd name="T15" fmla="*/ 10 h 172"/>
                <a:gd name="T16" fmla="*/ 3 w 172"/>
                <a:gd name="T17" fmla="*/ 13 h 172"/>
                <a:gd name="T18" fmla="*/ 2 w 172"/>
                <a:gd name="T19" fmla="*/ 17 h 172"/>
                <a:gd name="T20" fmla="*/ 0 w 172"/>
                <a:gd name="T21" fmla="*/ 22 h 172"/>
                <a:gd name="T22" fmla="*/ 0 w 172"/>
                <a:gd name="T23" fmla="*/ 150 h 172"/>
                <a:gd name="T24" fmla="*/ 0 w 172"/>
                <a:gd name="T25" fmla="*/ 150 h 172"/>
                <a:gd name="T26" fmla="*/ 2 w 172"/>
                <a:gd name="T27" fmla="*/ 155 h 172"/>
                <a:gd name="T28" fmla="*/ 3 w 172"/>
                <a:gd name="T29" fmla="*/ 158 h 172"/>
                <a:gd name="T30" fmla="*/ 4 w 172"/>
                <a:gd name="T31" fmla="*/ 162 h 172"/>
                <a:gd name="T32" fmla="*/ 7 w 172"/>
                <a:gd name="T33" fmla="*/ 166 h 172"/>
                <a:gd name="T34" fmla="*/ 10 w 172"/>
                <a:gd name="T35" fmla="*/ 168 h 172"/>
                <a:gd name="T36" fmla="*/ 14 w 172"/>
                <a:gd name="T37" fmla="*/ 170 h 172"/>
                <a:gd name="T38" fmla="*/ 17 w 172"/>
                <a:gd name="T39" fmla="*/ 172 h 172"/>
                <a:gd name="T40" fmla="*/ 22 w 172"/>
                <a:gd name="T41" fmla="*/ 172 h 172"/>
                <a:gd name="T42" fmla="*/ 150 w 172"/>
                <a:gd name="T43" fmla="*/ 172 h 172"/>
                <a:gd name="T44" fmla="*/ 150 w 172"/>
                <a:gd name="T45" fmla="*/ 172 h 172"/>
                <a:gd name="T46" fmla="*/ 155 w 172"/>
                <a:gd name="T47" fmla="*/ 172 h 172"/>
                <a:gd name="T48" fmla="*/ 159 w 172"/>
                <a:gd name="T49" fmla="*/ 170 h 172"/>
                <a:gd name="T50" fmla="*/ 162 w 172"/>
                <a:gd name="T51" fmla="*/ 168 h 172"/>
                <a:gd name="T52" fmla="*/ 166 w 172"/>
                <a:gd name="T53" fmla="*/ 166 h 172"/>
                <a:gd name="T54" fmla="*/ 168 w 172"/>
                <a:gd name="T55" fmla="*/ 162 h 172"/>
                <a:gd name="T56" fmla="*/ 171 w 172"/>
                <a:gd name="T57" fmla="*/ 158 h 172"/>
                <a:gd name="T58" fmla="*/ 172 w 172"/>
                <a:gd name="T59" fmla="*/ 155 h 172"/>
                <a:gd name="T60" fmla="*/ 172 w 172"/>
                <a:gd name="T61" fmla="*/ 150 h 172"/>
                <a:gd name="T62" fmla="*/ 172 w 172"/>
                <a:gd name="T63" fmla="*/ 22 h 172"/>
                <a:gd name="T64" fmla="*/ 172 w 172"/>
                <a:gd name="T65" fmla="*/ 22 h 172"/>
                <a:gd name="T66" fmla="*/ 172 w 172"/>
                <a:gd name="T67" fmla="*/ 17 h 172"/>
                <a:gd name="T68" fmla="*/ 171 w 172"/>
                <a:gd name="T69" fmla="*/ 13 h 172"/>
                <a:gd name="T70" fmla="*/ 168 w 172"/>
                <a:gd name="T71" fmla="*/ 10 h 172"/>
                <a:gd name="T72" fmla="*/ 166 w 172"/>
                <a:gd name="T73" fmla="*/ 6 h 172"/>
                <a:gd name="T74" fmla="*/ 162 w 172"/>
                <a:gd name="T75" fmla="*/ 4 h 172"/>
                <a:gd name="T76" fmla="*/ 159 w 172"/>
                <a:gd name="T77" fmla="*/ 2 h 172"/>
                <a:gd name="T78" fmla="*/ 155 w 172"/>
                <a:gd name="T79" fmla="*/ 0 h 172"/>
                <a:gd name="T80" fmla="*/ 150 w 172"/>
                <a:gd name="T81" fmla="*/ 0 h 172"/>
                <a:gd name="T82" fmla="*/ 150 w 172"/>
                <a:gd name="T83" fmla="*/ 0 h 172"/>
                <a:gd name="T84" fmla="*/ 130 w 172"/>
                <a:gd name="T85" fmla="*/ 129 h 172"/>
                <a:gd name="T86" fmla="*/ 44 w 172"/>
                <a:gd name="T87" fmla="*/ 129 h 172"/>
                <a:gd name="T88" fmla="*/ 44 w 172"/>
                <a:gd name="T89" fmla="*/ 43 h 172"/>
                <a:gd name="T90" fmla="*/ 130 w 172"/>
                <a:gd name="T91" fmla="*/ 43 h 172"/>
                <a:gd name="T92" fmla="*/ 130 w 172"/>
                <a:gd name="T93" fmla="*/ 1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15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3" y="13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3" y="158"/>
                  </a:lnTo>
                  <a:lnTo>
                    <a:pt x="4" y="162"/>
                  </a:lnTo>
                  <a:lnTo>
                    <a:pt x="7" y="166"/>
                  </a:lnTo>
                  <a:lnTo>
                    <a:pt x="10" y="168"/>
                  </a:lnTo>
                  <a:lnTo>
                    <a:pt x="14" y="170"/>
                  </a:lnTo>
                  <a:lnTo>
                    <a:pt x="17" y="172"/>
                  </a:lnTo>
                  <a:lnTo>
                    <a:pt x="22" y="172"/>
                  </a:lnTo>
                  <a:lnTo>
                    <a:pt x="150" y="172"/>
                  </a:lnTo>
                  <a:lnTo>
                    <a:pt x="150" y="172"/>
                  </a:lnTo>
                  <a:lnTo>
                    <a:pt x="155" y="172"/>
                  </a:lnTo>
                  <a:lnTo>
                    <a:pt x="159" y="170"/>
                  </a:lnTo>
                  <a:lnTo>
                    <a:pt x="162" y="168"/>
                  </a:lnTo>
                  <a:lnTo>
                    <a:pt x="166" y="166"/>
                  </a:lnTo>
                  <a:lnTo>
                    <a:pt x="168" y="162"/>
                  </a:lnTo>
                  <a:lnTo>
                    <a:pt x="171" y="158"/>
                  </a:lnTo>
                  <a:lnTo>
                    <a:pt x="172" y="155"/>
                  </a:lnTo>
                  <a:lnTo>
                    <a:pt x="172" y="150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17"/>
                  </a:lnTo>
                  <a:lnTo>
                    <a:pt x="171" y="13"/>
                  </a:lnTo>
                  <a:lnTo>
                    <a:pt x="168" y="10"/>
                  </a:lnTo>
                  <a:lnTo>
                    <a:pt x="166" y="6"/>
                  </a:lnTo>
                  <a:lnTo>
                    <a:pt x="162" y="4"/>
                  </a:lnTo>
                  <a:lnTo>
                    <a:pt x="159" y="2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30" y="129"/>
                  </a:moveTo>
                  <a:lnTo>
                    <a:pt x="44" y="129"/>
                  </a:lnTo>
                  <a:lnTo>
                    <a:pt x="44" y="43"/>
                  </a:lnTo>
                  <a:lnTo>
                    <a:pt x="130" y="43"/>
                  </a:lnTo>
                  <a:lnTo>
                    <a:pt x="130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390"/>
            <p:cNvSpPr>
              <a:spLocks noEditPoints="1"/>
            </p:cNvSpPr>
            <p:nvPr/>
          </p:nvSpPr>
          <p:spPr bwMode="auto">
            <a:xfrm>
              <a:off x="3840436" y="4130677"/>
              <a:ext cx="136525" cy="134938"/>
            </a:xfrm>
            <a:custGeom>
              <a:avLst/>
              <a:gdLst>
                <a:gd name="T0" fmla="*/ 150 w 172"/>
                <a:gd name="T1" fmla="*/ 0 h 172"/>
                <a:gd name="T2" fmla="*/ 22 w 172"/>
                <a:gd name="T3" fmla="*/ 0 h 172"/>
                <a:gd name="T4" fmla="*/ 22 w 172"/>
                <a:gd name="T5" fmla="*/ 0 h 172"/>
                <a:gd name="T6" fmla="*/ 17 w 172"/>
                <a:gd name="T7" fmla="*/ 1 h 172"/>
                <a:gd name="T8" fmla="*/ 14 w 172"/>
                <a:gd name="T9" fmla="*/ 2 h 172"/>
                <a:gd name="T10" fmla="*/ 10 w 172"/>
                <a:gd name="T11" fmla="*/ 5 h 172"/>
                <a:gd name="T12" fmla="*/ 7 w 172"/>
                <a:gd name="T13" fmla="*/ 7 h 172"/>
                <a:gd name="T14" fmla="*/ 4 w 172"/>
                <a:gd name="T15" fmla="*/ 10 h 172"/>
                <a:gd name="T16" fmla="*/ 3 w 172"/>
                <a:gd name="T17" fmla="*/ 13 h 172"/>
                <a:gd name="T18" fmla="*/ 2 w 172"/>
                <a:gd name="T19" fmla="*/ 18 h 172"/>
                <a:gd name="T20" fmla="*/ 0 w 172"/>
                <a:gd name="T21" fmla="*/ 22 h 172"/>
                <a:gd name="T22" fmla="*/ 0 w 172"/>
                <a:gd name="T23" fmla="*/ 151 h 172"/>
                <a:gd name="T24" fmla="*/ 0 w 172"/>
                <a:gd name="T25" fmla="*/ 151 h 172"/>
                <a:gd name="T26" fmla="*/ 2 w 172"/>
                <a:gd name="T27" fmla="*/ 155 h 172"/>
                <a:gd name="T28" fmla="*/ 3 w 172"/>
                <a:gd name="T29" fmla="*/ 160 h 172"/>
                <a:gd name="T30" fmla="*/ 4 w 172"/>
                <a:gd name="T31" fmla="*/ 163 h 172"/>
                <a:gd name="T32" fmla="*/ 7 w 172"/>
                <a:gd name="T33" fmla="*/ 166 h 172"/>
                <a:gd name="T34" fmla="*/ 10 w 172"/>
                <a:gd name="T35" fmla="*/ 168 h 172"/>
                <a:gd name="T36" fmla="*/ 14 w 172"/>
                <a:gd name="T37" fmla="*/ 171 h 172"/>
                <a:gd name="T38" fmla="*/ 17 w 172"/>
                <a:gd name="T39" fmla="*/ 172 h 172"/>
                <a:gd name="T40" fmla="*/ 22 w 172"/>
                <a:gd name="T41" fmla="*/ 172 h 172"/>
                <a:gd name="T42" fmla="*/ 150 w 172"/>
                <a:gd name="T43" fmla="*/ 172 h 172"/>
                <a:gd name="T44" fmla="*/ 150 w 172"/>
                <a:gd name="T45" fmla="*/ 172 h 172"/>
                <a:gd name="T46" fmla="*/ 155 w 172"/>
                <a:gd name="T47" fmla="*/ 172 h 172"/>
                <a:gd name="T48" fmla="*/ 159 w 172"/>
                <a:gd name="T49" fmla="*/ 171 h 172"/>
                <a:gd name="T50" fmla="*/ 162 w 172"/>
                <a:gd name="T51" fmla="*/ 168 h 172"/>
                <a:gd name="T52" fmla="*/ 166 w 172"/>
                <a:gd name="T53" fmla="*/ 166 h 172"/>
                <a:gd name="T54" fmla="*/ 168 w 172"/>
                <a:gd name="T55" fmla="*/ 163 h 172"/>
                <a:gd name="T56" fmla="*/ 171 w 172"/>
                <a:gd name="T57" fmla="*/ 160 h 172"/>
                <a:gd name="T58" fmla="*/ 172 w 172"/>
                <a:gd name="T59" fmla="*/ 155 h 172"/>
                <a:gd name="T60" fmla="*/ 172 w 172"/>
                <a:gd name="T61" fmla="*/ 151 h 172"/>
                <a:gd name="T62" fmla="*/ 172 w 172"/>
                <a:gd name="T63" fmla="*/ 22 h 172"/>
                <a:gd name="T64" fmla="*/ 172 w 172"/>
                <a:gd name="T65" fmla="*/ 22 h 172"/>
                <a:gd name="T66" fmla="*/ 172 w 172"/>
                <a:gd name="T67" fmla="*/ 18 h 172"/>
                <a:gd name="T68" fmla="*/ 171 w 172"/>
                <a:gd name="T69" fmla="*/ 13 h 172"/>
                <a:gd name="T70" fmla="*/ 168 w 172"/>
                <a:gd name="T71" fmla="*/ 10 h 172"/>
                <a:gd name="T72" fmla="*/ 166 w 172"/>
                <a:gd name="T73" fmla="*/ 7 h 172"/>
                <a:gd name="T74" fmla="*/ 162 w 172"/>
                <a:gd name="T75" fmla="*/ 5 h 172"/>
                <a:gd name="T76" fmla="*/ 159 w 172"/>
                <a:gd name="T77" fmla="*/ 2 h 172"/>
                <a:gd name="T78" fmla="*/ 155 w 172"/>
                <a:gd name="T79" fmla="*/ 1 h 172"/>
                <a:gd name="T80" fmla="*/ 150 w 172"/>
                <a:gd name="T81" fmla="*/ 0 h 172"/>
                <a:gd name="T82" fmla="*/ 150 w 172"/>
                <a:gd name="T83" fmla="*/ 0 h 172"/>
                <a:gd name="T84" fmla="*/ 130 w 172"/>
                <a:gd name="T85" fmla="*/ 130 h 172"/>
                <a:gd name="T86" fmla="*/ 44 w 172"/>
                <a:gd name="T87" fmla="*/ 130 h 172"/>
                <a:gd name="T88" fmla="*/ 44 w 172"/>
                <a:gd name="T89" fmla="*/ 44 h 172"/>
                <a:gd name="T90" fmla="*/ 130 w 172"/>
                <a:gd name="T91" fmla="*/ 44 h 172"/>
                <a:gd name="T92" fmla="*/ 130 w 172"/>
                <a:gd name="T93" fmla="*/ 13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15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3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55"/>
                  </a:lnTo>
                  <a:lnTo>
                    <a:pt x="3" y="160"/>
                  </a:lnTo>
                  <a:lnTo>
                    <a:pt x="4" y="163"/>
                  </a:lnTo>
                  <a:lnTo>
                    <a:pt x="7" y="166"/>
                  </a:lnTo>
                  <a:lnTo>
                    <a:pt x="10" y="168"/>
                  </a:lnTo>
                  <a:lnTo>
                    <a:pt x="14" y="171"/>
                  </a:lnTo>
                  <a:lnTo>
                    <a:pt x="17" y="172"/>
                  </a:lnTo>
                  <a:lnTo>
                    <a:pt x="22" y="172"/>
                  </a:lnTo>
                  <a:lnTo>
                    <a:pt x="150" y="172"/>
                  </a:lnTo>
                  <a:lnTo>
                    <a:pt x="150" y="172"/>
                  </a:lnTo>
                  <a:lnTo>
                    <a:pt x="155" y="172"/>
                  </a:lnTo>
                  <a:lnTo>
                    <a:pt x="159" y="171"/>
                  </a:lnTo>
                  <a:lnTo>
                    <a:pt x="162" y="168"/>
                  </a:lnTo>
                  <a:lnTo>
                    <a:pt x="166" y="166"/>
                  </a:lnTo>
                  <a:lnTo>
                    <a:pt x="168" y="163"/>
                  </a:lnTo>
                  <a:lnTo>
                    <a:pt x="171" y="160"/>
                  </a:lnTo>
                  <a:lnTo>
                    <a:pt x="172" y="155"/>
                  </a:lnTo>
                  <a:lnTo>
                    <a:pt x="172" y="151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18"/>
                  </a:lnTo>
                  <a:lnTo>
                    <a:pt x="171" y="13"/>
                  </a:lnTo>
                  <a:lnTo>
                    <a:pt x="168" y="10"/>
                  </a:lnTo>
                  <a:lnTo>
                    <a:pt x="166" y="7"/>
                  </a:lnTo>
                  <a:lnTo>
                    <a:pt x="162" y="5"/>
                  </a:lnTo>
                  <a:lnTo>
                    <a:pt x="159" y="2"/>
                  </a:lnTo>
                  <a:lnTo>
                    <a:pt x="155" y="1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30" y="130"/>
                  </a:moveTo>
                  <a:lnTo>
                    <a:pt x="44" y="130"/>
                  </a:lnTo>
                  <a:lnTo>
                    <a:pt x="44" y="44"/>
                  </a:lnTo>
                  <a:lnTo>
                    <a:pt x="130" y="44"/>
                  </a:lnTo>
                  <a:lnTo>
                    <a:pt x="13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391"/>
            <p:cNvSpPr>
              <a:spLocks noEditPoints="1"/>
            </p:cNvSpPr>
            <p:nvPr/>
          </p:nvSpPr>
          <p:spPr bwMode="auto">
            <a:xfrm>
              <a:off x="4265886" y="4197352"/>
              <a:ext cx="136525" cy="136525"/>
            </a:xfrm>
            <a:custGeom>
              <a:avLst/>
              <a:gdLst>
                <a:gd name="T0" fmla="*/ 21 w 172"/>
                <a:gd name="T1" fmla="*/ 172 h 172"/>
                <a:gd name="T2" fmla="*/ 150 w 172"/>
                <a:gd name="T3" fmla="*/ 172 h 172"/>
                <a:gd name="T4" fmla="*/ 150 w 172"/>
                <a:gd name="T5" fmla="*/ 172 h 172"/>
                <a:gd name="T6" fmla="*/ 154 w 172"/>
                <a:gd name="T7" fmla="*/ 172 h 172"/>
                <a:gd name="T8" fmla="*/ 158 w 172"/>
                <a:gd name="T9" fmla="*/ 171 h 172"/>
                <a:gd name="T10" fmla="*/ 162 w 172"/>
                <a:gd name="T11" fmla="*/ 168 h 172"/>
                <a:gd name="T12" fmla="*/ 164 w 172"/>
                <a:gd name="T13" fmla="*/ 166 h 172"/>
                <a:gd name="T14" fmla="*/ 168 w 172"/>
                <a:gd name="T15" fmla="*/ 163 h 172"/>
                <a:gd name="T16" fmla="*/ 169 w 172"/>
                <a:gd name="T17" fmla="*/ 160 h 172"/>
                <a:gd name="T18" fmla="*/ 170 w 172"/>
                <a:gd name="T19" fmla="*/ 155 h 172"/>
                <a:gd name="T20" fmla="*/ 172 w 172"/>
                <a:gd name="T21" fmla="*/ 151 h 172"/>
                <a:gd name="T22" fmla="*/ 172 w 172"/>
                <a:gd name="T23" fmla="*/ 22 h 172"/>
                <a:gd name="T24" fmla="*/ 172 w 172"/>
                <a:gd name="T25" fmla="*/ 22 h 172"/>
                <a:gd name="T26" fmla="*/ 170 w 172"/>
                <a:gd name="T27" fmla="*/ 18 h 172"/>
                <a:gd name="T28" fmla="*/ 169 w 172"/>
                <a:gd name="T29" fmla="*/ 13 h 172"/>
                <a:gd name="T30" fmla="*/ 168 w 172"/>
                <a:gd name="T31" fmla="*/ 10 h 172"/>
                <a:gd name="T32" fmla="*/ 164 w 172"/>
                <a:gd name="T33" fmla="*/ 7 h 172"/>
                <a:gd name="T34" fmla="*/ 162 w 172"/>
                <a:gd name="T35" fmla="*/ 4 h 172"/>
                <a:gd name="T36" fmla="*/ 158 w 172"/>
                <a:gd name="T37" fmla="*/ 2 h 172"/>
                <a:gd name="T38" fmla="*/ 154 w 172"/>
                <a:gd name="T39" fmla="*/ 1 h 172"/>
                <a:gd name="T40" fmla="*/ 150 w 172"/>
                <a:gd name="T41" fmla="*/ 0 h 172"/>
                <a:gd name="T42" fmla="*/ 21 w 172"/>
                <a:gd name="T43" fmla="*/ 0 h 172"/>
                <a:gd name="T44" fmla="*/ 21 w 172"/>
                <a:gd name="T45" fmla="*/ 0 h 172"/>
                <a:gd name="T46" fmla="*/ 17 w 172"/>
                <a:gd name="T47" fmla="*/ 1 h 172"/>
                <a:gd name="T48" fmla="*/ 13 w 172"/>
                <a:gd name="T49" fmla="*/ 2 h 172"/>
                <a:gd name="T50" fmla="*/ 10 w 172"/>
                <a:gd name="T51" fmla="*/ 4 h 172"/>
                <a:gd name="T52" fmla="*/ 6 w 172"/>
                <a:gd name="T53" fmla="*/ 7 h 172"/>
                <a:gd name="T54" fmla="*/ 4 w 172"/>
                <a:gd name="T55" fmla="*/ 10 h 172"/>
                <a:gd name="T56" fmla="*/ 1 w 172"/>
                <a:gd name="T57" fmla="*/ 13 h 172"/>
                <a:gd name="T58" fmla="*/ 0 w 172"/>
                <a:gd name="T59" fmla="*/ 18 h 172"/>
                <a:gd name="T60" fmla="*/ 0 w 172"/>
                <a:gd name="T61" fmla="*/ 22 h 172"/>
                <a:gd name="T62" fmla="*/ 0 w 172"/>
                <a:gd name="T63" fmla="*/ 151 h 172"/>
                <a:gd name="T64" fmla="*/ 0 w 172"/>
                <a:gd name="T65" fmla="*/ 151 h 172"/>
                <a:gd name="T66" fmla="*/ 0 w 172"/>
                <a:gd name="T67" fmla="*/ 155 h 172"/>
                <a:gd name="T68" fmla="*/ 1 w 172"/>
                <a:gd name="T69" fmla="*/ 160 h 172"/>
                <a:gd name="T70" fmla="*/ 4 w 172"/>
                <a:gd name="T71" fmla="*/ 163 h 172"/>
                <a:gd name="T72" fmla="*/ 6 w 172"/>
                <a:gd name="T73" fmla="*/ 166 h 172"/>
                <a:gd name="T74" fmla="*/ 10 w 172"/>
                <a:gd name="T75" fmla="*/ 168 h 172"/>
                <a:gd name="T76" fmla="*/ 13 w 172"/>
                <a:gd name="T77" fmla="*/ 171 h 172"/>
                <a:gd name="T78" fmla="*/ 17 w 172"/>
                <a:gd name="T79" fmla="*/ 172 h 172"/>
                <a:gd name="T80" fmla="*/ 21 w 172"/>
                <a:gd name="T81" fmla="*/ 172 h 172"/>
                <a:gd name="T82" fmla="*/ 21 w 172"/>
                <a:gd name="T83" fmla="*/ 172 h 172"/>
                <a:gd name="T84" fmla="*/ 42 w 172"/>
                <a:gd name="T85" fmla="*/ 44 h 172"/>
                <a:gd name="T86" fmla="*/ 128 w 172"/>
                <a:gd name="T87" fmla="*/ 44 h 172"/>
                <a:gd name="T88" fmla="*/ 128 w 172"/>
                <a:gd name="T89" fmla="*/ 129 h 172"/>
                <a:gd name="T90" fmla="*/ 42 w 172"/>
                <a:gd name="T91" fmla="*/ 129 h 172"/>
                <a:gd name="T92" fmla="*/ 42 w 172"/>
                <a:gd name="T93" fmla="*/ 4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21" y="172"/>
                  </a:moveTo>
                  <a:lnTo>
                    <a:pt x="150" y="172"/>
                  </a:lnTo>
                  <a:lnTo>
                    <a:pt x="150" y="172"/>
                  </a:lnTo>
                  <a:lnTo>
                    <a:pt x="154" y="172"/>
                  </a:lnTo>
                  <a:lnTo>
                    <a:pt x="158" y="171"/>
                  </a:lnTo>
                  <a:lnTo>
                    <a:pt x="162" y="168"/>
                  </a:lnTo>
                  <a:lnTo>
                    <a:pt x="164" y="166"/>
                  </a:lnTo>
                  <a:lnTo>
                    <a:pt x="168" y="163"/>
                  </a:lnTo>
                  <a:lnTo>
                    <a:pt x="169" y="160"/>
                  </a:lnTo>
                  <a:lnTo>
                    <a:pt x="170" y="155"/>
                  </a:lnTo>
                  <a:lnTo>
                    <a:pt x="172" y="151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0" y="18"/>
                  </a:lnTo>
                  <a:lnTo>
                    <a:pt x="169" y="13"/>
                  </a:lnTo>
                  <a:lnTo>
                    <a:pt x="168" y="10"/>
                  </a:lnTo>
                  <a:lnTo>
                    <a:pt x="164" y="7"/>
                  </a:lnTo>
                  <a:lnTo>
                    <a:pt x="162" y="4"/>
                  </a:lnTo>
                  <a:lnTo>
                    <a:pt x="158" y="2"/>
                  </a:lnTo>
                  <a:lnTo>
                    <a:pt x="154" y="1"/>
                  </a:lnTo>
                  <a:lnTo>
                    <a:pt x="15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4" y="163"/>
                  </a:lnTo>
                  <a:lnTo>
                    <a:pt x="6" y="166"/>
                  </a:lnTo>
                  <a:lnTo>
                    <a:pt x="10" y="168"/>
                  </a:lnTo>
                  <a:lnTo>
                    <a:pt x="13" y="171"/>
                  </a:lnTo>
                  <a:lnTo>
                    <a:pt x="17" y="172"/>
                  </a:lnTo>
                  <a:lnTo>
                    <a:pt x="21" y="172"/>
                  </a:lnTo>
                  <a:lnTo>
                    <a:pt x="21" y="172"/>
                  </a:lnTo>
                  <a:close/>
                  <a:moveTo>
                    <a:pt x="42" y="44"/>
                  </a:moveTo>
                  <a:lnTo>
                    <a:pt x="128" y="44"/>
                  </a:lnTo>
                  <a:lnTo>
                    <a:pt x="128" y="129"/>
                  </a:lnTo>
                  <a:lnTo>
                    <a:pt x="42" y="129"/>
                  </a:lnTo>
                  <a:lnTo>
                    <a:pt x="4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392"/>
            <p:cNvSpPr>
              <a:spLocks noEditPoints="1"/>
            </p:cNvSpPr>
            <p:nvPr/>
          </p:nvSpPr>
          <p:spPr bwMode="auto">
            <a:xfrm>
              <a:off x="4265886" y="4027489"/>
              <a:ext cx="136525" cy="136525"/>
            </a:xfrm>
            <a:custGeom>
              <a:avLst/>
              <a:gdLst>
                <a:gd name="T0" fmla="*/ 21 w 172"/>
                <a:gd name="T1" fmla="*/ 172 h 172"/>
                <a:gd name="T2" fmla="*/ 150 w 172"/>
                <a:gd name="T3" fmla="*/ 172 h 172"/>
                <a:gd name="T4" fmla="*/ 150 w 172"/>
                <a:gd name="T5" fmla="*/ 172 h 172"/>
                <a:gd name="T6" fmla="*/ 154 w 172"/>
                <a:gd name="T7" fmla="*/ 172 h 172"/>
                <a:gd name="T8" fmla="*/ 158 w 172"/>
                <a:gd name="T9" fmla="*/ 170 h 172"/>
                <a:gd name="T10" fmla="*/ 162 w 172"/>
                <a:gd name="T11" fmla="*/ 168 h 172"/>
                <a:gd name="T12" fmla="*/ 164 w 172"/>
                <a:gd name="T13" fmla="*/ 166 h 172"/>
                <a:gd name="T14" fmla="*/ 168 w 172"/>
                <a:gd name="T15" fmla="*/ 162 h 172"/>
                <a:gd name="T16" fmla="*/ 169 w 172"/>
                <a:gd name="T17" fmla="*/ 158 h 172"/>
                <a:gd name="T18" fmla="*/ 170 w 172"/>
                <a:gd name="T19" fmla="*/ 155 h 172"/>
                <a:gd name="T20" fmla="*/ 172 w 172"/>
                <a:gd name="T21" fmla="*/ 150 h 172"/>
                <a:gd name="T22" fmla="*/ 172 w 172"/>
                <a:gd name="T23" fmla="*/ 22 h 172"/>
                <a:gd name="T24" fmla="*/ 172 w 172"/>
                <a:gd name="T25" fmla="*/ 22 h 172"/>
                <a:gd name="T26" fmla="*/ 170 w 172"/>
                <a:gd name="T27" fmla="*/ 17 h 172"/>
                <a:gd name="T28" fmla="*/ 169 w 172"/>
                <a:gd name="T29" fmla="*/ 13 h 172"/>
                <a:gd name="T30" fmla="*/ 168 w 172"/>
                <a:gd name="T31" fmla="*/ 9 h 172"/>
                <a:gd name="T32" fmla="*/ 164 w 172"/>
                <a:gd name="T33" fmla="*/ 6 h 172"/>
                <a:gd name="T34" fmla="*/ 162 w 172"/>
                <a:gd name="T35" fmla="*/ 3 h 172"/>
                <a:gd name="T36" fmla="*/ 158 w 172"/>
                <a:gd name="T37" fmla="*/ 1 h 172"/>
                <a:gd name="T38" fmla="*/ 154 w 172"/>
                <a:gd name="T39" fmla="*/ 0 h 172"/>
                <a:gd name="T40" fmla="*/ 150 w 172"/>
                <a:gd name="T41" fmla="*/ 0 h 172"/>
                <a:gd name="T42" fmla="*/ 21 w 172"/>
                <a:gd name="T43" fmla="*/ 0 h 172"/>
                <a:gd name="T44" fmla="*/ 21 w 172"/>
                <a:gd name="T45" fmla="*/ 0 h 172"/>
                <a:gd name="T46" fmla="*/ 17 w 172"/>
                <a:gd name="T47" fmla="*/ 0 h 172"/>
                <a:gd name="T48" fmla="*/ 13 w 172"/>
                <a:gd name="T49" fmla="*/ 1 h 172"/>
                <a:gd name="T50" fmla="*/ 10 w 172"/>
                <a:gd name="T51" fmla="*/ 3 h 172"/>
                <a:gd name="T52" fmla="*/ 6 w 172"/>
                <a:gd name="T53" fmla="*/ 6 h 172"/>
                <a:gd name="T54" fmla="*/ 4 w 172"/>
                <a:gd name="T55" fmla="*/ 9 h 172"/>
                <a:gd name="T56" fmla="*/ 1 w 172"/>
                <a:gd name="T57" fmla="*/ 13 h 172"/>
                <a:gd name="T58" fmla="*/ 0 w 172"/>
                <a:gd name="T59" fmla="*/ 17 h 172"/>
                <a:gd name="T60" fmla="*/ 0 w 172"/>
                <a:gd name="T61" fmla="*/ 22 h 172"/>
                <a:gd name="T62" fmla="*/ 0 w 172"/>
                <a:gd name="T63" fmla="*/ 150 h 172"/>
                <a:gd name="T64" fmla="*/ 0 w 172"/>
                <a:gd name="T65" fmla="*/ 150 h 172"/>
                <a:gd name="T66" fmla="*/ 0 w 172"/>
                <a:gd name="T67" fmla="*/ 155 h 172"/>
                <a:gd name="T68" fmla="*/ 1 w 172"/>
                <a:gd name="T69" fmla="*/ 158 h 172"/>
                <a:gd name="T70" fmla="*/ 4 w 172"/>
                <a:gd name="T71" fmla="*/ 162 h 172"/>
                <a:gd name="T72" fmla="*/ 6 w 172"/>
                <a:gd name="T73" fmla="*/ 166 h 172"/>
                <a:gd name="T74" fmla="*/ 10 w 172"/>
                <a:gd name="T75" fmla="*/ 168 h 172"/>
                <a:gd name="T76" fmla="*/ 13 w 172"/>
                <a:gd name="T77" fmla="*/ 170 h 172"/>
                <a:gd name="T78" fmla="*/ 17 w 172"/>
                <a:gd name="T79" fmla="*/ 172 h 172"/>
                <a:gd name="T80" fmla="*/ 21 w 172"/>
                <a:gd name="T81" fmla="*/ 172 h 172"/>
                <a:gd name="T82" fmla="*/ 21 w 172"/>
                <a:gd name="T83" fmla="*/ 172 h 172"/>
                <a:gd name="T84" fmla="*/ 42 w 172"/>
                <a:gd name="T85" fmla="*/ 43 h 172"/>
                <a:gd name="T86" fmla="*/ 128 w 172"/>
                <a:gd name="T87" fmla="*/ 43 h 172"/>
                <a:gd name="T88" fmla="*/ 128 w 172"/>
                <a:gd name="T89" fmla="*/ 128 h 172"/>
                <a:gd name="T90" fmla="*/ 42 w 172"/>
                <a:gd name="T91" fmla="*/ 128 h 172"/>
                <a:gd name="T92" fmla="*/ 42 w 172"/>
                <a:gd name="T93" fmla="*/ 4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21" y="172"/>
                  </a:moveTo>
                  <a:lnTo>
                    <a:pt x="150" y="172"/>
                  </a:lnTo>
                  <a:lnTo>
                    <a:pt x="150" y="172"/>
                  </a:lnTo>
                  <a:lnTo>
                    <a:pt x="154" y="172"/>
                  </a:lnTo>
                  <a:lnTo>
                    <a:pt x="158" y="170"/>
                  </a:lnTo>
                  <a:lnTo>
                    <a:pt x="162" y="168"/>
                  </a:lnTo>
                  <a:lnTo>
                    <a:pt x="164" y="166"/>
                  </a:lnTo>
                  <a:lnTo>
                    <a:pt x="168" y="162"/>
                  </a:lnTo>
                  <a:lnTo>
                    <a:pt x="169" y="158"/>
                  </a:lnTo>
                  <a:lnTo>
                    <a:pt x="170" y="155"/>
                  </a:lnTo>
                  <a:lnTo>
                    <a:pt x="172" y="150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0" y="17"/>
                  </a:lnTo>
                  <a:lnTo>
                    <a:pt x="169" y="13"/>
                  </a:lnTo>
                  <a:lnTo>
                    <a:pt x="168" y="9"/>
                  </a:lnTo>
                  <a:lnTo>
                    <a:pt x="164" y="6"/>
                  </a:lnTo>
                  <a:lnTo>
                    <a:pt x="162" y="3"/>
                  </a:lnTo>
                  <a:lnTo>
                    <a:pt x="158" y="1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1" y="158"/>
                  </a:lnTo>
                  <a:lnTo>
                    <a:pt x="4" y="162"/>
                  </a:lnTo>
                  <a:lnTo>
                    <a:pt x="6" y="166"/>
                  </a:lnTo>
                  <a:lnTo>
                    <a:pt x="10" y="168"/>
                  </a:lnTo>
                  <a:lnTo>
                    <a:pt x="13" y="170"/>
                  </a:lnTo>
                  <a:lnTo>
                    <a:pt x="17" y="172"/>
                  </a:lnTo>
                  <a:lnTo>
                    <a:pt x="21" y="172"/>
                  </a:lnTo>
                  <a:lnTo>
                    <a:pt x="21" y="172"/>
                  </a:lnTo>
                  <a:close/>
                  <a:moveTo>
                    <a:pt x="42" y="43"/>
                  </a:moveTo>
                  <a:lnTo>
                    <a:pt x="128" y="43"/>
                  </a:lnTo>
                  <a:lnTo>
                    <a:pt x="128" y="128"/>
                  </a:lnTo>
                  <a:lnTo>
                    <a:pt x="42" y="128"/>
                  </a:lnTo>
                  <a:lnTo>
                    <a:pt x="4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393"/>
            <p:cNvSpPr>
              <a:spLocks noEditPoints="1"/>
            </p:cNvSpPr>
            <p:nvPr/>
          </p:nvSpPr>
          <p:spPr bwMode="auto">
            <a:xfrm>
              <a:off x="4265886" y="4368802"/>
              <a:ext cx="136525" cy="136525"/>
            </a:xfrm>
            <a:custGeom>
              <a:avLst/>
              <a:gdLst>
                <a:gd name="T0" fmla="*/ 21 w 172"/>
                <a:gd name="T1" fmla="*/ 172 h 172"/>
                <a:gd name="T2" fmla="*/ 150 w 172"/>
                <a:gd name="T3" fmla="*/ 172 h 172"/>
                <a:gd name="T4" fmla="*/ 150 w 172"/>
                <a:gd name="T5" fmla="*/ 172 h 172"/>
                <a:gd name="T6" fmla="*/ 154 w 172"/>
                <a:gd name="T7" fmla="*/ 171 h 172"/>
                <a:gd name="T8" fmla="*/ 158 w 172"/>
                <a:gd name="T9" fmla="*/ 170 h 172"/>
                <a:gd name="T10" fmla="*/ 162 w 172"/>
                <a:gd name="T11" fmla="*/ 168 h 172"/>
                <a:gd name="T12" fmla="*/ 164 w 172"/>
                <a:gd name="T13" fmla="*/ 166 h 172"/>
                <a:gd name="T14" fmla="*/ 168 w 172"/>
                <a:gd name="T15" fmla="*/ 162 h 172"/>
                <a:gd name="T16" fmla="*/ 169 w 172"/>
                <a:gd name="T17" fmla="*/ 159 h 172"/>
                <a:gd name="T18" fmla="*/ 170 w 172"/>
                <a:gd name="T19" fmla="*/ 155 h 172"/>
                <a:gd name="T20" fmla="*/ 172 w 172"/>
                <a:gd name="T21" fmla="*/ 150 h 172"/>
                <a:gd name="T22" fmla="*/ 172 w 172"/>
                <a:gd name="T23" fmla="*/ 22 h 172"/>
                <a:gd name="T24" fmla="*/ 172 w 172"/>
                <a:gd name="T25" fmla="*/ 22 h 172"/>
                <a:gd name="T26" fmla="*/ 170 w 172"/>
                <a:gd name="T27" fmla="*/ 17 h 172"/>
                <a:gd name="T28" fmla="*/ 169 w 172"/>
                <a:gd name="T29" fmla="*/ 14 h 172"/>
                <a:gd name="T30" fmla="*/ 168 w 172"/>
                <a:gd name="T31" fmla="*/ 10 h 172"/>
                <a:gd name="T32" fmla="*/ 164 w 172"/>
                <a:gd name="T33" fmla="*/ 6 h 172"/>
                <a:gd name="T34" fmla="*/ 162 w 172"/>
                <a:gd name="T35" fmla="*/ 4 h 172"/>
                <a:gd name="T36" fmla="*/ 158 w 172"/>
                <a:gd name="T37" fmla="*/ 2 h 172"/>
                <a:gd name="T38" fmla="*/ 154 w 172"/>
                <a:gd name="T39" fmla="*/ 0 h 172"/>
                <a:gd name="T40" fmla="*/ 150 w 172"/>
                <a:gd name="T41" fmla="*/ 0 h 172"/>
                <a:gd name="T42" fmla="*/ 21 w 172"/>
                <a:gd name="T43" fmla="*/ 0 h 172"/>
                <a:gd name="T44" fmla="*/ 21 w 172"/>
                <a:gd name="T45" fmla="*/ 0 h 172"/>
                <a:gd name="T46" fmla="*/ 17 w 172"/>
                <a:gd name="T47" fmla="*/ 0 h 172"/>
                <a:gd name="T48" fmla="*/ 13 w 172"/>
                <a:gd name="T49" fmla="*/ 2 h 172"/>
                <a:gd name="T50" fmla="*/ 10 w 172"/>
                <a:gd name="T51" fmla="*/ 4 h 172"/>
                <a:gd name="T52" fmla="*/ 6 w 172"/>
                <a:gd name="T53" fmla="*/ 6 h 172"/>
                <a:gd name="T54" fmla="*/ 4 w 172"/>
                <a:gd name="T55" fmla="*/ 10 h 172"/>
                <a:gd name="T56" fmla="*/ 1 w 172"/>
                <a:gd name="T57" fmla="*/ 14 h 172"/>
                <a:gd name="T58" fmla="*/ 0 w 172"/>
                <a:gd name="T59" fmla="*/ 17 h 172"/>
                <a:gd name="T60" fmla="*/ 0 w 172"/>
                <a:gd name="T61" fmla="*/ 22 h 172"/>
                <a:gd name="T62" fmla="*/ 0 w 172"/>
                <a:gd name="T63" fmla="*/ 150 h 172"/>
                <a:gd name="T64" fmla="*/ 0 w 172"/>
                <a:gd name="T65" fmla="*/ 150 h 172"/>
                <a:gd name="T66" fmla="*/ 0 w 172"/>
                <a:gd name="T67" fmla="*/ 155 h 172"/>
                <a:gd name="T68" fmla="*/ 1 w 172"/>
                <a:gd name="T69" fmla="*/ 159 h 172"/>
                <a:gd name="T70" fmla="*/ 4 w 172"/>
                <a:gd name="T71" fmla="*/ 162 h 172"/>
                <a:gd name="T72" fmla="*/ 6 w 172"/>
                <a:gd name="T73" fmla="*/ 166 h 172"/>
                <a:gd name="T74" fmla="*/ 10 w 172"/>
                <a:gd name="T75" fmla="*/ 168 h 172"/>
                <a:gd name="T76" fmla="*/ 13 w 172"/>
                <a:gd name="T77" fmla="*/ 170 h 172"/>
                <a:gd name="T78" fmla="*/ 17 w 172"/>
                <a:gd name="T79" fmla="*/ 171 h 172"/>
                <a:gd name="T80" fmla="*/ 21 w 172"/>
                <a:gd name="T81" fmla="*/ 172 h 172"/>
                <a:gd name="T82" fmla="*/ 21 w 172"/>
                <a:gd name="T83" fmla="*/ 172 h 172"/>
                <a:gd name="T84" fmla="*/ 42 w 172"/>
                <a:gd name="T85" fmla="*/ 43 h 172"/>
                <a:gd name="T86" fmla="*/ 128 w 172"/>
                <a:gd name="T87" fmla="*/ 43 h 172"/>
                <a:gd name="T88" fmla="*/ 128 w 172"/>
                <a:gd name="T89" fmla="*/ 129 h 172"/>
                <a:gd name="T90" fmla="*/ 42 w 172"/>
                <a:gd name="T91" fmla="*/ 129 h 172"/>
                <a:gd name="T92" fmla="*/ 42 w 172"/>
                <a:gd name="T93" fmla="*/ 4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21" y="172"/>
                  </a:moveTo>
                  <a:lnTo>
                    <a:pt x="150" y="172"/>
                  </a:lnTo>
                  <a:lnTo>
                    <a:pt x="150" y="172"/>
                  </a:lnTo>
                  <a:lnTo>
                    <a:pt x="154" y="171"/>
                  </a:lnTo>
                  <a:lnTo>
                    <a:pt x="158" y="170"/>
                  </a:lnTo>
                  <a:lnTo>
                    <a:pt x="162" y="168"/>
                  </a:lnTo>
                  <a:lnTo>
                    <a:pt x="164" y="166"/>
                  </a:lnTo>
                  <a:lnTo>
                    <a:pt x="168" y="162"/>
                  </a:lnTo>
                  <a:lnTo>
                    <a:pt x="169" y="159"/>
                  </a:lnTo>
                  <a:lnTo>
                    <a:pt x="170" y="155"/>
                  </a:lnTo>
                  <a:lnTo>
                    <a:pt x="172" y="150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0" y="17"/>
                  </a:lnTo>
                  <a:lnTo>
                    <a:pt x="169" y="14"/>
                  </a:lnTo>
                  <a:lnTo>
                    <a:pt x="168" y="10"/>
                  </a:lnTo>
                  <a:lnTo>
                    <a:pt x="164" y="6"/>
                  </a:lnTo>
                  <a:lnTo>
                    <a:pt x="162" y="4"/>
                  </a:lnTo>
                  <a:lnTo>
                    <a:pt x="158" y="2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1" y="159"/>
                  </a:lnTo>
                  <a:lnTo>
                    <a:pt x="4" y="162"/>
                  </a:lnTo>
                  <a:lnTo>
                    <a:pt x="6" y="166"/>
                  </a:lnTo>
                  <a:lnTo>
                    <a:pt x="10" y="168"/>
                  </a:lnTo>
                  <a:lnTo>
                    <a:pt x="13" y="170"/>
                  </a:lnTo>
                  <a:lnTo>
                    <a:pt x="17" y="171"/>
                  </a:lnTo>
                  <a:lnTo>
                    <a:pt x="21" y="172"/>
                  </a:lnTo>
                  <a:lnTo>
                    <a:pt x="21" y="172"/>
                  </a:lnTo>
                  <a:close/>
                  <a:moveTo>
                    <a:pt x="42" y="43"/>
                  </a:moveTo>
                  <a:lnTo>
                    <a:pt x="128" y="43"/>
                  </a:lnTo>
                  <a:lnTo>
                    <a:pt x="128" y="129"/>
                  </a:lnTo>
                  <a:lnTo>
                    <a:pt x="42" y="129"/>
                  </a:lnTo>
                  <a:lnTo>
                    <a:pt x="4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394"/>
            <p:cNvSpPr>
              <a:spLocks noEditPoints="1"/>
            </p:cNvSpPr>
            <p:nvPr/>
          </p:nvSpPr>
          <p:spPr bwMode="auto">
            <a:xfrm>
              <a:off x="4094436" y="4197352"/>
              <a:ext cx="136525" cy="136525"/>
            </a:xfrm>
            <a:custGeom>
              <a:avLst/>
              <a:gdLst>
                <a:gd name="T0" fmla="*/ 22 w 172"/>
                <a:gd name="T1" fmla="*/ 172 h 172"/>
                <a:gd name="T2" fmla="*/ 150 w 172"/>
                <a:gd name="T3" fmla="*/ 172 h 172"/>
                <a:gd name="T4" fmla="*/ 150 w 172"/>
                <a:gd name="T5" fmla="*/ 172 h 172"/>
                <a:gd name="T6" fmla="*/ 155 w 172"/>
                <a:gd name="T7" fmla="*/ 172 h 172"/>
                <a:gd name="T8" fmla="*/ 158 w 172"/>
                <a:gd name="T9" fmla="*/ 171 h 172"/>
                <a:gd name="T10" fmla="*/ 162 w 172"/>
                <a:gd name="T11" fmla="*/ 168 h 172"/>
                <a:gd name="T12" fmla="*/ 166 w 172"/>
                <a:gd name="T13" fmla="*/ 166 h 172"/>
                <a:gd name="T14" fmla="*/ 168 w 172"/>
                <a:gd name="T15" fmla="*/ 163 h 172"/>
                <a:gd name="T16" fmla="*/ 170 w 172"/>
                <a:gd name="T17" fmla="*/ 160 h 172"/>
                <a:gd name="T18" fmla="*/ 172 w 172"/>
                <a:gd name="T19" fmla="*/ 155 h 172"/>
                <a:gd name="T20" fmla="*/ 172 w 172"/>
                <a:gd name="T21" fmla="*/ 151 h 172"/>
                <a:gd name="T22" fmla="*/ 172 w 172"/>
                <a:gd name="T23" fmla="*/ 22 h 172"/>
                <a:gd name="T24" fmla="*/ 172 w 172"/>
                <a:gd name="T25" fmla="*/ 22 h 172"/>
                <a:gd name="T26" fmla="*/ 172 w 172"/>
                <a:gd name="T27" fmla="*/ 18 h 172"/>
                <a:gd name="T28" fmla="*/ 170 w 172"/>
                <a:gd name="T29" fmla="*/ 13 h 172"/>
                <a:gd name="T30" fmla="*/ 168 w 172"/>
                <a:gd name="T31" fmla="*/ 10 h 172"/>
                <a:gd name="T32" fmla="*/ 166 w 172"/>
                <a:gd name="T33" fmla="*/ 7 h 172"/>
                <a:gd name="T34" fmla="*/ 162 w 172"/>
                <a:gd name="T35" fmla="*/ 4 h 172"/>
                <a:gd name="T36" fmla="*/ 158 w 172"/>
                <a:gd name="T37" fmla="*/ 2 h 172"/>
                <a:gd name="T38" fmla="*/ 155 w 172"/>
                <a:gd name="T39" fmla="*/ 1 h 172"/>
                <a:gd name="T40" fmla="*/ 150 w 172"/>
                <a:gd name="T41" fmla="*/ 0 h 172"/>
                <a:gd name="T42" fmla="*/ 22 w 172"/>
                <a:gd name="T43" fmla="*/ 0 h 172"/>
                <a:gd name="T44" fmla="*/ 22 w 172"/>
                <a:gd name="T45" fmla="*/ 0 h 172"/>
                <a:gd name="T46" fmla="*/ 17 w 172"/>
                <a:gd name="T47" fmla="*/ 1 h 172"/>
                <a:gd name="T48" fmla="*/ 13 w 172"/>
                <a:gd name="T49" fmla="*/ 2 h 172"/>
                <a:gd name="T50" fmla="*/ 10 w 172"/>
                <a:gd name="T51" fmla="*/ 4 h 172"/>
                <a:gd name="T52" fmla="*/ 7 w 172"/>
                <a:gd name="T53" fmla="*/ 7 h 172"/>
                <a:gd name="T54" fmla="*/ 4 w 172"/>
                <a:gd name="T55" fmla="*/ 10 h 172"/>
                <a:gd name="T56" fmla="*/ 2 w 172"/>
                <a:gd name="T57" fmla="*/ 13 h 172"/>
                <a:gd name="T58" fmla="*/ 1 w 172"/>
                <a:gd name="T59" fmla="*/ 18 h 172"/>
                <a:gd name="T60" fmla="*/ 0 w 172"/>
                <a:gd name="T61" fmla="*/ 22 h 172"/>
                <a:gd name="T62" fmla="*/ 0 w 172"/>
                <a:gd name="T63" fmla="*/ 151 h 172"/>
                <a:gd name="T64" fmla="*/ 0 w 172"/>
                <a:gd name="T65" fmla="*/ 151 h 172"/>
                <a:gd name="T66" fmla="*/ 1 w 172"/>
                <a:gd name="T67" fmla="*/ 155 h 172"/>
                <a:gd name="T68" fmla="*/ 2 w 172"/>
                <a:gd name="T69" fmla="*/ 160 h 172"/>
                <a:gd name="T70" fmla="*/ 4 w 172"/>
                <a:gd name="T71" fmla="*/ 163 h 172"/>
                <a:gd name="T72" fmla="*/ 7 w 172"/>
                <a:gd name="T73" fmla="*/ 166 h 172"/>
                <a:gd name="T74" fmla="*/ 10 w 172"/>
                <a:gd name="T75" fmla="*/ 168 h 172"/>
                <a:gd name="T76" fmla="*/ 13 w 172"/>
                <a:gd name="T77" fmla="*/ 171 h 172"/>
                <a:gd name="T78" fmla="*/ 17 w 172"/>
                <a:gd name="T79" fmla="*/ 172 h 172"/>
                <a:gd name="T80" fmla="*/ 22 w 172"/>
                <a:gd name="T81" fmla="*/ 172 h 172"/>
                <a:gd name="T82" fmla="*/ 22 w 172"/>
                <a:gd name="T83" fmla="*/ 172 h 172"/>
                <a:gd name="T84" fmla="*/ 43 w 172"/>
                <a:gd name="T85" fmla="*/ 44 h 172"/>
                <a:gd name="T86" fmla="*/ 129 w 172"/>
                <a:gd name="T87" fmla="*/ 44 h 172"/>
                <a:gd name="T88" fmla="*/ 129 w 172"/>
                <a:gd name="T89" fmla="*/ 129 h 172"/>
                <a:gd name="T90" fmla="*/ 43 w 172"/>
                <a:gd name="T91" fmla="*/ 129 h 172"/>
                <a:gd name="T92" fmla="*/ 43 w 172"/>
                <a:gd name="T93" fmla="*/ 4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22" y="172"/>
                  </a:moveTo>
                  <a:lnTo>
                    <a:pt x="150" y="172"/>
                  </a:lnTo>
                  <a:lnTo>
                    <a:pt x="150" y="172"/>
                  </a:lnTo>
                  <a:lnTo>
                    <a:pt x="155" y="172"/>
                  </a:lnTo>
                  <a:lnTo>
                    <a:pt x="158" y="171"/>
                  </a:lnTo>
                  <a:lnTo>
                    <a:pt x="162" y="168"/>
                  </a:lnTo>
                  <a:lnTo>
                    <a:pt x="166" y="166"/>
                  </a:lnTo>
                  <a:lnTo>
                    <a:pt x="168" y="163"/>
                  </a:lnTo>
                  <a:lnTo>
                    <a:pt x="170" y="160"/>
                  </a:lnTo>
                  <a:lnTo>
                    <a:pt x="172" y="155"/>
                  </a:lnTo>
                  <a:lnTo>
                    <a:pt x="172" y="151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18"/>
                  </a:lnTo>
                  <a:lnTo>
                    <a:pt x="170" y="13"/>
                  </a:lnTo>
                  <a:lnTo>
                    <a:pt x="168" y="10"/>
                  </a:lnTo>
                  <a:lnTo>
                    <a:pt x="166" y="7"/>
                  </a:lnTo>
                  <a:lnTo>
                    <a:pt x="162" y="4"/>
                  </a:lnTo>
                  <a:lnTo>
                    <a:pt x="158" y="2"/>
                  </a:lnTo>
                  <a:lnTo>
                    <a:pt x="155" y="1"/>
                  </a:lnTo>
                  <a:lnTo>
                    <a:pt x="15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155"/>
                  </a:lnTo>
                  <a:lnTo>
                    <a:pt x="2" y="160"/>
                  </a:lnTo>
                  <a:lnTo>
                    <a:pt x="4" y="163"/>
                  </a:lnTo>
                  <a:lnTo>
                    <a:pt x="7" y="166"/>
                  </a:lnTo>
                  <a:lnTo>
                    <a:pt x="10" y="168"/>
                  </a:lnTo>
                  <a:lnTo>
                    <a:pt x="13" y="171"/>
                  </a:lnTo>
                  <a:lnTo>
                    <a:pt x="17" y="172"/>
                  </a:lnTo>
                  <a:lnTo>
                    <a:pt x="22" y="172"/>
                  </a:lnTo>
                  <a:lnTo>
                    <a:pt x="22" y="172"/>
                  </a:lnTo>
                  <a:close/>
                  <a:moveTo>
                    <a:pt x="43" y="44"/>
                  </a:moveTo>
                  <a:lnTo>
                    <a:pt x="129" y="44"/>
                  </a:lnTo>
                  <a:lnTo>
                    <a:pt x="129" y="129"/>
                  </a:lnTo>
                  <a:lnTo>
                    <a:pt x="43" y="129"/>
                  </a:lnTo>
                  <a:lnTo>
                    <a:pt x="4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395"/>
            <p:cNvSpPr>
              <a:spLocks noEditPoints="1"/>
            </p:cNvSpPr>
            <p:nvPr/>
          </p:nvSpPr>
          <p:spPr bwMode="auto">
            <a:xfrm>
              <a:off x="4094436" y="4027489"/>
              <a:ext cx="136525" cy="136525"/>
            </a:xfrm>
            <a:custGeom>
              <a:avLst/>
              <a:gdLst>
                <a:gd name="T0" fmla="*/ 22 w 172"/>
                <a:gd name="T1" fmla="*/ 172 h 172"/>
                <a:gd name="T2" fmla="*/ 150 w 172"/>
                <a:gd name="T3" fmla="*/ 172 h 172"/>
                <a:gd name="T4" fmla="*/ 150 w 172"/>
                <a:gd name="T5" fmla="*/ 172 h 172"/>
                <a:gd name="T6" fmla="*/ 155 w 172"/>
                <a:gd name="T7" fmla="*/ 172 h 172"/>
                <a:gd name="T8" fmla="*/ 158 w 172"/>
                <a:gd name="T9" fmla="*/ 170 h 172"/>
                <a:gd name="T10" fmla="*/ 162 w 172"/>
                <a:gd name="T11" fmla="*/ 168 h 172"/>
                <a:gd name="T12" fmla="*/ 166 w 172"/>
                <a:gd name="T13" fmla="*/ 166 h 172"/>
                <a:gd name="T14" fmla="*/ 168 w 172"/>
                <a:gd name="T15" fmla="*/ 162 h 172"/>
                <a:gd name="T16" fmla="*/ 170 w 172"/>
                <a:gd name="T17" fmla="*/ 158 h 172"/>
                <a:gd name="T18" fmla="*/ 172 w 172"/>
                <a:gd name="T19" fmla="*/ 155 h 172"/>
                <a:gd name="T20" fmla="*/ 172 w 172"/>
                <a:gd name="T21" fmla="*/ 150 h 172"/>
                <a:gd name="T22" fmla="*/ 172 w 172"/>
                <a:gd name="T23" fmla="*/ 22 h 172"/>
                <a:gd name="T24" fmla="*/ 172 w 172"/>
                <a:gd name="T25" fmla="*/ 22 h 172"/>
                <a:gd name="T26" fmla="*/ 172 w 172"/>
                <a:gd name="T27" fmla="*/ 17 h 172"/>
                <a:gd name="T28" fmla="*/ 170 w 172"/>
                <a:gd name="T29" fmla="*/ 13 h 172"/>
                <a:gd name="T30" fmla="*/ 168 w 172"/>
                <a:gd name="T31" fmla="*/ 9 h 172"/>
                <a:gd name="T32" fmla="*/ 166 w 172"/>
                <a:gd name="T33" fmla="*/ 6 h 172"/>
                <a:gd name="T34" fmla="*/ 162 w 172"/>
                <a:gd name="T35" fmla="*/ 3 h 172"/>
                <a:gd name="T36" fmla="*/ 158 w 172"/>
                <a:gd name="T37" fmla="*/ 1 h 172"/>
                <a:gd name="T38" fmla="*/ 155 w 172"/>
                <a:gd name="T39" fmla="*/ 0 h 172"/>
                <a:gd name="T40" fmla="*/ 150 w 172"/>
                <a:gd name="T41" fmla="*/ 0 h 172"/>
                <a:gd name="T42" fmla="*/ 22 w 172"/>
                <a:gd name="T43" fmla="*/ 0 h 172"/>
                <a:gd name="T44" fmla="*/ 22 w 172"/>
                <a:gd name="T45" fmla="*/ 0 h 172"/>
                <a:gd name="T46" fmla="*/ 17 w 172"/>
                <a:gd name="T47" fmla="*/ 0 h 172"/>
                <a:gd name="T48" fmla="*/ 13 w 172"/>
                <a:gd name="T49" fmla="*/ 1 h 172"/>
                <a:gd name="T50" fmla="*/ 10 w 172"/>
                <a:gd name="T51" fmla="*/ 3 h 172"/>
                <a:gd name="T52" fmla="*/ 7 w 172"/>
                <a:gd name="T53" fmla="*/ 6 h 172"/>
                <a:gd name="T54" fmla="*/ 4 w 172"/>
                <a:gd name="T55" fmla="*/ 9 h 172"/>
                <a:gd name="T56" fmla="*/ 2 w 172"/>
                <a:gd name="T57" fmla="*/ 13 h 172"/>
                <a:gd name="T58" fmla="*/ 1 w 172"/>
                <a:gd name="T59" fmla="*/ 17 h 172"/>
                <a:gd name="T60" fmla="*/ 0 w 172"/>
                <a:gd name="T61" fmla="*/ 22 h 172"/>
                <a:gd name="T62" fmla="*/ 0 w 172"/>
                <a:gd name="T63" fmla="*/ 150 h 172"/>
                <a:gd name="T64" fmla="*/ 0 w 172"/>
                <a:gd name="T65" fmla="*/ 150 h 172"/>
                <a:gd name="T66" fmla="*/ 1 w 172"/>
                <a:gd name="T67" fmla="*/ 155 h 172"/>
                <a:gd name="T68" fmla="*/ 2 w 172"/>
                <a:gd name="T69" fmla="*/ 158 h 172"/>
                <a:gd name="T70" fmla="*/ 4 w 172"/>
                <a:gd name="T71" fmla="*/ 162 h 172"/>
                <a:gd name="T72" fmla="*/ 7 w 172"/>
                <a:gd name="T73" fmla="*/ 166 h 172"/>
                <a:gd name="T74" fmla="*/ 10 w 172"/>
                <a:gd name="T75" fmla="*/ 168 h 172"/>
                <a:gd name="T76" fmla="*/ 13 w 172"/>
                <a:gd name="T77" fmla="*/ 170 h 172"/>
                <a:gd name="T78" fmla="*/ 17 w 172"/>
                <a:gd name="T79" fmla="*/ 172 h 172"/>
                <a:gd name="T80" fmla="*/ 22 w 172"/>
                <a:gd name="T81" fmla="*/ 172 h 172"/>
                <a:gd name="T82" fmla="*/ 22 w 172"/>
                <a:gd name="T83" fmla="*/ 172 h 172"/>
                <a:gd name="T84" fmla="*/ 43 w 172"/>
                <a:gd name="T85" fmla="*/ 43 h 172"/>
                <a:gd name="T86" fmla="*/ 129 w 172"/>
                <a:gd name="T87" fmla="*/ 43 h 172"/>
                <a:gd name="T88" fmla="*/ 129 w 172"/>
                <a:gd name="T89" fmla="*/ 128 h 172"/>
                <a:gd name="T90" fmla="*/ 43 w 172"/>
                <a:gd name="T91" fmla="*/ 128 h 172"/>
                <a:gd name="T92" fmla="*/ 43 w 172"/>
                <a:gd name="T93" fmla="*/ 4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22" y="172"/>
                  </a:moveTo>
                  <a:lnTo>
                    <a:pt x="150" y="172"/>
                  </a:lnTo>
                  <a:lnTo>
                    <a:pt x="150" y="172"/>
                  </a:lnTo>
                  <a:lnTo>
                    <a:pt x="155" y="172"/>
                  </a:lnTo>
                  <a:lnTo>
                    <a:pt x="158" y="170"/>
                  </a:lnTo>
                  <a:lnTo>
                    <a:pt x="162" y="168"/>
                  </a:lnTo>
                  <a:lnTo>
                    <a:pt x="166" y="166"/>
                  </a:lnTo>
                  <a:lnTo>
                    <a:pt x="168" y="162"/>
                  </a:lnTo>
                  <a:lnTo>
                    <a:pt x="170" y="158"/>
                  </a:lnTo>
                  <a:lnTo>
                    <a:pt x="172" y="155"/>
                  </a:lnTo>
                  <a:lnTo>
                    <a:pt x="172" y="150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17"/>
                  </a:lnTo>
                  <a:lnTo>
                    <a:pt x="170" y="13"/>
                  </a:lnTo>
                  <a:lnTo>
                    <a:pt x="168" y="9"/>
                  </a:lnTo>
                  <a:lnTo>
                    <a:pt x="166" y="6"/>
                  </a:lnTo>
                  <a:lnTo>
                    <a:pt x="162" y="3"/>
                  </a:lnTo>
                  <a:lnTo>
                    <a:pt x="158" y="1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5"/>
                  </a:lnTo>
                  <a:lnTo>
                    <a:pt x="2" y="158"/>
                  </a:lnTo>
                  <a:lnTo>
                    <a:pt x="4" y="162"/>
                  </a:lnTo>
                  <a:lnTo>
                    <a:pt x="7" y="166"/>
                  </a:lnTo>
                  <a:lnTo>
                    <a:pt x="10" y="168"/>
                  </a:lnTo>
                  <a:lnTo>
                    <a:pt x="13" y="170"/>
                  </a:lnTo>
                  <a:lnTo>
                    <a:pt x="17" y="172"/>
                  </a:lnTo>
                  <a:lnTo>
                    <a:pt x="22" y="172"/>
                  </a:lnTo>
                  <a:lnTo>
                    <a:pt x="22" y="172"/>
                  </a:lnTo>
                  <a:close/>
                  <a:moveTo>
                    <a:pt x="43" y="43"/>
                  </a:moveTo>
                  <a:lnTo>
                    <a:pt x="129" y="43"/>
                  </a:lnTo>
                  <a:lnTo>
                    <a:pt x="129" y="128"/>
                  </a:lnTo>
                  <a:lnTo>
                    <a:pt x="43" y="128"/>
                  </a:ln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396"/>
            <p:cNvSpPr>
              <a:spLocks noEditPoints="1"/>
            </p:cNvSpPr>
            <p:nvPr/>
          </p:nvSpPr>
          <p:spPr bwMode="auto">
            <a:xfrm>
              <a:off x="4094436" y="4368802"/>
              <a:ext cx="136525" cy="136525"/>
            </a:xfrm>
            <a:custGeom>
              <a:avLst/>
              <a:gdLst>
                <a:gd name="T0" fmla="*/ 22 w 172"/>
                <a:gd name="T1" fmla="*/ 172 h 172"/>
                <a:gd name="T2" fmla="*/ 150 w 172"/>
                <a:gd name="T3" fmla="*/ 172 h 172"/>
                <a:gd name="T4" fmla="*/ 150 w 172"/>
                <a:gd name="T5" fmla="*/ 172 h 172"/>
                <a:gd name="T6" fmla="*/ 155 w 172"/>
                <a:gd name="T7" fmla="*/ 171 h 172"/>
                <a:gd name="T8" fmla="*/ 158 w 172"/>
                <a:gd name="T9" fmla="*/ 170 h 172"/>
                <a:gd name="T10" fmla="*/ 162 w 172"/>
                <a:gd name="T11" fmla="*/ 168 h 172"/>
                <a:gd name="T12" fmla="*/ 166 w 172"/>
                <a:gd name="T13" fmla="*/ 166 h 172"/>
                <a:gd name="T14" fmla="*/ 168 w 172"/>
                <a:gd name="T15" fmla="*/ 162 h 172"/>
                <a:gd name="T16" fmla="*/ 170 w 172"/>
                <a:gd name="T17" fmla="*/ 159 h 172"/>
                <a:gd name="T18" fmla="*/ 172 w 172"/>
                <a:gd name="T19" fmla="*/ 155 h 172"/>
                <a:gd name="T20" fmla="*/ 172 w 172"/>
                <a:gd name="T21" fmla="*/ 150 h 172"/>
                <a:gd name="T22" fmla="*/ 172 w 172"/>
                <a:gd name="T23" fmla="*/ 22 h 172"/>
                <a:gd name="T24" fmla="*/ 172 w 172"/>
                <a:gd name="T25" fmla="*/ 22 h 172"/>
                <a:gd name="T26" fmla="*/ 172 w 172"/>
                <a:gd name="T27" fmla="*/ 17 h 172"/>
                <a:gd name="T28" fmla="*/ 170 w 172"/>
                <a:gd name="T29" fmla="*/ 14 h 172"/>
                <a:gd name="T30" fmla="*/ 168 w 172"/>
                <a:gd name="T31" fmla="*/ 10 h 172"/>
                <a:gd name="T32" fmla="*/ 166 w 172"/>
                <a:gd name="T33" fmla="*/ 6 h 172"/>
                <a:gd name="T34" fmla="*/ 162 w 172"/>
                <a:gd name="T35" fmla="*/ 4 h 172"/>
                <a:gd name="T36" fmla="*/ 158 w 172"/>
                <a:gd name="T37" fmla="*/ 2 h 172"/>
                <a:gd name="T38" fmla="*/ 155 w 172"/>
                <a:gd name="T39" fmla="*/ 0 h 172"/>
                <a:gd name="T40" fmla="*/ 150 w 172"/>
                <a:gd name="T41" fmla="*/ 0 h 172"/>
                <a:gd name="T42" fmla="*/ 22 w 172"/>
                <a:gd name="T43" fmla="*/ 0 h 172"/>
                <a:gd name="T44" fmla="*/ 22 w 172"/>
                <a:gd name="T45" fmla="*/ 0 h 172"/>
                <a:gd name="T46" fmla="*/ 17 w 172"/>
                <a:gd name="T47" fmla="*/ 0 h 172"/>
                <a:gd name="T48" fmla="*/ 13 w 172"/>
                <a:gd name="T49" fmla="*/ 2 h 172"/>
                <a:gd name="T50" fmla="*/ 10 w 172"/>
                <a:gd name="T51" fmla="*/ 4 h 172"/>
                <a:gd name="T52" fmla="*/ 7 w 172"/>
                <a:gd name="T53" fmla="*/ 6 h 172"/>
                <a:gd name="T54" fmla="*/ 4 w 172"/>
                <a:gd name="T55" fmla="*/ 10 h 172"/>
                <a:gd name="T56" fmla="*/ 2 w 172"/>
                <a:gd name="T57" fmla="*/ 14 h 172"/>
                <a:gd name="T58" fmla="*/ 1 w 172"/>
                <a:gd name="T59" fmla="*/ 17 h 172"/>
                <a:gd name="T60" fmla="*/ 0 w 172"/>
                <a:gd name="T61" fmla="*/ 22 h 172"/>
                <a:gd name="T62" fmla="*/ 0 w 172"/>
                <a:gd name="T63" fmla="*/ 150 h 172"/>
                <a:gd name="T64" fmla="*/ 0 w 172"/>
                <a:gd name="T65" fmla="*/ 150 h 172"/>
                <a:gd name="T66" fmla="*/ 1 w 172"/>
                <a:gd name="T67" fmla="*/ 155 h 172"/>
                <a:gd name="T68" fmla="*/ 2 w 172"/>
                <a:gd name="T69" fmla="*/ 159 h 172"/>
                <a:gd name="T70" fmla="*/ 4 w 172"/>
                <a:gd name="T71" fmla="*/ 162 h 172"/>
                <a:gd name="T72" fmla="*/ 7 w 172"/>
                <a:gd name="T73" fmla="*/ 166 h 172"/>
                <a:gd name="T74" fmla="*/ 10 w 172"/>
                <a:gd name="T75" fmla="*/ 168 h 172"/>
                <a:gd name="T76" fmla="*/ 13 w 172"/>
                <a:gd name="T77" fmla="*/ 170 h 172"/>
                <a:gd name="T78" fmla="*/ 17 w 172"/>
                <a:gd name="T79" fmla="*/ 171 h 172"/>
                <a:gd name="T80" fmla="*/ 22 w 172"/>
                <a:gd name="T81" fmla="*/ 172 h 172"/>
                <a:gd name="T82" fmla="*/ 22 w 172"/>
                <a:gd name="T83" fmla="*/ 172 h 172"/>
                <a:gd name="T84" fmla="*/ 43 w 172"/>
                <a:gd name="T85" fmla="*/ 43 h 172"/>
                <a:gd name="T86" fmla="*/ 129 w 172"/>
                <a:gd name="T87" fmla="*/ 43 h 172"/>
                <a:gd name="T88" fmla="*/ 129 w 172"/>
                <a:gd name="T89" fmla="*/ 129 h 172"/>
                <a:gd name="T90" fmla="*/ 43 w 172"/>
                <a:gd name="T91" fmla="*/ 129 h 172"/>
                <a:gd name="T92" fmla="*/ 43 w 172"/>
                <a:gd name="T93" fmla="*/ 4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22" y="172"/>
                  </a:moveTo>
                  <a:lnTo>
                    <a:pt x="150" y="172"/>
                  </a:lnTo>
                  <a:lnTo>
                    <a:pt x="150" y="172"/>
                  </a:lnTo>
                  <a:lnTo>
                    <a:pt x="155" y="171"/>
                  </a:lnTo>
                  <a:lnTo>
                    <a:pt x="158" y="170"/>
                  </a:lnTo>
                  <a:lnTo>
                    <a:pt x="162" y="168"/>
                  </a:lnTo>
                  <a:lnTo>
                    <a:pt x="166" y="166"/>
                  </a:lnTo>
                  <a:lnTo>
                    <a:pt x="168" y="162"/>
                  </a:lnTo>
                  <a:lnTo>
                    <a:pt x="170" y="159"/>
                  </a:lnTo>
                  <a:lnTo>
                    <a:pt x="172" y="155"/>
                  </a:lnTo>
                  <a:lnTo>
                    <a:pt x="172" y="150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17"/>
                  </a:lnTo>
                  <a:lnTo>
                    <a:pt x="170" y="14"/>
                  </a:lnTo>
                  <a:lnTo>
                    <a:pt x="168" y="10"/>
                  </a:lnTo>
                  <a:lnTo>
                    <a:pt x="166" y="6"/>
                  </a:lnTo>
                  <a:lnTo>
                    <a:pt x="162" y="4"/>
                  </a:lnTo>
                  <a:lnTo>
                    <a:pt x="158" y="2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5"/>
                  </a:lnTo>
                  <a:lnTo>
                    <a:pt x="2" y="159"/>
                  </a:lnTo>
                  <a:lnTo>
                    <a:pt x="4" y="162"/>
                  </a:lnTo>
                  <a:lnTo>
                    <a:pt x="7" y="166"/>
                  </a:lnTo>
                  <a:lnTo>
                    <a:pt x="10" y="168"/>
                  </a:lnTo>
                  <a:lnTo>
                    <a:pt x="13" y="170"/>
                  </a:lnTo>
                  <a:lnTo>
                    <a:pt x="17" y="171"/>
                  </a:lnTo>
                  <a:lnTo>
                    <a:pt x="22" y="172"/>
                  </a:lnTo>
                  <a:lnTo>
                    <a:pt x="22" y="172"/>
                  </a:lnTo>
                  <a:close/>
                  <a:moveTo>
                    <a:pt x="43" y="43"/>
                  </a:moveTo>
                  <a:lnTo>
                    <a:pt x="129" y="43"/>
                  </a:lnTo>
                  <a:lnTo>
                    <a:pt x="129" y="129"/>
                  </a:lnTo>
                  <a:lnTo>
                    <a:pt x="43" y="129"/>
                  </a:ln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397"/>
            <p:cNvSpPr>
              <a:spLocks noChangeArrowheads="1"/>
            </p:cNvSpPr>
            <p:nvPr/>
          </p:nvSpPr>
          <p:spPr bwMode="auto">
            <a:xfrm>
              <a:off x="4148411" y="3527427"/>
              <a:ext cx="4667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398"/>
            <p:cNvSpPr>
              <a:spLocks noChangeArrowheads="1"/>
            </p:cNvSpPr>
            <p:nvPr/>
          </p:nvSpPr>
          <p:spPr bwMode="auto">
            <a:xfrm>
              <a:off x="4473848" y="3443289"/>
              <a:ext cx="30163" cy="638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58" y="2431998"/>
            <a:ext cx="236453" cy="23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205" y="2391172"/>
            <a:ext cx="236453" cy="23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Прямоугольник 64"/>
          <p:cNvSpPr/>
          <p:nvPr/>
        </p:nvSpPr>
        <p:spPr>
          <a:xfrm>
            <a:off x="250297" y="1930811"/>
            <a:ext cx="4083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u="sng" dirty="0" smtClean="0">
                <a:solidFill>
                  <a:schemeClr val="tx2"/>
                </a:solidFill>
                <a:latin typeface="Bliss Pro Heavy" pitchFamily="50" charset="0"/>
                <a:ea typeface="Calibri"/>
                <a:cs typeface="Times New Roman"/>
              </a:rPr>
              <a:t>Структура Стратегии</a:t>
            </a:r>
            <a:endParaRPr lang="ru-RU" sz="1400" u="sng" dirty="0" smtClean="0">
              <a:latin typeface="Bliss Pro Heavy" pitchFamily="50" charset="0"/>
              <a:ea typeface="Calibri"/>
              <a:cs typeface="Times New Roman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39196" y="3053904"/>
            <a:ext cx="894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spcAft>
                <a:spcPts val="1800"/>
              </a:spcAft>
              <a:tabLst>
                <a:tab pos="93663" algn="l"/>
              </a:tabLst>
            </a:pPr>
            <a:r>
              <a:rPr lang="ru-RU" sz="2800" b="1" dirty="0" smtClean="0">
                <a:solidFill>
                  <a:schemeClr val="tx2"/>
                </a:solidFill>
                <a:latin typeface="Bliss Pro Heavy" pitchFamily="50" charset="0"/>
                <a:ea typeface="Calibri"/>
                <a:cs typeface="Times New Roman"/>
              </a:rPr>
              <a:t>х</a:t>
            </a:r>
            <a:r>
              <a:rPr lang="ru-RU" sz="3600" b="1" dirty="0" smtClean="0">
                <a:solidFill>
                  <a:schemeClr val="tx2"/>
                </a:solidFill>
                <a:latin typeface="Bliss Pro Heavy" pitchFamily="50" charset="0"/>
                <a:ea typeface="Calibri"/>
                <a:cs typeface="Times New Roman"/>
              </a:rPr>
              <a:t>3</a:t>
            </a:r>
            <a:endParaRPr lang="ru-RU" sz="3600" dirty="0" smtClean="0">
              <a:latin typeface="Bliss Pro Heavy" pitchFamily="50" charset="0"/>
              <a:ea typeface="Calibri"/>
              <a:cs typeface="Times New Roman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34087" y="3115459"/>
            <a:ext cx="2620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tabLst>
                <a:tab pos="93663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три раза </a:t>
            </a:r>
          </a:p>
          <a:p>
            <a:pPr marL="93663" algn="just">
              <a:tabLst>
                <a:tab pos="93663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перерабатывалась</a:t>
            </a:r>
            <a:endParaRPr lang="ru-RU" sz="1600" dirty="0" smtClean="0">
              <a:latin typeface="Bliss Pro" pitchFamily="50" charset="0"/>
              <a:ea typeface="Calibri"/>
              <a:cs typeface="Times New Roman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22352" y="1997001"/>
            <a:ext cx="894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spcAft>
                <a:spcPts val="1800"/>
              </a:spcAft>
              <a:tabLst>
                <a:tab pos="93663" algn="l"/>
              </a:tabLst>
            </a:pPr>
            <a:r>
              <a:rPr lang="ru-RU" sz="2800" b="1" dirty="0" smtClean="0">
                <a:solidFill>
                  <a:schemeClr val="tx2"/>
                </a:solidFill>
                <a:latin typeface="Bliss Pro Heavy" pitchFamily="50" charset="0"/>
                <a:ea typeface="Calibri"/>
                <a:cs typeface="Times New Roman"/>
              </a:rPr>
              <a:t>17</a:t>
            </a:r>
            <a:endParaRPr lang="ru-RU" sz="3600" dirty="0" smtClean="0">
              <a:latin typeface="Bliss Pro Heavy" pitchFamily="50" charset="0"/>
              <a:ea typeface="Calibri"/>
              <a:cs typeface="Times New Roman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17243" y="2001406"/>
            <a:ext cx="2620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tabLst>
                <a:tab pos="93663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страниц</a:t>
            </a:r>
          </a:p>
          <a:p>
            <a:pPr marL="93663" algn="just">
              <a:tabLst>
                <a:tab pos="93663" algn="l"/>
              </a:tabLst>
            </a:pPr>
            <a:r>
              <a:rPr lang="ru-RU" sz="16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н</a:t>
            </a:r>
            <a:r>
              <a:rPr lang="ru-RU" sz="16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а тему изысканий</a:t>
            </a:r>
            <a:endParaRPr lang="ru-RU" sz="1600" dirty="0" smtClean="0">
              <a:latin typeface="Bliss Pro" pitchFamily="50" charset="0"/>
              <a:ea typeface="Calibri"/>
              <a:cs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803885" y="2617862"/>
            <a:ext cx="3994679" cy="888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7722352" y="2598812"/>
            <a:ext cx="4083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u="sng" dirty="0" smtClean="0">
                <a:solidFill>
                  <a:schemeClr val="tx2"/>
                </a:solidFill>
                <a:latin typeface="Bliss Pro Heavy" pitchFamily="50" charset="0"/>
                <a:ea typeface="Calibri"/>
                <a:cs typeface="Times New Roman"/>
              </a:rPr>
              <a:t>В части изысканий</a:t>
            </a:r>
            <a:endParaRPr lang="ru-RU" sz="1400" u="sng" dirty="0" smtClean="0">
              <a:latin typeface="Bliss Pro Heavy" pitchFamily="50" charset="0"/>
              <a:ea typeface="Calibri"/>
              <a:cs typeface="Times New Roman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803885" y="2905894"/>
            <a:ext cx="37052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spcAft>
                <a:spcPts val="600"/>
              </a:spcAft>
              <a:tabLst>
                <a:tab pos="93663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 - Инновационное развитие сферы</a:t>
            </a:r>
          </a:p>
          <a:p>
            <a:pPr marL="93663" algn="just">
              <a:spcAft>
                <a:spcPts val="600"/>
              </a:spcAft>
              <a:tabLst>
                <a:tab pos="93663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- Снятие барьеров</a:t>
            </a:r>
            <a:endParaRPr lang="ru-RU" sz="1400" dirty="0" smtClean="0">
              <a:latin typeface="Bliss Pro" pitchFamily="50" charset="0"/>
              <a:ea typeface="Calibri"/>
              <a:cs typeface="Times New Roman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752304" y="2790477"/>
            <a:ext cx="26207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ctr">
              <a:tabLst>
                <a:tab pos="93663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Так и не была вынесена </a:t>
            </a:r>
            <a:r>
              <a:rPr lang="ru-RU" sz="16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на рассмотрение Правительства РФ</a:t>
            </a:r>
            <a:endParaRPr lang="ru-RU" sz="1600" dirty="0" smtClean="0">
              <a:latin typeface="Bliss Pro" pitchFamily="50" charset="0"/>
              <a:ea typeface="Calibri"/>
              <a:cs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30" y="2090143"/>
            <a:ext cx="500064" cy="61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504251" y="4384167"/>
            <a:ext cx="3994679" cy="1085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415352" y="5166988"/>
            <a:ext cx="47884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Изыскания    </a:t>
            </a: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  </a:t>
            </a: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Проектирование     </a:t>
            </a: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Строительство</a:t>
            </a:r>
            <a:endParaRPr lang="ru-RU" sz="1400" dirty="0" smtClean="0">
              <a:latin typeface="Bliss Pro" pitchFamily="50" charset="0"/>
              <a:ea typeface="Calibri"/>
              <a:cs typeface="Times New Roman"/>
            </a:endParaRPr>
          </a:p>
        </p:txBody>
      </p:sp>
      <p:sp>
        <p:nvSpPr>
          <p:cNvPr id="79" name="Freeform 316"/>
          <p:cNvSpPr>
            <a:spLocks noEditPoints="1"/>
          </p:cNvSpPr>
          <p:nvPr/>
        </p:nvSpPr>
        <p:spPr bwMode="auto">
          <a:xfrm>
            <a:off x="911230" y="4688965"/>
            <a:ext cx="306586" cy="478021"/>
          </a:xfrm>
          <a:custGeom>
            <a:avLst/>
            <a:gdLst>
              <a:gd name="T0" fmla="*/ 12 w 1014"/>
              <a:gd name="T1" fmla="*/ 1242 h 1581"/>
              <a:gd name="T2" fmla="*/ 9 w 1014"/>
              <a:gd name="T3" fmla="*/ 1334 h 1581"/>
              <a:gd name="T4" fmla="*/ 11 w 1014"/>
              <a:gd name="T5" fmla="*/ 1430 h 1581"/>
              <a:gd name="T6" fmla="*/ 39 w 1014"/>
              <a:gd name="T7" fmla="*/ 1562 h 1581"/>
              <a:gd name="T8" fmla="*/ 72 w 1014"/>
              <a:gd name="T9" fmla="*/ 1580 h 1581"/>
              <a:gd name="T10" fmla="*/ 194 w 1014"/>
              <a:gd name="T11" fmla="*/ 1320 h 1581"/>
              <a:gd name="T12" fmla="*/ 201 w 1014"/>
              <a:gd name="T13" fmla="*/ 1231 h 1581"/>
              <a:gd name="T14" fmla="*/ 493 w 1014"/>
              <a:gd name="T15" fmla="*/ 803 h 1581"/>
              <a:gd name="T16" fmla="*/ 528 w 1014"/>
              <a:gd name="T17" fmla="*/ 797 h 1581"/>
              <a:gd name="T18" fmla="*/ 806 w 1014"/>
              <a:gd name="T19" fmla="*/ 1249 h 1581"/>
              <a:gd name="T20" fmla="*/ 834 w 1014"/>
              <a:gd name="T21" fmla="*/ 1342 h 1581"/>
              <a:gd name="T22" fmla="*/ 949 w 1014"/>
              <a:gd name="T23" fmla="*/ 1581 h 1581"/>
              <a:gd name="T24" fmla="*/ 975 w 1014"/>
              <a:gd name="T25" fmla="*/ 1553 h 1581"/>
              <a:gd name="T26" fmla="*/ 996 w 1014"/>
              <a:gd name="T27" fmla="*/ 1439 h 1581"/>
              <a:gd name="T28" fmla="*/ 1010 w 1014"/>
              <a:gd name="T29" fmla="*/ 1346 h 1581"/>
              <a:gd name="T30" fmla="*/ 1006 w 1014"/>
              <a:gd name="T31" fmla="*/ 1269 h 1581"/>
              <a:gd name="T32" fmla="*/ 805 w 1014"/>
              <a:gd name="T33" fmla="*/ 740 h 1581"/>
              <a:gd name="T34" fmla="*/ 928 w 1014"/>
              <a:gd name="T35" fmla="*/ 772 h 1581"/>
              <a:gd name="T36" fmla="*/ 961 w 1014"/>
              <a:gd name="T37" fmla="*/ 759 h 1581"/>
              <a:gd name="T38" fmla="*/ 952 w 1014"/>
              <a:gd name="T39" fmla="*/ 660 h 1581"/>
              <a:gd name="T40" fmla="*/ 917 w 1014"/>
              <a:gd name="T41" fmla="*/ 667 h 1581"/>
              <a:gd name="T42" fmla="*/ 656 w 1014"/>
              <a:gd name="T43" fmla="*/ 308 h 1581"/>
              <a:gd name="T44" fmla="*/ 629 w 1014"/>
              <a:gd name="T45" fmla="*/ 198 h 1581"/>
              <a:gd name="T46" fmla="*/ 532 w 1014"/>
              <a:gd name="T47" fmla="*/ 136 h 1581"/>
              <a:gd name="T48" fmla="*/ 512 w 1014"/>
              <a:gd name="T49" fmla="*/ 0 h 1581"/>
              <a:gd name="T50" fmla="*/ 482 w 1014"/>
              <a:gd name="T51" fmla="*/ 20 h 1581"/>
              <a:gd name="T52" fmla="*/ 409 w 1014"/>
              <a:gd name="T53" fmla="*/ 170 h 1581"/>
              <a:gd name="T54" fmla="*/ 355 w 1014"/>
              <a:gd name="T55" fmla="*/ 273 h 1581"/>
              <a:gd name="T56" fmla="*/ 100 w 1014"/>
              <a:gd name="T57" fmla="*/ 676 h 1581"/>
              <a:gd name="T58" fmla="*/ 70 w 1014"/>
              <a:gd name="T59" fmla="*/ 656 h 1581"/>
              <a:gd name="T60" fmla="*/ 50 w 1014"/>
              <a:gd name="T61" fmla="*/ 748 h 1581"/>
              <a:gd name="T62" fmla="*/ 76 w 1014"/>
              <a:gd name="T63" fmla="*/ 774 h 1581"/>
              <a:gd name="T64" fmla="*/ 100 w 1014"/>
              <a:gd name="T65" fmla="*/ 740 h 1581"/>
              <a:gd name="T66" fmla="*/ 416 w 1014"/>
              <a:gd name="T67" fmla="*/ 406 h 1581"/>
              <a:gd name="T68" fmla="*/ 53 w 1014"/>
              <a:gd name="T69" fmla="*/ 1395 h 1581"/>
              <a:gd name="T70" fmla="*/ 855 w 1014"/>
              <a:gd name="T71" fmla="*/ 1269 h 1581"/>
              <a:gd name="T72" fmla="*/ 905 w 1014"/>
              <a:gd name="T73" fmla="*/ 1219 h 1581"/>
              <a:gd name="T74" fmla="*/ 955 w 1014"/>
              <a:gd name="T75" fmla="*/ 1269 h 1581"/>
              <a:gd name="T76" fmla="*/ 905 w 1014"/>
              <a:gd name="T77" fmla="*/ 1320 h 1581"/>
              <a:gd name="T78" fmla="*/ 855 w 1014"/>
              <a:gd name="T79" fmla="*/ 1269 h 1581"/>
              <a:gd name="T80" fmla="*/ 598 w 1014"/>
              <a:gd name="T81" fmla="*/ 406 h 1581"/>
              <a:gd name="T82" fmla="*/ 528 w 1014"/>
              <a:gd name="T83" fmla="*/ 427 h 1581"/>
              <a:gd name="T84" fmla="*/ 493 w 1014"/>
              <a:gd name="T85" fmla="*/ 433 h 1581"/>
              <a:gd name="T86" fmla="*/ 485 w 1014"/>
              <a:gd name="T87" fmla="*/ 400 h 1581"/>
              <a:gd name="T88" fmla="*/ 531 w 1014"/>
              <a:gd name="T89" fmla="*/ 406 h 1581"/>
              <a:gd name="T90" fmla="*/ 555 w 1014"/>
              <a:gd name="T91" fmla="*/ 197 h 1581"/>
              <a:gd name="T92" fmla="*/ 605 w 1014"/>
              <a:gd name="T93" fmla="*/ 266 h 1581"/>
              <a:gd name="T94" fmla="*/ 583 w 1014"/>
              <a:gd name="T95" fmla="*/ 351 h 1581"/>
              <a:gd name="T96" fmla="*/ 524 w 1014"/>
              <a:gd name="T97" fmla="*/ 339 h 1581"/>
              <a:gd name="T98" fmla="*/ 458 w 1014"/>
              <a:gd name="T99" fmla="*/ 354 h 1581"/>
              <a:gd name="T100" fmla="*/ 408 w 1014"/>
              <a:gd name="T101" fmla="*/ 309 h 1581"/>
              <a:gd name="T102" fmla="*/ 423 w 1014"/>
              <a:gd name="T103" fmla="*/ 230 h 1581"/>
              <a:gd name="T104" fmla="*/ 496 w 1014"/>
              <a:gd name="T105" fmla="*/ 185 h 1581"/>
              <a:gd name="T106" fmla="*/ 524 w 1014"/>
              <a:gd name="T107" fmla="*/ 631 h 1581"/>
              <a:gd name="T108" fmla="*/ 489 w 1014"/>
              <a:gd name="T109" fmla="*/ 631 h 1581"/>
              <a:gd name="T110" fmla="*/ 470 w 1014"/>
              <a:gd name="T111" fmla="*/ 478 h 1581"/>
              <a:gd name="T112" fmla="*/ 628 w 1014"/>
              <a:gd name="T113" fmla="*/ 690 h 1581"/>
              <a:gd name="T114" fmla="*/ 949 w 1014"/>
              <a:gd name="T115" fmla="*/ 1360 h 1581"/>
              <a:gd name="T116" fmla="*/ 944 w 1014"/>
              <a:gd name="T117" fmla="*/ 1428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4" h="1581">
                <a:moveTo>
                  <a:pt x="158" y="894"/>
                </a:moveTo>
                <a:lnTo>
                  <a:pt x="61" y="1181"/>
                </a:lnTo>
                <a:lnTo>
                  <a:pt x="61" y="1181"/>
                </a:lnTo>
                <a:lnTo>
                  <a:pt x="50" y="1188"/>
                </a:lnTo>
                <a:lnTo>
                  <a:pt x="39" y="1198"/>
                </a:lnTo>
                <a:lnTo>
                  <a:pt x="31" y="1207"/>
                </a:lnTo>
                <a:lnTo>
                  <a:pt x="23" y="1218"/>
                </a:lnTo>
                <a:lnTo>
                  <a:pt x="16" y="1230"/>
                </a:lnTo>
                <a:lnTo>
                  <a:pt x="12" y="1242"/>
                </a:lnTo>
                <a:lnTo>
                  <a:pt x="9" y="1256"/>
                </a:lnTo>
                <a:lnTo>
                  <a:pt x="8" y="1269"/>
                </a:lnTo>
                <a:lnTo>
                  <a:pt x="8" y="1269"/>
                </a:lnTo>
                <a:lnTo>
                  <a:pt x="9" y="1280"/>
                </a:lnTo>
                <a:lnTo>
                  <a:pt x="11" y="1291"/>
                </a:lnTo>
                <a:lnTo>
                  <a:pt x="14" y="1300"/>
                </a:lnTo>
                <a:lnTo>
                  <a:pt x="18" y="1311"/>
                </a:lnTo>
                <a:lnTo>
                  <a:pt x="9" y="1334"/>
                </a:lnTo>
                <a:lnTo>
                  <a:pt x="9" y="1334"/>
                </a:lnTo>
                <a:lnTo>
                  <a:pt x="5" y="1346"/>
                </a:lnTo>
                <a:lnTo>
                  <a:pt x="3" y="1358"/>
                </a:lnTo>
                <a:lnTo>
                  <a:pt x="0" y="1370"/>
                </a:lnTo>
                <a:lnTo>
                  <a:pt x="0" y="1383"/>
                </a:lnTo>
                <a:lnTo>
                  <a:pt x="1" y="1395"/>
                </a:lnTo>
                <a:lnTo>
                  <a:pt x="3" y="1407"/>
                </a:lnTo>
                <a:lnTo>
                  <a:pt x="7" y="1418"/>
                </a:lnTo>
                <a:lnTo>
                  <a:pt x="11" y="1430"/>
                </a:lnTo>
                <a:lnTo>
                  <a:pt x="11" y="1430"/>
                </a:lnTo>
                <a:lnTo>
                  <a:pt x="20" y="1446"/>
                </a:lnTo>
                <a:lnTo>
                  <a:pt x="32" y="1461"/>
                </a:lnTo>
                <a:lnTo>
                  <a:pt x="46" y="1474"/>
                </a:lnTo>
                <a:lnTo>
                  <a:pt x="61" y="1485"/>
                </a:lnTo>
                <a:lnTo>
                  <a:pt x="39" y="1549"/>
                </a:lnTo>
                <a:lnTo>
                  <a:pt x="39" y="1549"/>
                </a:lnTo>
                <a:lnTo>
                  <a:pt x="38" y="1553"/>
                </a:lnTo>
                <a:lnTo>
                  <a:pt x="38" y="1558"/>
                </a:lnTo>
                <a:lnTo>
                  <a:pt x="39" y="1562"/>
                </a:lnTo>
                <a:lnTo>
                  <a:pt x="41" y="1567"/>
                </a:lnTo>
                <a:lnTo>
                  <a:pt x="43" y="1572"/>
                </a:lnTo>
                <a:lnTo>
                  <a:pt x="46" y="1576"/>
                </a:lnTo>
                <a:lnTo>
                  <a:pt x="50" y="1578"/>
                </a:lnTo>
                <a:lnTo>
                  <a:pt x="55" y="1580"/>
                </a:lnTo>
                <a:lnTo>
                  <a:pt x="55" y="1580"/>
                </a:lnTo>
                <a:lnTo>
                  <a:pt x="63" y="1581"/>
                </a:lnTo>
                <a:lnTo>
                  <a:pt x="63" y="1581"/>
                </a:lnTo>
                <a:lnTo>
                  <a:pt x="72" y="1580"/>
                </a:lnTo>
                <a:lnTo>
                  <a:pt x="78" y="1577"/>
                </a:lnTo>
                <a:lnTo>
                  <a:pt x="84" y="1572"/>
                </a:lnTo>
                <a:lnTo>
                  <a:pt x="88" y="1565"/>
                </a:lnTo>
                <a:lnTo>
                  <a:pt x="158" y="1357"/>
                </a:lnTo>
                <a:lnTo>
                  <a:pt x="158" y="1357"/>
                </a:lnTo>
                <a:lnTo>
                  <a:pt x="169" y="1350"/>
                </a:lnTo>
                <a:lnTo>
                  <a:pt x="180" y="1341"/>
                </a:lnTo>
                <a:lnTo>
                  <a:pt x="188" y="1331"/>
                </a:lnTo>
                <a:lnTo>
                  <a:pt x="194" y="1320"/>
                </a:lnTo>
                <a:lnTo>
                  <a:pt x="201" y="1308"/>
                </a:lnTo>
                <a:lnTo>
                  <a:pt x="205" y="1296"/>
                </a:lnTo>
                <a:lnTo>
                  <a:pt x="208" y="1283"/>
                </a:lnTo>
                <a:lnTo>
                  <a:pt x="209" y="1269"/>
                </a:lnTo>
                <a:lnTo>
                  <a:pt x="209" y="1269"/>
                </a:lnTo>
                <a:lnTo>
                  <a:pt x="208" y="1260"/>
                </a:lnTo>
                <a:lnTo>
                  <a:pt x="207" y="1250"/>
                </a:lnTo>
                <a:lnTo>
                  <a:pt x="204" y="1239"/>
                </a:lnTo>
                <a:lnTo>
                  <a:pt x="201" y="1231"/>
                </a:lnTo>
                <a:lnTo>
                  <a:pt x="369" y="740"/>
                </a:lnTo>
                <a:lnTo>
                  <a:pt x="481" y="740"/>
                </a:lnTo>
                <a:lnTo>
                  <a:pt x="481" y="782"/>
                </a:lnTo>
                <a:lnTo>
                  <a:pt x="481" y="782"/>
                </a:lnTo>
                <a:lnTo>
                  <a:pt x="482" y="787"/>
                </a:lnTo>
                <a:lnTo>
                  <a:pt x="483" y="793"/>
                </a:lnTo>
                <a:lnTo>
                  <a:pt x="486" y="797"/>
                </a:lnTo>
                <a:lnTo>
                  <a:pt x="489" y="801"/>
                </a:lnTo>
                <a:lnTo>
                  <a:pt x="493" y="803"/>
                </a:lnTo>
                <a:lnTo>
                  <a:pt x="497" y="806"/>
                </a:lnTo>
                <a:lnTo>
                  <a:pt x="501" y="807"/>
                </a:lnTo>
                <a:lnTo>
                  <a:pt x="506" y="807"/>
                </a:lnTo>
                <a:lnTo>
                  <a:pt x="506" y="807"/>
                </a:lnTo>
                <a:lnTo>
                  <a:pt x="512" y="807"/>
                </a:lnTo>
                <a:lnTo>
                  <a:pt x="516" y="806"/>
                </a:lnTo>
                <a:lnTo>
                  <a:pt x="520" y="803"/>
                </a:lnTo>
                <a:lnTo>
                  <a:pt x="524" y="801"/>
                </a:lnTo>
                <a:lnTo>
                  <a:pt x="528" y="797"/>
                </a:lnTo>
                <a:lnTo>
                  <a:pt x="529" y="793"/>
                </a:lnTo>
                <a:lnTo>
                  <a:pt x="531" y="787"/>
                </a:lnTo>
                <a:lnTo>
                  <a:pt x="532" y="782"/>
                </a:lnTo>
                <a:lnTo>
                  <a:pt x="532" y="740"/>
                </a:lnTo>
                <a:lnTo>
                  <a:pt x="644" y="740"/>
                </a:lnTo>
                <a:lnTo>
                  <a:pt x="811" y="1231"/>
                </a:lnTo>
                <a:lnTo>
                  <a:pt x="811" y="1231"/>
                </a:lnTo>
                <a:lnTo>
                  <a:pt x="809" y="1239"/>
                </a:lnTo>
                <a:lnTo>
                  <a:pt x="806" y="1249"/>
                </a:lnTo>
                <a:lnTo>
                  <a:pt x="805" y="1260"/>
                </a:lnTo>
                <a:lnTo>
                  <a:pt x="803" y="1269"/>
                </a:lnTo>
                <a:lnTo>
                  <a:pt x="803" y="1269"/>
                </a:lnTo>
                <a:lnTo>
                  <a:pt x="805" y="1284"/>
                </a:lnTo>
                <a:lnTo>
                  <a:pt x="807" y="1296"/>
                </a:lnTo>
                <a:lnTo>
                  <a:pt x="811" y="1310"/>
                </a:lnTo>
                <a:lnTo>
                  <a:pt x="818" y="1320"/>
                </a:lnTo>
                <a:lnTo>
                  <a:pt x="825" y="1331"/>
                </a:lnTo>
                <a:lnTo>
                  <a:pt x="834" y="1342"/>
                </a:lnTo>
                <a:lnTo>
                  <a:pt x="844" y="1350"/>
                </a:lnTo>
                <a:lnTo>
                  <a:pt x="855" y="1357"/>
                </a:lnTo>
                <a:lnTo>
                  <a:pt x="925" y="1565"/>
                </a:lnTo>
                <a:lnTo>
                  <a:pt x="925" y="1565"/>
                </a:lnTo>
                <a:lnTo>
                  <a:pt x="929" y="1572"/>
                </a:lnTo>
                <a:lnTo>
                  <a:pt x="934" y="1577"/>
                </a:lnTo>
                <a:lnTo>
                  <a:pt x="941" y="1580"/>
                </a:lnTo>
                <a:lnTo>
                  <a:pt x="949" y="1581"/>
                </a:lnTo>
                <a:lnTo>
                  <a:pt x="949" y="1581"/>
                </a:lnTo>
                <a:lnTo>
                  <a:pt x="957" y="1580"/>
                </a:lnTo>
                <a:lnTo>
                  <a:pt x="957" y="1580"/>
                </a:lnTo>
                <a:lnTo>
                  <a:pt x="963" y="1578"/>
                </a:lnTo>
                <a:lnTo>
                  <a:pt x="967" y="1574"/>
                </a:lnTo>
                <a:lnTo>
                  <a:pt x="969" y="1572"/>
                </a:lnTo>
                <a:lnTo>
                  <a:pt x="972" y="1567"/>
                </a:lnTo>
                <a:lnTo>
                  <a:pt x="973" y="1562"/>
                </a:lnTo>
                <a:lnTo>
                  <a:pt x="975" y="1558"/>
                </a:lnTo>
                <a:lnTo>
                  <a:pt x="975" y="1553"/>
                </a:lnTo>
                <a:lnTo>
                  <a:pt x="973" y="1549"/>
                </a:lnTo>
                <a:lnTo>
                  <a:pt x="952" y="1485"/>
                </a:lnTo>
                <a:lnTo>
                  <a:pt x="952" y="1485"/>
                </a:lnTo>
                <a:lnTo>
                  <a:pt x="961" y="1480"/>
                </a:lnTo>
                <a:lnTo>
                  <a:pt x="969" y="1473"/>
                </a:lnTo>
                <a:lnTo>
                  <a:pt x="978" y="1465"/>
                </a:lnTo>
                <a:lnTo>
                  <a:pt x="984" y="1457"/>
                </a:lnTo>
                <a:lnTo>
                  <a:pt x="991" y="1449"/>
                </a:lnTo>
                <a:lnTo>
                  <a:pt x="996" y="1439"/>
                </a:lnTo>
                <a:lnTo>
                  <a:pt x="1002" y="1430"/>
                </a:lnTo>
                <a:lnTo>
                  <a:pt x="1006" y="1420"/>
                </a:lnTo>
                <a:lnTo>
                  <a:pt x="1009" y="1411"/>
                </a:lnTo>
                <a:lnTo>
                  <a:pt x="1011" y="1400"/>
                </a:lnTo>
                <a:lnTo>
                  <a:pt x="1014" y="1389"/>
                </a:lnTo>
                <a:lnTo>
                  <a:pt x="1014" y="1378"/>
                </a:lnTo>
                <a:lnTo>
                  <a:pt x="1014" y="1368"/>
                </a:lnTo>
                <a:lnTo>
                  <a:pt x="1013" y="1357"/>
                </a:lnTo>
                <a:lnTo>
                  <a:pt x="1010" y="1346"/>
                </a:lnTo>
                <a:lnTo>
                  <a:pt x="1007" y="1335"/>
                </a:lnTo>
                <a:lnTo>
                  <a:pt x="1007" y="1335"/>
                </a:lnTo>
                <a:lnTo>
                  <a:pt x="998" y="1308"/>
                </a:lnTo>
                <a:lnTo>
                  <a:pt x="998" y="1308"/>
                </a:lnTo>
                <a:lnTo>
                  <a:pt x="1002" y="1299"/>
                </a:lnTo>
                <a:lnTo>
                  <a:pt x="1003" y="1289"/>
                </a:lnTo>
                <a:lnTo>
                  <a:pt x="1006" y="1280"/>
                </a:lnTo>
                <a:lnTo>
                  <a:pt x="1006" y="1269"/>
                </a:lnTo>
                <a:lnTo>
                  <a:pt x="1006" y="1269"/>
                </a:lnTo>
                <a:lnTo>
                  <a:pt x="1005" y="1256"/>
                </a:lnTo>
                <a:lnTo>
                  <a:pt x="1002" y="1242"/>
                </a:lnTo>
                <a:lnTo>
                  <a:pt x="998" y="1230"/>
                </a:lnTo>
                <a:lnTo>
                  <a:pt x="992" y="1219"/>
                </a:lnTo>
                <a:lnTo>
                  <a:pt x="984" y="1208"/>
                </a:lnTo>
                <a:lnTo>
                  <a:pt x="976" y="1198"/>
                </a:lnTo>
                <a:lnTo>
                  <a:pt x="965" y="1189"/>
                </a:lnTo>
                <a:lnTo>
                  <a:pt x="955" y="1183"/>
                </a:lnTo>
                <a:lnTo>
                  <a:pt x="805" y="740"/>
                </a:lnTo>
                <a:lnTo>
                  <a:pt x="913" y="740"/>
                </a:lnTo>
                <a:lnTo>
                  <a:pt x="913" y="749"/>
                </a:lnTo>
                <a:lnTo>
                  <a:pt x="913" y="749"/>
                </a:lnTo>
                <a:lnTo>
                  <a:pt x="913" y="753"/>
                </a:lnTo>
                <a:lnTo>
                  <a:pt x="914" y="759"/>
                </a:lnTo>
                <a:lnTo>
                  <a:pt x="917" y="763"/>
                </a:lnTo>
                <a:lnTo>
                  <a:pt x="919" y="767"/>
                </a:lnTo>
                <a:lnTo>
                  <a:pt x="924" y="770"/>
                </a:lnTo>
                <a:lnTo>
                  <a:pt x="928" y="772"/>
                </a:lnTo>
                <a:lnTo>
                  <a:pt x="933" y="774"/>
                </a:lnTo>
                <a:lnTo>
                  <a:pt x="937" y="774"/>
                </a:lnTo>
                <a:lnTo>
                  <a:pt x="937" y="774"/>
                </a:lnTo>
                <a:lnTo>
                  <a:pt x="942" y="774"/>
                </a:lnTo>
                <a:lnTo>
                  <a:pt x="948" y="772"/>
                </a:lnTo>
                <a:lnTo>
                  <a:pt x="952" y="770"/>
                </a:lnTo>
                <a:lnTo>
                  <a:pt x="956" y="767"/>
                </a:lnTo>
                <a:lnTo>
                  <a:pt x="959" y="763"/>
                </a:lnTo>
                <a:lnTo>
                  <a:pt x="961" y="759"/>
                </a:lnTo>
                <a:lnTo>
                  <a:pt x="963" y="753"/>
                </a:lnTo>
                <a:lnTo>
                  <a:pt x="963" y="749"/>
                </a:lnTo>
                <a:lnTo>
                  <a:pt x="963" y="682"/>
                </a:lnTo>
                <a:lnTo>
                  <a:pt x="963" y="682"/>
                </a:lnTo>
                <a:lnTo>
                  <a:pt x="963" y="676"/>
                </a:lnTo>
                <a:lnTo>
                  <a:pt x="961" y="671"/>
                </a:lnTo>
                <a:lnTo>
                  <a:pt x="959" y="667"/>
                </a:lnTo>
                <a:lnTo>
                  <a:pt x="956" y="663"/>
                </a:lnTo>
                <a:lnTo>
                  <a:pt x="952" y="660"/>
                </a:lnTo>
                <a:lnTo>
                  <a:pt x="948" y="658"/>
                </a:lnTo>
                <a:lnTo>
                  <a:pt x="942" y="656"/>
                </a:lnTo>
                <a:lnTo>
                  <a:pt x="937" y="656"/>
                </a:lnTo>
                <a:lnTo>
                  <a:pt x="937" y="656"/>
                </a:lnTo>
                <a:lnTo>
                  <a:pt x="933" y="656"/>
                </a:lnTo>
                <a:lnTo>
                  <a:pt x="928" y="658"/>
                </a:lnTo>
                <a:lnTo>
                  <a:pt x="924" y="660"/>
                </a:lnTo>
                <a:lnTo>
                  <a:pt x="919" y="663"/>
                </a:lnTo>
                <a:lnTo>
                  <a:pt x="917" y="667"/>
                </a:lnTo>
                <a:lnTo>
                  <a:pt x="914" y="671"/>
                </a:lnTo>
                <a:lnTo>
                  <a:pt x="913" y="676"/>
                </a:lnTo>
                <a:lnTo>
                  <a:pt x="913" y="682"/>
                </a:lnTo>
                <a:lnTo>
                  <a:pt x="913" y="690"/>
                </a:lnTo>
                <a:lnTo>
                  <a:pt x="787" y="690"/>
                </a:lnTo>
                <a:lnTo>
                  <a:pt x="659" y="312"/>
                </a:lnTo>
                <a:lnTo>
                  <a:pt x="659" y="312"/>
                </a:lnTo>
                <a:lnTo>
                  <a:pt x="656" y="308"/>
                </a:lnTo>
                <a:lnTo>
                  <a:pt x="656" y="308"/>
                </a:lnTo>
                <a:lnTo>
                  <a:pt x="658" y="286"/>
                </a:lnTo>
                <a:lnTo>
                  <a:pt x="658" y="286"/>
                </a:lnTo>
                <a:lnTo>
                  <a:pt x="658" y="273"/>
                </a:lnTo>
                <a:lnTo>
                  <a:pt x="655" y="258"/>
                </a:lnTo>
                <a:lnTo>
                  <a:pt x="652" y="246"/>
                </a:lnTo>
                <a:lnTo>
                  <a:pt x="648" y="232"/>
                </a:lnTo>
                <a:lnTo>
                  <a:pt x="643" y="220"/>
                </a:lnTo>
                <a:lnTo>
                  <a:pt x="637" y="209"/>
                </a:lnTo>
                <a:lnTo>
                  <a:pt x="629" y="198"/>
                </a:lnTo>
                <a:lnTo>
                  <a:pt x="621" y="188"/>
                </a:lnTo>
                <a:lnTo>
                  <a:pt x="613" y="178"/>
                </a:lnTo>
                <a:lnTo>
                  <a:pt x="604" y="170"/>
                </a:lnTo>
                <a:lnTo>
                  <a:pt x="593" y="162"/>
                </a:lnTo>
                <a:lnTo>
                  <a:pt x="582" y="154"/>
                </a:lnTo>
                <a:lnTo>
                  <a:pt x="570" y="149"/>
                </a:lnTo>
                <a:lnTo>
                  <a:pt x="558" y="143"/>
                </a:lnTo>
                <a:lnTo>
                  <a:pt x="544" y="139"/>
                </a:lnTo>
                <a:lnTo>
                  <a:pt x="532" y="136"/>
                </a:lnTo>
                <a:lnTo>
                  <a:pt x="532" y="26"/>
                </a:lnTo>
                <a:lnTo>
                  <a:pt x="532" y="26"/>
                </a:lnTo>
                <a:lnTo>
                  <a:pt x="531" y="20"/>
                </a:lnTo>
                <a:lnTo>
                  <a:pt x="529" y="15"/>
                </a:lnTo>
                <a:lnTo>
                  <a:pt x="528" y="11"/>
                </a:lnTo>
                <a:lnTo>
                  <a:pt x="524" y="7"/>
                </a:lnTo>
                <a:lnTo>
                  <a:pt x="520" y="4"/>
                </a:lnTo>
                <a:lnTo>
                  <a:pt x="516" y="1"/>
                </a:lnTo>
                <a:lnTo>
                  <a:pt x="512" y="0"/>
                </a:lnTo>
                <a:lnTo>
                  <a:pt x="506" y="0"/>
                </a:lnTo>
                <a:lnTo>
                  <a:pt x="506" y="0"/>
                </a:lnTo>
                <a:lnTo>
                  <a:pt x="501" y="0"/>
                </a:lnTo>
                <a:lnTo>
                  <a:pt x="497" y="1"/>
                </a:lnTo>
                <a:lnTo>
                  <a:pt x="493" y="4"/>
                </a:lnTo>
                <a:lnTo>
                  <a:pt x="489" y="7"/>
                </a:lnTo>
                <a:lnTo>
                  <a:pt x="486" y="11"/>
                </a:lnTo>
                <a:lnTo>
                  <a:pt x="483" y="15"/>
                </a:lnTo>
                <a:lnTo>
                  <a:pt x="482" y="20"/>
                </a:lnTo>
                <a:lnTo>
                  <a:pt x="481" y="26"/>
                </a:lnTo>
                <a:lnTo>
                  <a:pt x="481" y="136"/>
                </a:lnTo>
                <a:lnTo>
                  <a:pt x="481" y="136"/>
                </a:lnTo>
                <a:lnTo>
                  <a:pt x="469" y="139"/>
                </a:lnTo>
                <a:lnTo>
                  <a:pt x="455" y="143"/>
                </a:lnTo>
                <a:lnTo>
                  <a:pt x="443" y="149"/>
                </a:lnTo>
                <a:lnTo>
                  <a:pt x="431" y="154"/>
                </a:lnTo>
                <a:lnTo>
                  <a:pt x="420" y="162"/>
                </a:lnTo>
                <a:lnTo>
                  <a:pt x="409" y="170"/>
                </a:lnTo>
                <a:lnTo>
                  <a:pt x="400" y="178"/>
                </a:lnTo>
                <a:lnTo>
                  <a:pt x="392" y="188"/>
                </a:lnTo>
                <a:lnTo>
                  <a:pt x="383" y="198"/>
                </a:lnTo>
                <a:lnTo>
                  <a:pt x="375" y="209"/>
                </a:lnTo>
                <a:lnTo>
                  <a:pt x="370" y="220"/>
                </a:lnTo>
                <a:lnTo>
                  <a:pt x="365" y="232"/>
                </a:lnTo>
                <a:lnTo>
                  <a:pt x="361" y="246"/>
                </a:lnTo>
                <a:lnTo>
                  <a:pt x="358" y="258"/>
                </a:lnTo>
                <a:lnTo>
                  <a:pt x="355" y="273"/>
                </a:lnTo>
                <a:lnTo>
                  <a:pt x="355" y="286"/>
                </a:lnTo>
                <a:lnTo>
                  <a:pt x="355" y="286"/>
                </a:lnTo>
                <a:lnTo>
                  <a:pt x="355" y="300"/>
                </a:lnTo>
                <a:lnTo>
                  <a:pt x="358" y="313"/>
                </a:lnTo>
                <a:lnTo>
                  <a:pt x="228" y="690"/>
                </a:lnTo>
                <a:lnTo>
                  <a:pt x="100" y="690"/>
                </a:lnTo>
                <a:lnTo>
                  <a:pt x="100" y="682"/>
                </a:lnTo>
                <a:lnTo>
                  <a:pt x="100" y="682"/>
                </a:lnTo>
                <a:lnTo>
                  <a:pt x="100" y="676"/>
                </a:lnTo>
                <a:lnTo>
                  <a:pt x="99" y="671"/>
                </a:lnTo>
                <a:lnTo>
                  <a:pt x="96" y="667"/>
                </a:lnTo>
                <a:lnTo>
                  <a:pt x="93" y="663"/>
                </a:lnTo>
                <a:lnTo>
                  <a:pt x="89" y="660"/>
                </a:lnTo>
                <a:lnTo>
                  <a:pt x="85" y="658"/>
                </a:lnTo>
                <a:lnTo>
                  <a:pt x="81" y="656"/>
                </a:lnTo>
                <a:lnTo>
                  <a:pt x="76" y="656"/>
                </a:lnTo>
                <a:lnTo>
                  <a:pt x="76" y="656"/>
                </a:lnTo>
                <a:lnTo>
                  <a:pt x="70" y="656"/>
                </a:lnTo>
                <a:lnTo>
                  <a:pt x="65" y="658"/>
                </a:lnTo>
                <a:lnTo>
                  <a:pt x="61" y="660"/>
                </a:lnTo>
                <a:lnTo>
                  <a:pt x="58" y="663"/>
                </a:lnTo>
                <a:lnTo>
                  <a:pt x="54" y="667"/>
                </a:lnTo>
                <a:lnTo>
                  <a:pt x="53" y="671"/>
                </a:lnTo>
                <a:lnTo>
                  <a:pt x="50" y="676"/>
                </a:lnTo>
                <a:lnTo>
                  <a:pt x="50" y="682"/>
                </a:lnTo>
                <a:lnTo>
                  <a:pt x="50" y="748"/>
                </a:lnTo>
                <a:lnTo>
                  <a:pt x="50" y="748"/>
                </a:lnTo>
                <a:lnTo>
                  <a:pt x="50" y="753"/>
                </a:lnTo>
                <a:lnTo>
                  <a:pt x="53" y="759"/>
                </a:lnTo>
                <a:lnTo>
                  <a:pt x="54" y="763"/>
                </a:lnTo>
                <a:lnTo>
                  <a:pt x="58" y="767"/>
                </a:lnTo>
                <a:lnTo>
                  <a:pt x="61" y="770"/>
                </a:lnTo>
                <a:lnTo>
                  <a:pt x="65" y="772"/>
                </a:lnTo>
                <a:lnTo>
                  <a:pt x="70" y="774"/>
                </a:lnTo>
                <a:lnTo>
                  <a:pt x="76" y="774"/>
                </a:lnTo>
                <a:lnTo>
                  <a:pt x="76" y="774"/>
                </a:lnTo>
                <a:lnTo>
                  <a:pt x="81" y="774"/>
                </a:lnTo>
                <a:lnTo>
                  <a:pt x="85" y="772"/>
                </a:lnTo>
                <a:lnTo>
                  <a:pt x="89" y="770"/>
                </a:lnTo>
                <a:lnTo>
                  <a:pt x="93" y="767"/>
                </a:lnTo>
                <a:lnTo>
                  <a:pt x="96" y="763"/>
                </a:lnTo>
                <a:lnTo>
                  <a:pt x="99" y="759"/>
                </a:lnTo>
                <a:lnTo>
                  <a:pt x="100" y="753"/>
                </a:lnTo>
                <a:lnTo>
                  <a:pt x="100" y="748"/>
                </a:lnTo>
                <a:lnTo>
                  <a:pt x="100" y="740"/>
                </a:lnTo>
                <a:lnTo>
                  <a:pt x="212" y="740"/>
                </a:lnTo>
                <a:lnTo>
                  <a:pt x="132" y="975"/>
                </a:lnTo>
                <a:lnTo>
                  <a:pt x="158" y="894"/>
                </a:lnTo>
                <a:close/>
                <a:moveTo>
                  <a:pt x="180" y="991"/>
                </a:moveTo>
                <a:lnTo>
                  <a:pt x="388" y="381"/>
                </a:lnTo>
                <a:lnTo>
                  <a:pt x="388" y="381"/>
                </a:lnTo>
                <a:lnTo>
                  <a:pt x="396" y="390"/>
                </a:lnTo>
                <a:lnTo>
                  <a:pt x="405" y="398"/>
                </a:lnTo>
                <a:lnTo>
                  <a:pt x="416" y="406"/>
                </a:lnTo>
                <a:lnTo>
                  <a:pt x="427" y="414"/>
                </a:lnTo>
                <a:lnTo>
                  <a:pt x="78" y="1435"/>
                </a:lnTo>
                <a:lnTo>
                  <a:pt x="78" y="1435"/>
                </a:lnTo>
                <a:lnTo>
                  <a:pt x="72" y="1430"/>
                </a:lnTo>
                <a:lnTo>
                  <a:pt x="66" y="1423"/>
                </a:lnTo>
                <a:lnTo>
                  <a:pt x="61" y="1416"/>
                </a:lnTo>
                <a:lnTo>
                  <a:pt x="57" y="1410"/>
                </a:lnTo>
                <a:lnTo>
                  <a:pt x="57" y="1410"/>
                </a:lnTo>
                <a:lnTo>
                  <a:pt x="53" y="1395"/>
                </a:lnTo>
                <a:lnTo>
                  <a:pt x="51" y="1381"/>
                </a:lnTo>
                <a:lnTo>
                  <a:pt x="51" y="1366"/>
                </a:lnTo>
                <a:lnTo>
                  <a:pt x="57" y="1353"/>
                </a:lnTo>
                <a:lnTo>
                  <a:pt x="57" y="1353"/>
                </a:lnTo>
                <a:lnTo>
                  <a:pt x="57" y="1351"/>
                </a:lnTo>
                <a:lnTo>
                  <a:pt x="207" y="910"/>
                </a:lnTo>
                <a:lnTo>
                  <a:pt x="180" y="991"/>
                </a:lnTo>
                <a:close/>
                <a:moveTo>
                  <a:pt x="855" y="1269"/>
                </a:moveTo>
                <a:lnTo>
                  <a:pt x="855" y="1269"/>
                </a:lnTo>
                <a:lnTo>
                  <a:pt x="855" y="1260"/>
                </a:lnTo>
                <a:lnTo>
                  <a:pt x="859" y="1250"/>
                </a:lnTo>
                <a:lnTo>
                  <a:pt x="863" y="1242"/>
                </a:lnTo>
                <a:lnTo>
                  <a:pt x="870" y="1234"/>
                </a:lnTo>
                <a:lnTo>
                  <a:pt x="876" y="1227"/>
                </a:lnTo>
                <a:lnTo>
                  <a:pt x="886" y="1223"/>
                </a:lnTo>
                <a:lnTo>
                  <a:pt x="895" y="1221"/>
                </a:lnTo>
                <a:lnTo>
                  <a:pt x="905" y="1219"/>
                </a:lnTo>
                <a:lnTo>
                  <a:pt x="905" y="1219"/>
                </a:lnTo>
                <a:lnTo>
                  <a:pt x="915" y="1221"/>
                </a:lnTo>
                <a:lnTo>
                  <a:pt x="925" y="1223"/>
                </a:lnTo>
                <a:lnTo>
                  <a:pt x="933" y="1227"/>
                </a:lnTo>
                <a:lnTo>
                  <a:pt x="941" y="1234"/>
                </a:lnTo>
                <a:lnTo>
                  <a:pt x="946" y="1242"/>
                </a:lnTo>
                <a:lnTo>
                  <a:pt x="952" y="1250"/>
                </a:lnTo>
                <a:lnTo>
                  <a:pt x="955" y="1260"/>
                </a:lnTo>
                <a:lnTo>
                  <a:pt x="955" y="1269"/>
                </a:lnTo>
                <a:lnTo>
                  <a:pt x="955" y="1269"/>
                </a:lnTo>
                <a:lnTo>
                  <a:pt x="955" y="1280"/>
                </a:lnTo>
                <a:lnTo>
                  <a:pt x="952" y="1289"/>
                </a:lnTo>
                <a:lnTo>
                  <a:pt x="946" y="1297"/>
                </a:lnTo>
                <a:lnTo>
                  <a:pt x="941" y="1306"/>
                </a:lnTo>
                <a:lnTo>
                  <a:pt x="933" y="1311"/>
                </a:lnTo>
                <a:lnTo>
                  <a:pt x="925" y="1316"/>
                </a:lnTo>
                <a:lnTo>
                  <a:pt x="915" y="1319"/>
                </a:lnTo>
                <a:lnTo>
                  <a:pt x="905" y="1320"/>
                </a:lnTo>
                <a:lnTo>
                  <a:pt x="905" y="1320"/>
                </a:lnTo>
                <a:lnTo>
                  <a:pt x="895" y="1319"/>
                </a:lnTo>
                <a:lnTo>
                  <a:pt x="886" y="1316"/>
                </a:lnTo>
                <a:lnTo>
                  <a:pt x="876" y="1311"/>
                </a:lnTo>
                <a:lnTo>
                  <a:pt x="870" y="1306"/>
                </a:lnTo>
                <a:lnTo>
                  <a:pt x="863" y="1297"/>
                </a:lnTo>
                <a:lnTo>
                  <a:pt x="859" y="1289"/>
                </a:lnTo>
                <a:lnTo>
                  <a:pt x="855" y="1280"/>
                </a:lnTo>
                <a:lnTo>
                  <a:pt x="855" y="1269"/>
                </a:lnTo>
                <a:lnTo>
                  <a:pt x="855" y="1269"/>
                </a:lnTo>
                <a:close/>
                <a:moveTo>
                  <a:pt x="898" y="1169"/>
                </a:moveTo>
                <a:lnTo>
                  <a:pt x="898" y="1169"/>
                </a:lnTo>
                <a:lnTo>
                  <a:pt x="884" y="1171"/>
                </a:lnTo>
                <a:lnTo>
                  <a:pt x="872" y="1175"/>
                </a:lnTo>
                <a:lnTo>
                  <a:pt x="860" y="1179"/>
                </a:lnTo>
                <a:lnTo>
                  <a:pt x="849" y="1185"/>
                </a:lnTo>
                <a:lnTo>
                  <a:pt x="587" y="414"/>
                </a:lnTo>
                <a:lnTo>
                  <a:pt x="587" y="414"/>
                </a:lnTo>
                <a:lnTo>
                  <a:pt x="598" y="406"/>
                </a:lnTo>
                <a:lnTo>
                  <a:pt x="609" y="397"/>
                </a:lnTo>
                <a:lnTo>
                  <a:pt x="618" y="387"/>
                </a:lnTo>
                <a:lnTo>
                  <a:pt x="628" y="377"/>
                </a:lnTo>
                <a:lnTo>
                  <a:pt x="898" y="1169"/>
                </a:lnTo>
                <a:close/>
                <a:moveTo>
                  <a:pt x="532" y="412"/>
                </a:moveTo>
                <a:lnTo>
                  <a:pt x="532" y="412"/>
                </a:lnTo>
                <a:lnTo>
                  <a:pt x="531" y="417"/>
                </a:lnTo>
                <a:lnTo>
                  <a:pt x="529" y="423"/>
                </a:lnTo>
                <a:lnTo>
                  <a:pt x="528" y="427"/>
                </a:lnTo>
                <a:lnTo>
                  <a:pt x="524" y="429"/>
                </a:lnTo>
                <a:lnTo>
                  <a:pt x="520" y="433"/>
                </a:lnTo>
                <a:lnTo>
                  <a:pt x="516" y="435"/>
                </a:lnTo>
                <a:lnTo>
                  <a:pt x="512" y="437"/>
                </a:lnTo>
                <a:lnTo>
                  <a:pt x="506" y="437"/>
                </a:lnTo>
                <a:lnTo>
                  <a:pt x="506" y="437"/>
                </a:lnTo>
                <a:lnTo>
                  <a:pt x="501" y="437"/>
                </a:lnTo>
                <a:lnTo>
                  <a:pt x="497" y="435"/>
                </a:lnTo>
                <a:lnTo>
                  <a:pt x="493" y="433"/>
                </a:lnTo>
                <a:lnTo>
                  <a:pt x="489" y="429"/>
                </a:lnTo>
                <a:lnTo>
                  <a:pt x="486" y="427"/>
                </a:lnTo>
                <a:lnTo>
                  <a:pt x="483" y="423"/>
                </a:lnTo>
                <a:lnTo>
                  <a:pt x="482" y="417"/>
                </a:lnTo>
                <a:lnTo>
                  <a:pt x="481" y="412"/>
                </a:lnTo>
                <a:lnTo>
                  <a:pt x="481" y="412"/>
                </a:lnTo>
                <a:lnTo>
                  <a:pt x="482" y="408"/>
                </a:lnTo>
                <a:lnTo>
                  <a:pt x="482" y="408"/>
                </a:lnTo>
                <a:lnTo>
                  <a:pt x="485" y="400"/>
                </a:lnTo>
                <a:lnTo>
                  <a:pt x="490" y="393"/>
                </a:lnTo>
                <a:lnTo>
                  <a:pt x="498" y="389"/>
                </a:lnTo>
                <a:lnTo>
                  <a:pt x="506" y="387"/>
                </a:lnTo>
                <a:lnTo>
                  <a:pt x="506" y="387"/>
                </a:lnTo>
                <a:lnTo>
                  <a:pt x="514" y="389"/>
                </a:lnTo>
                <a:lnTo>
                  <a:pt x="523" y="393"/>
                </a:lnTo>
                <a:lnTo>
                  <a:pt x="528" y="400"/>
                </a:lnTo>
                <a:lnTo>
                  <a:pt x="531" y="406"/>
                </a:lnTo>
                <a:lnTo>
                  <a:pt x="531" y="406"/>
                </a:lnTo>
                <a:lnTo>
                  <a:pt x="532" y="412"/>
                </a:lnTo>
                <a:lnTo>
                  <a:pt x="532" y="412"/>
                </a:lnTo>
                <a:close/>
                <a:moveTo>
                  <a:pt x="506" y="185"/>
                </a:moveTo>
                <a:lnTo>
                  <a:pt x="506" y="185"/>
                </a:lnTo>
                <a:lnTo>
                  <a:pt x="517" y="185"/>
                </a:lnTo>
                <a:lnTo>
                  <a:pt x="527" y="188"/>
                </a:lnTo>
                <a:lnTo>
                  <a:pt x="536" y="189"/>
                </a:lnTo>
                <a:lnTo>
                  <a:pt x="545" y="193"/>
                </a:lnTo>
                <a:lnTo>
                  <a:pt x="555" y="197"/>
                </a:lnTo>
                <a:lnTo>
                  <a:pt x="563" y="203"/>
                </a:lnTo>
                <a:lnTo>
                  <a:pt x="571" y="208"/>
                </a:lnTo>
                <a:lnTo>
                  <a:pt x="578" y="215"/>
                </a:lnTo>
                <a:lnTo>
                  <a:pt x="585" y="221"/>
                </a:lnTo>
                <a:lnTo>
                  <a:pt x="590" y="230"/>
                </a:lnTo>
                <a:lnTo>
                  <a:pt x="595" y="238"/>
                </a:lnTo>
                <a:lnTo>
                  <a:pt x="599" y="247"/>
                </a:lnTo>
                <a:lnTo>
                  <a:pt x="602" y="257"/>
                </a:lnTo>
                <a:lnTo>
                  <a:pt x="605" y="266"/>
                </a:lnTo>
                <a:lnTo>
                  <a:pt x="606" y="275"/>
                </a:lnTo>
                <a:lnTo>
                  <a:pt x="608" y="286"/>
                </a:lnTo>
                <a:lnTo>
                  <a:pt x="608" y="286"/>
                </a:lnTo>
                <a:lnTo>
                  <a:pt x="606" y="298"/>
                </a:lnTo>
                <a:lnTo>
                  <a:pt x="605" y="309"/>
                </a:lnTo>
                <a:lnTo>
                  <a:pt x="601" y="321"/>
                </a:lnTo>
                <a:lnTo>
                  <a:pt x="597" y="331"/>
                </a:lnTo>
                <a:lnTo>
                  <a:pt x="590" y="342"/>
                </a:lnTo>
                <a:lnTo>
                  <a:pt x="583" y="351"/>
                </a:lnTo>
                <a:lnTo>
                  <a:pt x="575" y="359"/>
                </a:lnTo>
                <a:lnTo>
                  <a:pt x="567" y="367"/>
                </a:lnTo>
                <a:lnTo>
                  <a:pt x="567" y="367"/>
                </a:lnTo>
                <a:lnTo>
                  <a:pt x="562" y="360"/>
                </a:lnTo>
                <a:lnTo>
                  <a:pt x="555" y="354"/>
                </a:lnTo>
                <a:lnTo>
                  <a:pt x="548" y="350"/>
                </a:lnTo>
                <a:lnTo>
                  <a:pt x="540" y="344"/>
                </a:lnTo>
                <a:lnTo>
                  <a:pt x="533" y="342"/>
                </a:lnTo>
                <a:lnTo>
                  <a:pt x="524" y="339"/>
                </a:lnTo>
                <a:lnTo>
                  <a:pt x="516" y="338"/>
                </a:lnTo>
                <a:lnTo>
                  <a:pt x="506" y="336"/>
                </a:lnTo>
                <a:lnTo>
                  <a:pt x="506" y="336"/>
                </a:lnTo>
                <a:lnTo>
                  <a:pt x="497" y="338"/>
                </a:lnTo>
                <a:lnTo>
                  <a:pt x="489" y="339"/>
                </a:lnTo>
                <a:lnTo>
                  <a:pt x="479" y="342"/>
                </a:lnTo>
                <a:lnTo>
                  <a:pt x="473" y="344"/>
                </a:lnTo>
                <a:lnTo>
                  <a:pt x="464" y="350"/>
                </a:lnTo>
                <a:lnTo>
                  <a:pt x="458" y="354"/>
                </a:lnTo>
                <a:lnTo>
                  <a:pt x="451" y="360"/>
                </a:lnTo>
                <a:lnTo>
                  <a:pt x="446" y="367"/>
                </a:lnTo>
                <a:lnTo>
                  <a:pt x="446" y="367"/>
                </a:lnTo>
                <a:lnTo>
                  <a:pt x="437" y="359"/>
                </a:lnTo>
                <a:lnTo>
                  <a:pt x="429" y="351"/>
                </a:lnTo>
                <a:lnTo>
                  <a:pt x="423" y="342"/>
                </a:lnTo>
                <a:lnTo>
                  <a:pt x="416" y="331"/>
                </a:lnTo>
                <a:lnTo>
                  <a:pt x="412" y="321"/>
                </a:lnTo>
                <a:lnTo>
                  <a:pt x="408" y="309"/>
                </a:lnTo>
                <a:lnTo>
                  <a:pt x="406" y="298"/>
                </a:lnTo>
                <a:lnTo>
                  <a:pt x="405" y="286"/>
                </a:lnTo>
                <a:lnTo>
                  <a:pt x="405" y="286"/>
                </a:lnTo>
                <a:lnTo>
                  <a:pt x="406" y="275"/>
                </a:lnTo>
                <a:lnTo>
                  <a:pt x="408" y="266"/>
                </a:lnTo>
                <a:lnTo>
                  <a:pt x="410" y="257"/>
                </a:lnTo>
                <a:lnTo>
                  <a:pt x="413" y="247"/>
                </a:lnTo>
                <a:lnTo>
                  <a:pt x="417" y="238"/>
                </a:lnTo>
                <a:lnTo>
                  <a:pt x="423" y="230"/>
                </a:lnTo>
                <a:lnTo>
                  <a:pt x="428" y="221"/>
                </a:lnTo>
                <a:lnTo>
                  <a:pt x="435" y="215"/>
                </a:lnTo>
                <a:lnTo>
                  <a:pt x="442" y="208"/>
                </a:lnTo>
                <a:lnTo>
                  <a:pt x="450" y="203"/>
                </a:lnTo>
                <a:lnTo>
                  <a:pt x="458" y="197"/>
                </a:lnTo>
                <a:lnTo>
                  <a:pt x="467" y="193"/>
                </a:lnTo>
                <a:lnTo>
                  <a:pt x="477" y="189"/>
                </a:lnTo>
                <a:lnTo>
                  <a:pt x="486" y="188"/>
                </a:lnTo>
                <a:lnTo>
                  <a:pt x="496" y="185"/>
                </a:lnTo>
                <a:lnTo>
                  <a:pt x="506" y="185"/>
                </a:lnTo>
                <a:lnTo>
                  <a:pt x="506" y="185"/>
                </a:lnTo>
                <a:close/>
                <a:moveTo>
                  <a:pt x="532" y="690"/>
                </a:moveTo>
                <a:lnTo>
                  <a:pt x="532" y="648"/>
                </a:lnTo>
                <a:lnTo>
                  <a:pt x="532" y="648"/>
                </a:lnTo>
                <a:lnTo>
                  <a:pt x="531" y="643"/>
                </a:lnTo>
                <a:lnTo>
                  <a:pt x="529" y="637"/>
                </a:lnTo>
                <a:lnTo>
                  <a:pt x="528" y="633"/>
                </a:lnTo>
                <a:lnTo>
                  <a:pt x="524" y="631"/>
                </a:lnTo>
                <a:lnTo>
                  <a:pt x="520" y="626"/>
                </a:lnTo>
                <a:lnTo>
                  <a:pt x="516" y="625"/>
                </a:lnTo>
                <a:lnTo>
                  <a:pt x="512" y="622"/>
                </a:lnTo>
                <a:lnTo>
                  <a:pt x="506" y="622"/>
                </a:lnTo>
                <a:lnTo>
                  <a:pt x="506" y="622"/>
                </a:lnTo>
                <a:lnTo>
                  <a:pt x="501" y="622"/>
                </a:lnTo>
                <a:lnTo>
                  <a:pt x="497" y="625"/>
                </a:lnTo>
                <a:lnTo>
                  <a:pt x="493" y="626"/>
                </a:lnTo>
                <a:lnTo>
                  <a:pt x="489" y="631"/>
                </a:lnTo>
                <a:lnTo>
                  <a:pt x="486" y="633"/>
                </a:lnTo>
                <a:lnTo>
                  <a:pt x="483" y="637"/>
                </a:lnTo>
                <a:lnTo>
                  <a:pt x="482" y="643"/>
                </a:lnTo>
                <a:lnTo>
                  <a:pt x="481" y="648"/>
                </a:lnTo>
                <a:lnTo>
                  <a:pt x="481" y="690"/>
                </a:lnTo>
                <a:lnTo>
                  <a:pt x="385" y="690"/>
                </a:lnTo>
                <a:lnTo>
                  <a:pt x="460" y="471"/>
                </a:lnTo>
                <a:lnTo>
                  <a:pt x="460" y="471"/>
                </a:lnTo>
                <a:lnTo>
                  <a:pt x="470" y="478"/>
                </a:lnTo>
                <a:lnTo>
                  <a:pt x="481" y="483"/>
                </a:lnTo>
                <a:lnTo>
                  <a:pt x="493" y="487"/>
                </a:lnTo>
                <a:lnTo>
                  <a:pt x="506" y="487"/>
                </a:lnTo>
                <a:lnTo>
                  <a:pt x="506" y="487"/>
                </a:lnTo>
                <a:lnTo>
                  <a:pt x="520" y="487"/>
                </a:lnTo>
                <a:lnTo>
                  <a:pt x="532" y="483"/>
                </a:lnTo>
                <a:lnTo>
                  <a:pt x="543" y="478"/>
                </a:lnTo>
                <a:lnTo>
                  <a:pt x="554" y="471"/>
                </a:lnTo>
                <a:lnTo>
                  <a:pt x="628" y="690"/>
                </a:lnTo>
                <a:lnTo>
                  <a:pt x="532" y="690"/>
                </a:lnTo>
                <a:lnTo>
                  <a:pt x="532" y="690"/>
                </a:lnTo>
                <a:lnTo>
                  <a:pt x="532" y="690"/>
                </a:lnTo>
                <a:close/>
                <a:moveTo>
                  <a:pt x="934" y="1435"/>
                </a:moveTo>
                <a:lnTo>
                  <a:pt x="913" y="1370"/>
                </a:lnTo>
                <a:lnTo>
                  <a:pt x="913" y="1370"/>
                </a:lnTo>
                <a:lnTo>
                  <a:pt x="925" y="1369"/>
                </a:lnTo>
                <a:lnTo>
                  <a:pt x="938" y="1365"/>
                </a:lnTo>
                <a:lnTo>
                  <a:pt x="949" y="1360"/>
                </a:lnTo>
                <a:lnTo>
                  <a:pt x="960" y="1354"/>
                </a:lnTo>
                <a:lnTo>
                  <a:pt x="960" y="1354"/>
                </a:lnTo>
                <a:lnTo>
                  <a:pt x="963" y="1365"/>
                </a:lnTo>
                <a:lnTo>
                  <a:pt x="964" y="1377"/>
                </a:lnTo>
                <a:lnTo>
                  <a:pt x="963" y="1388"/>
                </a:lnTo>
                <a:lnTo>
                  <a:pt x="960" y="1399"/>
                </a:lnTo>
                <a:lnTo>
                  <a:pt x="956" y="1410"/>
                </a:lnTo>
                <a:lnTo>
                  <a:pt x="951" y="1419"/>
                </a:lnTo>
                <a:lnTo>
                  <a:pt x="944" y="1428"/>
                </a:lnTo>
                <a:lnTo>
                  <a:pt x="934" y="1435"/>
                </a:lnTo>
                <a:lnTo>
                  <a:pt x="934" y="143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0" name="Группа 79"/>
          <p:cNvGrpSpPr/>
          <p:nvPr/>
        </p:nvGrpSpPr>
        <p:grpSpPr>
          <a:xfrm>
            <a:off x="2137178" y="4686297"/>
            <a:ext cx="450643" cy="449503"/>
            <a:chOff x="3542672" y="5223384"/>
            <a:chExt cx="1255713" cy="1252537"/>
          </a:xfrm>
          <a:solidFill>
            <a:schemeClr val="tx2"/>
          </a:solidFill>
        </p:grpSpPr>
        <p:sp>
          <p:nvSpPr>
            <p:cNvPr id="81" name="Freeform 419"/>
            <p:cNvSpPr>
              <a:spLocks/>
            </p:cNvSpPr>
            <p:nvPr/>
          </p:nvSpPr>
          <p:spPr bwMode="auto">
            <a:xfrm>
              <a:off x="3647447" y="5431346"/>
              <a:ext cx="706438" cy="287337"/>
            </a:xfrm>
            <a:custGeom>
              <a:avLst/>
              <a:gdLst>
                <a:gd name="T0" fmla="*/ 99 w 890"/>
                <a:gd name="T1" fmla="*/ 0 h 361"/>
                <a:gd name="T2" fmla="*/ 99 w 890"/>
                <a:gd name="T3" fmla="*/ 0 h 361"/>
                <a:gd name="T4" fmla="*/ 89 w 890"/>
                <a:gd name="T5" fmla="*/ 0 h 361"/>
                <a:gd name="T6" fmla="*/ 80 w 890"/>
                <a:gd name="T7" fmla="*/ 1 h 361"/>
                <a:gd name="T8" fmla="*/ 70 w 890"/>
                <a:gd name="T9" fmla="*/ 4 h 361"/>
                <a:gd name="T10" fmla="*/ 60 w 890"/>
                <a:gd name="T11" fmla="*/ 7 h 361"/>
                <a:gd name="T12" fmla="*/ 52 w 890"/>
                <a:gd name="T13" fmla="*/ 12 h 361"/>
                <a:gd name="T14" fmla="*/ 43 w 890"/>
                <a:gd name="T15" fmla="*/ 17 h 361"/>
                <a:gd name="T16" fmla="*/ 36 w 890"/>
                <a:gd name="T17" fmla="*/ 22 h 361"/>
                <a:gd name="T18" fmla="*/ 29 w 890"/>
                <a:gd name="T19" fmla="*/ 29 h 361"/>
                <a:gd name="T20" fmla="*/ 23 w 890"/>
                <a:gd name="T21" fmla="*/ 35 h 361"/>
                <a:gd name="T22" fmla="*/ 17 w 890"/>
                <a:gd name="T23" fmla="*/ 44 h 361"/>
                <a:gd name="T24" fmla="*/ 12 w 890"/>
                <a:gd name="T25" fmla="*/ 51 h 361"/>
                <a:gd name="T26" fmla="*/ 8 w 890"/>
                <a:gd name="T27" fmla="*/ 61 h 361"/>
                <a:gd name="T28" fmla="*/ 5 w 890"/>
                <a:gd name="T29" fmla="*/ 69 h 361"/>
                <a:gd name="T30" fmla="*/ 2 w 890"/>
                <a:gd name="T31" fmla="*/ 79 h 361"/>
                <a:gd name="T32" fmla="*/ 1 w 890"/>
                <a:gd name="T33" fmla="*/ 88 h 361"/>
                <a:gd name="T34" fmla="*/ 0 w 890"/>
                <a:gd name="T35" fmla="*/ 98 h 361"/>
                <a:gd name="T36" fmla="*/ 0 w 890"/>
                <a:gd name="T37" fmla="*/ 361 h 361"/>
                <a:gd name="T38" fmla="*/ 66 w 890"/>
                <a:gd name="T39" fmla="*/ 361 h 361"/>
                <a:gd name="T40" fmla="*/ 66 w 890"/>
                <a:gd name="T41" fmla="*/ 98 h 361"/>
                <a:gd name="T42" fmla="*/ 66 w 890"/>
                <a:gd name="T43" fmla="*/ 98 h 361"/>
                <a:gd name="T44" fmla="*/ 66 w 890"/>
                <a:gd name="T45" fmla="*/ 92 h 361"/>
                <a:gd name="T46" fmla="*/ 69 w 890"/>
                <a:gd name="T47" fmla="*/ 86 h 361"/>
                <a:gd name="T48" fmla="*/ 71 w 890"/>
                <a:gd name="T49" fmla="*/ 80 h 361"/>
                <a:gd name="T50" fmla="*/ 76 w 890"/>
                <a:gd name="T51" fmla="*/ 75 h 361"/>
                <a:gd name="T52" fmla="*/ 81 w 890"/>
                <a:gd name="T53" fmla="*/ 71 h 361"/>
                <a:gd name="T54" fmla="*/ 86 w 890"/>
                <a:gd name="T55" fmla="*/ 68 h 361"/>
                <a:gd name="T56" fmla="*/ 93 w 890"/>
                <a:gd name="T57" fmla="*/ 67 h 361"/>
                <a:gd name="T58" fmla="*/ 99 w 890"/>
                <a:gd name="T59" fmla="*/ 65 h 361"/>
                <a:gd name="T60" fmla="*/ 890 w 890"/>
                <a:gd name="T61" fmla="*/ 65 h 361"/>
                <a:gd name="T62" fmla="*/ 890 w 890"/>
                <a:gd name="T63" fmla="*/ 0 h 361"/>
                <a:gd name="T64" fmla="*/ 99 w 890"/>
                <a:gd name="T65" fmla="*/ 0 h 361"/>
                <a:gd name="T66" fmla="*/ 99 w 890"/>
                <a:gd name="T67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0" h="361">
                  <a:moveTo>
                    <a:pt x="99" y="0"/>
                  </a:move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0" y="4"/>
                  </a:lnTo>
                  <a:lnTo>
                    <a:pt x="60" y="7"/>
                  </a:lnTo>
                  <a:lnTo>
                    <a:pt x="52" y="12"/>
                  </a:lnTo>
                  <a:lnTo>
                    <a:pt x="43" y="17"/>
                  </a:lnTo>
                  <a:lnTo>
                    <a:pt x="36" y="22"/>
                  </a:lnTo>
                  <a:lnTo>
                    <a:pt x="29" y="29"/>
                  </a:lnTo>
                  <a:lnTo>
                    <a:pt x="23" y="35"/>
                  </a:lnTo>
                  <a:lnTo>
                    <a:pt x="17" y="44"/>
                  </a:lnTo>
                  <a:lnTo>
                    <a:pt x="12" y="51"/>
                  </a:lnTo>
                  <a:lnTo>
                    <a:pt x="8" y="61"/>
                  </a:lnTo>
                  <a:lnTo>
                    <a:pt x="5" y="69"/>
                  </a:lnTo>
                  <a:lnTo>
                    <a:pt x="2" y="79"/>
                  </a:lnTo>
                  <a:lnTo>
                    <a:pt x="1" y="88"/>
                  </a:lnTo>
                  <a:lnTo>
                    <a:pt x="0" y="98"/>
                  </a:lnTo>
                  <a:lnTo>
                    <a:pt x="0" y="361"/>
                  </a:lnTo>
                  <a:lnTo>
                    <a:pt x="66" y="361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66" y="92"/>
                  </a:lnTo>
                  <a:lnTo>
                    <a:pt x="69" y="86"/>
                  </a:lnTo>
                  <a:lnTo>
                    <a:pt x="71" y="80"/>
                  </a:lnTo>
                  <a:lnTo>
                    <a:pt x="76" y="75"/>
                  </a:lnTo>
                  <a:lnTo>
                    <a:pt x="81" y="71"/>
                  </a:lnTo>
                  <a:lnTo>
                    <a:pt x="86" y="68"/>
                  </a:lnTo>
                  <a:lnTo>
                    <a:pt x="93" y="67"/>
                  </a:lnTo>
                  <a:lnTo>
                    <a:pt x="99" y="65"/>
                  </a:lnTo>
                  <a:lnTo>
                    <a:pt x="890" y="65"/>
                  </a:lnTo>
                  <a:lnTo>
                    <a:pt x="890" y="0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420"/>
            <p:cNvSpPr>
              <a:spLocks/>
            </p:cNvSpPr>
            <p:nvPr/>
          </p:nvSpPr>
          <p:spPr bwMode="auto">
            <a:xfrm>
              <a:off x="3647447" y="5926646"/>
              <a:ext cx="339725" cy="339725"/>
            </a:xfrm>
            <a:custGeom>
              <a:avLst/>
              <a:gdLst>
                <a:gd name="T0" fmla="*/ 99 w 428"/>
                <a:gd name="T1" fmla="*/ 362 h 428"/>
                <a:gd name="T2" fmla="*/ 99 w 428"/>
                <a:gd name="T3" fmla="*/ 362 h 428"/>
                <a:gd name="T4" fmla="*/ 93 w 428"/>
                <a:gd name="T5" fmla="*/ 361 h 428"/>
                <a:gd name="T6" fmla="*/ 86 w 428"/>
                <a:gd name="T7" fmla="*/ 360 h 428"/>
                <a:gd name="T8" fmla="*/ 81 w 428"/>
                <a:gd name="T9" fmla="*/ 356 h 428"/>
                <a:gd name="T10" fmla="*/ 76 w 428"/>
                <a:gd name="T11" fmla="*/ 353 h 428"/>
                <a:gd name="T12" fmla="*/ 71 w 428"/>
                <a:gd name="T13" fmla="*/ 348 h 428"/>
                <a:gd name="T14" fmla="*/ 69 w 428"/>
                <a:gd name="T15" fmla="*/ 342 h 428"/>
                <a:gd name="T16" fmla="*/ 66 w 428"/>
                <a:gd name="T17" fmla="*/ 336 h 428"/>
                <a:gd name="T18" fmla="*/ 66 w 428"/>
                <a:gd name="T19" fmla="*/ 330 h 428"/>
                <a:gd name="T20" fmla="*/ 66 w 428"/>
                <a:gd name="T21" fmla="*/ 0 h 428"/>
                <a:gd name="T22" fmla="*/ 0 w 428"/>
                <a:gd name="T23" fmla="*/ 0 h 428"/>
                <a:gd name="T24" fmla="*/ 0 w 428"/>
                <a:gd name="T25" fmla="*/ 330 h 428"/>
                <a:gd name="T26" fmla="*/ 0 w 428"/>
                <a:gd name="T27" fmla="*/ 330 h 428"/>
                <a:gd name="T28" fmla="*/ 1 w 428"/>
                <a:gd name="T29" fmla="*/ 339 h 428"/>
                <a:gd name="T30" fmla="*/ 2 w 428"/>
                <a:gd name="T31" fmla="*/ 349 h 428"/>
                <a:gd name="T32" fmla="*/ 5 w 428"/>
                <a:gd name="T33" fmla="*/ 359 h 428"/>
                <a:gd name="T34" fmla="*/ 8 w 428"/>
                <a:gd name="T35" fmla="*/ 367 h 428"/>
                <a:gd name="T36" fmla="*/ 12 w 428"/>
                <a:gd name="T37" fmla="*/ 376 h 428"/>
                <a:gd name="T38" fmla="*/ 17 w 428"/>
                <a:gd name="T39" fmla="*/ 384 h 428"/>
                <a:gd name="T40" fmla="*/ 23 w 428"/>
                <a:gd name="T41" fmla="*/ 391 h 428"/>
                <a:gd name="T42" fmla="*/ 29 w 428"/>
                <a:gd name="T43" fmla="*/ 399 h 428"/>
                <a:gd name="T44" fmla="*/ 36 w 428"/>
                <a:gd name="T45" fmla="*/ 406 h 428"/>
                <a:gd name="T46" fmla="*/ 43 w 428"/>
                <a:gd name="T47" fmla="*/ 411 h 428"/>
                <a:gd name="T48" fmla="*/ 52 w 428"/>
                <a:gd name="T49" fmla="*/ 416 h 428"/>
                <a:gd name="T50" fmla="*/ 60 w 428"/>
                <a:gd name="T51" fmla="*/ 420 h 428"/>
                <a:gd name="T52" fmla="*/ 70 w 428"/>
                <a:gd name="T53" fmla="*/ 424 h 428"/>
                <a:gd name="T54" fmla="*/ 80 w 428"/>
                <a:gd name="T55" fmla="*/ 426 h 428"/>
                <a:gd name="T56" fmla="*/ 89 w 428"/>
                <a:gd name="T57" fmla="*/ 428 h 428"/>
                <a:gd name="T58" fmla="*/ 99 w 428"/>
                <a:gd name="T59" fmla="*/ 428 h 428"/>
                <a:gd name="T60" fmla="*/ 428 w 428"/>
                <a:gd name="T61" fmla="*/ 428 h 428"/>
                <a:gd name="T62" fmla="*/ 428 w 428"/>
                <a:gd name="T63" fmla="*/ 362 h 428"/>
                <a:gd name="T64" fmla="*/ 99 w 428"/>
                <a:gd name="T65" fmla="*/ 362 h 428"/>
                <a:gd name="T66" fmla="*/ 99 w 428"/>
                <a:gd name="T67" fmla="*/ 36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8" h="428">
                  <a:moveTo>
                    <a:pt x="99" y="362"/>
                  </a:moveTo>
                  <a:lnTo>
                    <a:pt x="99" y="362"/>
                  </a:lnTo>
                  <a:lnTo>
                    <a:pt x="93" y="361"/>
                  </a:lnTo>
                  <a:lnTo>
                    <a:pt x="86" y="360"/>
                  </a:lnTo>
                  <a:lnTo>
                    <a:pt x="81" y="356"/>
                  </a:lnTo>
                  <a:lnTo>
                    <a:pt x="76" y="353"/>
                  </a:lnTo>
                  <a:lnTo>
                    <a:pt x="71" y="348"/>
                  </a:lnTo>
                  <a:lnTo>
                    <a:pt x="69" y="342"/>
                  </a:lnTo>
                  <a:lnTo>
                    <a:pt x="66" y="336"/>
                  </a:lnTo>
                  <a:lnTo>
                    <a:pt x="66" y="33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9"/>
                  </a:lnTo>
                  <a:lnTo>
                    <a:pt x="5" y="359"/>
                  </a:lnTo>
                  <a:lnTo>
                    <a:pt x="8" y="367"/>
                  </a:lnTo>
                  <a:lnTo>
                    <a:pt x="12" y="376"/>
                  </a:lnTo>
                  <a:lnTo>
                    <a:pt x="17" y="384"/>
                  </a:lnTo>
                  <a:lnTo>
                    <a:pt x="23" y="391"/>
                  </a:lnTo>
                  <a:lnTo>
                    <a:pt x="29" y="399"/>
                  </a:lnTo>
                  <a:lnTo>
                    <a:pt x="36" y="406"/>
                  </a:lnTo>
                  <a:lnTo>
                    <a:pt x="43" y="411"/>
                  </a:lnTo>
                  <a:lnTo>
                    <a:pt x="52" y="416"/>
                  </a:lnTo>
                  <a:lnTo>
                    <a:pt x="60" y="420"/>
                  </a:lnTo>
                  <a:lnTo>
                    <a:pt x="70" y="424"/>
                  </a:lnTo>
                  <a:lnTo>
                    <a:pt x="80" y="426"/>
                  </a:lnTo>
                  <a:lnTo>
                    <a:pt x="89" y="428"/>
                  </a:lnTo>
                  <a:lnTo>
                    <a:pt x="99" y="428"/>
                  </a:lnTo>
                  <a:lnTo>
                    <a:pt x="428" y="428"/>
                  </a:lnTo>
                  <a:lnTo>
                    <a:pt x="428" y="362"/>
                  </a:lnTo>
                  <a:lnTo>
                    <a:pt x="99" y="362"/>
                  </a:lnTo>
                  <a:lnTo>
                    <a:pt x="99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421"/>
            <p:cNvSpPr>
              <a:spLocks noEditPoints="1"/>
            </p:cNvSpPr>
            <p:nvPr/>
          </p:nvSpPr>
          <p:spPr bwMode="auto">
            <a:xfrm>
              <a:off x="3542672" y="5640896"/>
              <a:ext cx="836613" cy="835025"/>
            </a:xfrm>
            <a:custGeom>
              <a:avLst/>
              <a:gdLst>
                <a:gd name="T0" fmla="*/ 1045 w 1055"/>
                <a:gd name="T1" fmla="*/ 808 h 1052"/>
                <a:gd name="T2" fmla="*/ 244 w 1055"/>
                <a:gd name="T3" fmla="*/ 9 h 1052"/>
                <a:gd name="T4" fmla="*/ 244 w 1055"/>
                <a:gd name="T5" fmla="*/ 9 h 1052"/>
                <a:gd name="T6" fmla="*/ 239 w 1055"/>
                <a:gd name="T7" fmla="*/ 4 h 1052"/>
                <a:gd name="T8" fmla="*/ 233 w 1055"/>
                <a:gd name="T9" fmla="*/ 2 h 1052"/>
                <a:gd name="T10" fmla="*/ 227 w 1055"/>
                <a:gd name="T11" fmla="*/ 0 h 1052"/>
                <a:gd name="T12" fmla="*/ 221 w 1055"/>
                <a:gd name="T13" fmla="*/ 0 h 1052"/>
                <a:gd name="T14" fmla="*/ 215 w 1055"/>
                <a:gd name="T15" fmla="*/ 0 h 1052"/>
                <a:gd name="T16" fmla="*/ 209 w 1055"/>
                <a:gd name="T17" fmla="*/ 2 h 1052"/>
                <a:gd name="T18" fmla="*/ 203 w 1055"/>
                <a:gd name="T19" fmla="*/ 4 h 1052"/>
                <a:gd name="T20" fmla="*/ 198 w 1055"/>
                <a:gd name="T21" fmla="*/ 9 h 1052"/>
                <a:gd name="T22" fmla="*/ 10 w 1055"/>
                <a:gd name="T23" fmla="*/ 197 h 1052"/>
                <a:gd name="T24" fmla="*/ 10 w 1055"/>
                <a:gd name="T25" fmla="*/ 197 h 1052"/>
                <a:gd name="T26" fmla="*/ 6 w 1055"/>
                <a:gd name="T27" fmla="*/ 201 h 1052"/>
                <a:gd name="T28" fmla="*/ 2 w 1055"/>
                <a:gd name="T29" fmla="*/ 207 h 1052"/>
                <a:gd name="T30" fmla="*/ 1 w 1055"/>
                <a:gd name="T31" fmla="*/ 213 h 1052"/>
                <a:gd name="T32" fmla="*/ 0 w 1055"/>
                <a:gd name="T33" fmla="*/ 220 h 1052"/>
                <a:gd name="T34" fmla="*/ 1 w 1055"/>
                <a:gd name="T35" fmla="*/ 227 h 1052"/>
                <a:gd name="T36" fmla="*/ 2 w 1055"/>
                <a:gd name="T37" fmla="*/ 233 h 1052"/>
                <a:gd name="T38" fmla="*/ 6 w 1055"/>
                <a:gd name="T39" fmla="*/ 238 h 1052"/>
                <a:gd name="T40" fmla="*/ 10 w 1055"/>
                <a:gd name="T41" fmla="*/ 244 h 1052"/>
                <a:gd name="T42" fmla="*/ 810 w 1055"/>
                <a:gd name="T43" fmla="*/ 1042 h 1052"/>
                <a:gd name="T44" fmla="*/ 810 w 1055"/>
                <a:gd name="T45" fmla="*/ 1042 h 1052"/>
                <a:gd name="T46" fmla="*/ 815 w 1055"/>
                <a:gd name="T47" fmla="*/ 1047 h 1052"/>
                <a:gd name="T48" fmla="*/ 821 w 1055"/>
                <a:gd name="T49" fmla="*/ 1050 h 1052"/>
                <a:gd name="T50" fmla="*/ 827 w 1055"/>
                <a:gd name="T51" fmla="*/ 1052 h 1052"/>
                <a:gd name="T52" fmla="*/ 833 w 1055"/>
                <a:gd name="T53" fmla="*/ 1052 h 1052"/>
                <a:gd name="T54" fmla="*/ 833 w 1055"/>
                <a:gd name="T55" fmla="*/ 1052 h 1052"/>
                <a:gd name="T56" fmla="*/ 839 w 1055"/>
                <a:gd name="T57" fmla="*/ 1052 h 1052"/>
                <a:gd name="T58" fmla="*/ 845 w 1055"/>
                <a:gd name="T59" fmla="*/ 1050 h 1052"/>
                <a:gd name="T60" fmla="*/ 851 w 1055"/>
                <a:gd name="T61" fmla="*/ 1047 h 1052"/>
                <a:gd name="T62" fmla="*/ 856 w 1055"/>
                <a:gd name="T63" fmla="*/ 1042 h 1052"/>
                <a:gd name="T64" fmla="*/ 1045 w 1055"/>
                <a:gd name="T65" fmla="*/ 854 h 1052"/>
                <a:gd name="T66" fmla="*/ 1045 w 1055"/>
                <a:gd name="T67" fmla="*/ 854 h 1052"/>
                <a:gd name="T68" fmla="*/ 1049 w 1055"/>
                <a:gd name="T69" fmla="*/ 849 h 1052"/>
                <a:gd name="T70" fmla="*/ 1052 w 1055"/>
                <a:gd name="T71" fmla="*/ 843 h 1052"/>
                <a:gd name="T72" fmla="*/ 1053 w 1055"/>
                <a:gd name="T73" fmla="*/ 837 h 1052"/>
                <a:gd name="T74" fmla="*/ 1055 w 1055"/>
                <a:gd name="T75" fmla="*/ 831 h 1052"/>
                <a:gd name="T76" fmla="*/ 1053 w 1055"/>
                <a:gd name="T77" fmla="*/ 825 h 1052"/>
                <a:gd name="T78" fmla="*/ 1052 w 1055"/>
                <a:gd name="T79" fmla="*/ 819 h 1052"/>
                <a:gd name="T80" fmla="*/ 1049 w 1055"/>
                <a:gd name="T81" fmla="*/ 813 h 1052"/>
                <a:gd name="T82" fmla="*/ 1045 w 1055"/>
                <a:gd name="T83" fmla="*/ 808 h 1052"/>
                <a:gd name="T84" fmla="*/ 1045 w 1055"/>
                <a:gd name="T85" fmla="*/ 808 h 1052"/>
                <a:gd name="T86" fmla="*/ 833 w 1055"/>
                <a:gd name="T87" fmla="*/ 972 h 1052"/>
                <a:gd name="T88" fmla="*/ 80 w 1055"/>
                <a:gd name="T89" fmla="*/ 220 h 1052"/>
                <a:gd name="T90" fmla="*/ 221 w 1055"/>
                <a:gd name="T91" fmla="*/ 78 h 1052"/>
                <a:gd name="T92" fmla="*/ 975 w 1055"/>
                <a:gd name="T93" fmla="*/ 831 h 1052"/>
                <a:gd name="T94" fmla="*/ 833 w 1055"/>
                <a:gd name="T95" fmla="*/ 972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5" h="1052">
                  <a:moveTo>
                    <a:pt x="1045" y="808"/>
                  </a:moveTo>
                  <a:lnTo>
                    <a:pt x="244" y="9"/>
                  </a:lnTo>
                  <a:lnTo>
                    <a:pt x="244" y="9"/>
                  </a:lnTo>
                  <a:lnTo>
                    <a:pt x="239" y="4"/>
                  </a:lnTo>
                  <a:lnTo>
                    <a:pt x="233" y="2"/>
                  </a:lnTo>
                  <a:lnTo>
                    <a:pt x="227" y="0"/>
                  </a:lnTo>
                  <a:lnTo>
                    <a:pt x="221" y="0"/>
                  </a:lnTo>
                  <a:lnTo>
                    <a:pt x="215" y="0"/>
                  </a:lnTo>
                  <a:lnTo>
                    <a:pt x="209" y="2"/>
                  </a:lnTo>
                  <a:lnTo>
                    <a:pt x="203" y="4"/>
                  </a:lnTo>
                  <a:lnTo>
                    <a:pt x="198" y="9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6" y="201"/>
                  </a:lnTo>
                  <a:lnTo>
                    <a:pt x="2" y="207"/>
                  </a:lnTo>
                  <a:lnTo>
                    <a:pt x="1" y="213"/>
                  </a:lnTo>
                  <a:lnTo>
                    <a:pt x="0" y="220"/>
                  </a:lnTo>
                  <a:lnTo>
                    <a:pt x="1" y="227"/>
                  </a:lnTo>
                  <a:lnTo>
                    <a:pt x="2" y="233"/>
                  </a:lnTo>
                  <a:lnTo>
                    <a:pt x="6" y="238"/>
                  </a:lnTo>
                  <a:lnTo>
                    <a:pt x="10" y="244"/>
                  </a:lnTo>
                  <a:lnTo>
                    <a:pt x="810" y="1042"/>
                  </a:lnTo>
                  <a:lnTo>
                    <a:pt x="810" y="1042"/>
                  </a:lnTo>
                  <a:lnTo>
                    <a:pt x="815" y="1047"/>
                  </a:lnTo>
                  <a:lnTo>
                    <a:pt x="821" y="1050"/>
                  </a:lnTo>
                  <a:lnTo>
                    <a:pt x="827" y="1052"/>
                  </a:lnTo>
                  <a:lnTo>
                    <a:pt x="833" y="1052"/>
                  </a:lnTo>
                  <a:lnTo>
                    <a:pt x="833" y="1052"/>
                  </a:lnTo>
                  <a:lnTo>
                    <a:pt x="839" y="1052"/>
                  </a:lnTo>
                  <a:lnTo>
                    <a:pt x="845" y="1050"/>
                  </a:lnTo>
                  <a:lnTo>
                    <a:pt x="851" y="1047"/>
                  </a:lnTo>
                  <a:lnTo>
                    <a:pt x="856" y="1042"/>
                  </a:lnTo>
                  <a:lnTo>
                    <a:pt x="1045" y="854"/>
                  </a:lnTo>
                  <a:lnTo>
                    <a:pt x="1045" y="854"/>
                  </a:lnTo>
                  <a:lnTo>
                    <a:pt x="1049" y="849"/>
                  </a:lnTo>
                  <a:lnTo>
                    <a:pt x="1052" y="843"/>
                  </a:lnTo>
                  <a:lnTo>
                    <a:pt x="1053" y="837"/>
                  </a:lnTo>
                  <a:lnTo>
                    <a:pt x="1055" y="831"/>
                  </a:lnTo>
                  <a:lnTo>
                    <a:pt x="1053" y="825"/>
                  </a:lnTo>
                  <a:lnTo>
                    <a:pt x="1052" y="819"/>
                  </a:lnTo>
                  <a:lnTo>
                    <a:pt x="1049" y="813"/>
                  </a:lnTo>
                  <a:lnTo>
                    <a:pt x="1045" y="808"/>
                  </a:lnTo>
                  <a:lnTo>
                    <a:pt x="1045" y="808"/>
                  </a:lnTo>
                  <a:close/>
                  <a:moveTo>
                    <a:pt x="833" y="972"/>
                  </a:moveTo>
                  <a:lnTo>
                    <a:pt x="80" y="220"/>
                  </a:lnTo>
                  <a:lnTo>
                    <a:pt x="221" y="78"/>
                  </a:lnTo>
                  <a:lnTo>
                    <a:pt x="975" y="831"/>
                  </a:lnTo>
                  <a:lnTo>
                    <a:pt x="833" y="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422"/>
            <p:cNvSpPr>
              <a:spLocks noEditPoints="1"/>
            </p:cNvSpPr>
            <p:nvPr/>
          </p:nvSpPr>
          <p:spPr bwMode="auto">
            <a:xfrm>
              <a:off x="4301497" y="6215571"/>
              <a:ext cx="496888" cy="207962"/>
            </a:xfrm>
            <a:custGeom>
              <a:avLst/>
              <a:gdLst>
                <a:gd name="T0" fmla="*/ 0 w 627"/>
                <a:gd name="T1" fmla="*/ 0 h 264"/>
                <a:gd name="T2" fmla="*/ 363 w 627"/>
                <a:gd name="T3" fmla="*/ 66 h 264"/>
                <a:gd name="T4" fmla="*/ 363 w 627"/>
                <a:gd name="T5" fmla="*/ 230 h 264"/>
                <a:gd name="T6" fmla="*/ 366 w 627"/>
                <a:gd name="T7" fmla="*/ 243 h 264"/>
                <a:gd name="T8" fmla="*/ 373 w 627"/>
                <a:gd name="T9" fmla="*/ 254 h 264"/>
                <a:gd name="T10" fmla="*/ 383 w 627"/>
                <a:gd name="T11" fmla="*/ 260 h 264"/>
                <a:gd name="T12" fmla="*/ 396 w 627"/>
                <a:gd name="T13" fmla="*/ 264 h 264"/>
                <a:gd name="T14" fmla="*/ 495 w 627"/>
                <a:gd name="T15" fmla="*/ 264 h 264"/>
                <a:gd name="T16" fmla="*/ 522 w 627"/>
                <a:gd name="T17" fmla="*/ 260 h 264"/>
                <a:gd name="T18" fmla="*/ 546 w 627"/>
                <a:gd name="T19" fmla="*/ 253 h 264"/>
                <a:gd name="T20" fmla="*/ 569 w 627"/>
                <a:gd name="T21" fmla="*/ 241 h 264"/>
                <a:gd name="T22" fmla="*/ 588 w 627"/>
                <a:gd name="T23" fmla="*/ 225 h 264"/>
                <a:gd name="T24" fmla="*/ 604 w 627"/>
                <a:gd name="T25" fmla="*/ 206 h 264"/>
                <a:gd name="T26" fmla="*/ 616 w 627"/>
                <a:gd name="T27" fmla="*/ 183 h 264"/>
                <a:gd name="T28" fmla="*/ 623 w 627"/>
                <a:gd name="T29" fmla="*/ 159 h 264"/>
                <a:gd name="T30" fmla="*/ 627 w 627"/>
                <a:gd name="T31" fmla="*/ 132 h 264"/>
                <a:gd name="T32" fmla="*/ 626 w 627"/>
                <a:gd name="T33" fmla="*/ 119 h 264"/>
                <a:gd name="T34" fmla="*/ 621 w 627"/>
                <a:gd name="T35" fmla="*/ 92 h 264"/>
                <a:gd name="T36" fmla="*/ 610 w 627"/>
                <a:gd name="T37" fmla="*/ 69 h 264"/>
                <a:gd name="T38" fmla="*/ 597 w 627"/>
                <a:gd name="T39" fmla="*/ 47 h 264"/>
                <a:gd name="T40" fmla="*/ 579 w 627"/>
                <a:gd name="T41" fmla="*/ 31 h 264"/>
                <a:gd name="T42" fmla="*/ 558 w 627"/>
                <a:gd name="T43" fmla="*/ 16 h 264"/>
                <a:gd name="T44" fmla="*/ 534 w 627"/>
                <a:gd name="T45" fmla="*/ 6 h 264"/>
                <a:gd name="T46" fmla="*/ 508 w 627"/>
                <a:gd name="T47" fmla="*/ 0 h 264"/>
                <a:gd name="T48" fmla="*/ 495 w 627"/>
                <a:gd name="T49" fmla="*/ 0 h 264"/>
                <a:gd name="T50" fmla="*/ 429 w 627"/>
                <a:gd name="T51" fmla="*/ 197 h 264"/>
                <a:gd name="T52" fmla="*/ 495 w 627"/>
                <a:gd name="T53" fmla="*/ 66 h 264"/>
                <a:gd name="T54" fmla="*/ 508 w 627"/>
                <a:gd name="T55" fmla="*/ 67 h 264"/>
                <a:gd name="T56" fmla="*/ 531 w 627"/>
                <a:gd name="T57" fmla="*/ 78 h 264"/>
                <a:gd name="T58" fmla="*/ 550 w 627"/>
                <a:gd name="T59" fmla="*/ 95 h 264"/>
                <a:gd name="T60" fmla="*/ 559 w 627"/>
                <a:gd name="T61" fmla="*/ 119 h 264"/>
                <a:gd name="T62" fmla="*/ 560 w 627"/>
                <a:gd name="T63" fmla="*/ 132 h 264"/>
                <a:gd name="T64" fmla="*/ 556 w 627"/>
                <a:gd name="T65" fmla="*/ 157 h 264"/>
                <a:gd name="T66" fmla="*/ 541 w 627"/>
                <a:gd name="T67" fmla="*/ 178 h 264"/>
                <a:gd name="T68" fmla="*/ 521 w 627"/>
                <a:gd name="T69" fmla="*/ 192 h 264"/>
                <a:gd name="T70" fmla="*/ 495 w 627"/>
                <a:gd name="T71" fmla="*/ 19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7" h="264">
                  <a:moveTo>
                    <a:pt x="495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363" y="66"/>
                  </a:lnTo>
                  <a:lnTo>
                    <a:pt x="363" y="230"/>
                  </a:lnTo>
                  <a:lnTo>
                    <a:pt x="363" y="230"/>
                  </a:lnTo>
                  <a:lnTo>
                    <a:pt x="363" y="237"/>
                  </a:lnTo>
                  <a:lnTo>
                    <a:pt x="366" y="243"/>
                  </a:lnTo>
                  <a:lnTo>
                    <a:pt x="368" y="249"/>
                  </a:lnTo>
                  <a:lnTo>
                    <a:pt x="373" y="254"/>
                  </a:lnTo>
                  <a:lnTo>
                    <a:pt x="378" y="258"/>
                  </a:lnTo>
                  <a:lnTo>
                    <a:pt x="383" y="260"/>
                  </a:lnTo>
                  <a:lnTo>
                    <a:pt x="390" y="263"/>
                  </a:lnTo>
                  <a:lnTo>
                    <a:pt x="396" y="264"/>
                  </a:lnTo>
                  <a:lnTo>
                    <a:pt x="495" y="264"/>
                  </a:lnTo>
                  <a:lnTo>
                    <a:pt x="495" y="264"/>
                  </a:lnTo>
                  <a:lnTo>
                    <a:pt x="508" y="263"/>
                  </a:lnTo>
                  <a:lnTo>
                    <a:pt x="522" y="260"/>
                  </a:lnTo>
                  <a:lnTo>
                    <a:pt x="534" y="258"/>
                  </a:lnTo>
                  <a:lnTo>
                    <a:pt x="546" y="253"/>
                  </a:lnTo>
                  <a:lnTo>
                    <a:pt x="558" y="247"/>
                  </a:lnTo>
                  <a:lnTo>
                    <a:pt x="569" y="241"/>
                  </a:lnTo>
                  <a:lnTo>
                    <a:pt x="579" y="234"/>
                  </a:lnTo>
                  <a:lnTo>
                    <a:pt x="588" y="225"/>
                  </a:lnTo>
                  <a:lnTo>
                    <a:pt x="597" y="215"/>
                  </a:lnTo>
                  <a:lnTo>
                    <a:pt x="604" y="206"/>
                  </a:lnTo>
                  <a:lnTo>
                    <a:pt x="610" y="195"/>
                  </a:lnTo>
                  <a:lnTo>
                    <a:pt x="616" y="183"/>
                  </a:lnTo>
                  <a:lnTo>
                    <a:pt x="621" y="171"/>
                  </a:lnTo>
                  <a:lnTo>
                    <a:pt x="623" y="159"/>
                  </a:lnTo>
                  <a:lnTo>
                    <a:pt x="626" y="145"/>
                  </a:lnTo>
                  <a:lnTo>
                    <a:pt x="627" y="132"/>
                  </a:lnTo>
                  <a:lnTo>
                    <a:pt x="627" y="132"/>
                  </a:lnTo>
                  <a:lnTo>
                    <a:pt x="626" y="119"/>
                  </a:lnTo>
                  <a:lnTo>
                    <a:pt x="623" y="105"/>
                  </a:lnTo>
                  <a:lnTo>
                    <a:pt x="621" y="92"/>
                  </a:lnTo>
                  <a:lnTo>
                    <a:pt x="616" y="80"/>
                  </a:lnTo>
                  <a:lnTo>
                    <a:pt x="610" y="69"/>
                  </a:lnTo>
                  <a:lnTo>
                    <a:pt x="604" y="58"/>
                  </a:lnTo>
                  <a:lnTo>
                    <a:pt x="597" y="47"/>
                  </a:lnTo>
                  <a:lnTo>
                    <a:pt x="588" y="39"/>
                  </a:lnTo>
                  <a:lnTo>
                    <a:pt x="579" y="31"/>
                  </a:lnTo>
                  <a:lnTo>
                    <a:pt x="569" y="22"/>
                  </a:lnTo>
                  <a:lnTo>
                    <a:pt x="558" y="16"/>
                  </a:lnTo>
                  <a:lnTo>
                    <a:pt x="546" y="10"/>
                  </a:lnTo>
                  <a:lnTo>
                    <a:pt x="534" y="6"/>
                  </a:lnTo>
                  <a:lnTo>
                    <a:pt x="522" y="3"/>
                  </a:lnTo>
                  <a:lnTo>
                    <a:pt x="508" y="0"/>
                  </a:lnTo>
                  <a:lnTo>
                    <a:pt x="495" y="0"/>
                  </a:lnTo>
                  <a:lnTo>
                    <a:pt x="495" y="0"/>
                  </a:lnTo>
                  <a:close/>
                  <a:moveTo>
                    <a:pt x="495" y="197"/>
                  </a:moveTo>
                  <a:lnTo>
                    <a:pt x="429" y="197"/>
                  </a:lnTo>
                  <a:lnTo>
                    <a:pt x="429" y="66"/>
                  </a:lnTo>
                  <a:lnTo>
                    <a:pt x="495" y="66"/>
                  </a:lnTo>
                  <a:lnTo>
                    <a:pt x="495" y="66"/>
                  </a:lnTo>
                  <a:lnTo>
                    <a:pt x="508" y="67"/>
                  </a:lnTo>
                  <a:lnTo>
                    <a:pt x="521" y="70"/>
                  </a:lnTo>
                  <a:lnTo>
                    <a:pt x="531" y="78"/>
                  </a:lnTo>
                  <a:lnTo>
                    <a:pt x="541" y="85"/>
                  </a:lnTo>
                  <a:lnTo>
                    <a:pt x="550" y="95"/>
                  </a:lnTo>
                  <a:lnTo>
                    <a:pt x="556" y="105"/>
                  </a:lnTo>
                  <a:lnTo>
                    <a:pt x="559" y="119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59" y="145"/>
                  </a:lnTo>
                  <a:lnTo>
                    <a:pt x="556" y="157"/>
                  </a:lnTo>
                  <a:lnTo>
                    <a:pt x="550" y="168"/>
                  </a:lnTo>
                  <a:lnTo>
                    <a:pt x="541" y="178"/>
                  </a:lnTo>
                  <a:lnTo>
                    <a:pt x="531" y="186"/>
                  </a:lnTo>
                  <a:lnTo>
                    <a:pt x="521" y="192"/>
                  </a:lnTo>
                  <a:lnTo>
                    <a:pt x="508" y="196"/>
                  </a:lnTo>
                  <a:lnTo>
                    <a:pt x="495" y="197"/>
                  </a:lnTo>
                  <a:lnTo>
                    <a:pt x="495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423"/>
            <p:cNvSpPr>
              <a:spLocks/>
            </p:cNvSpPr>
            <p:nvPr/>
          </p:nvSpPr>
          <p:spPr bwMode="auto">
            <a:xfrm>
              <a:off x="4563435" y="5431346"/>
              <a:ext cx="234950" cy="889000"/>
            </a:xfrm>
            <a:custGeom>
              <a:avLst/>
              <a:gdLst>
                <a:gd name="T0" fmla="*/ 164 w 296"/>
                <a:gd name="T1" fmla="*/ 0 h 1119"/>
                <a:gd name="T2" fmla="*/ 0 w 296"/>
                <a:gd name="T3" fmla="*/ 0 h 1119"/>
                <a:gd name="T4" fmla="*/ 0 w 296"/>
                <a:gd name="T5" fmla="*/ 65 h 1119"/>
                <a:gd name="T6" fmla="*/ 164 w 296"/>
                <a:gd name="T7" fmla="*/ 65 h 1119"/>
                <a:gd name="T8" fmla="*/ 164 w 296"/>
                <a:gd name="T9" fmla="*/ 65 h 1119"/>
                <a:gd name="T10" fmla="*/ 177 w 296"/>
                <a:gd name="T11" fmla="*/ 67 h 1119"/>
                <a:gd name="T12" fmla="*/ 190 w 296"/>
                <a:gd name="T13" fmla="*/ 70 h 1119"/>
                <a:gd name="T14" fmla="*/ 200 w 296"/>
                <a:gd name="T15" fmla="*/ 76 h 1119"/>
                <a:gd name="T16" fmla="*/ 210 w 296"/>
                <a:gd name="T17" fmla="*/ 85 h 1119"/>
                <a:gd name="T18" fmla="*/ 219 w 296"/>
                <a:gd name="T19" fmla="*/ 94 h 1119"/>
                <a:gd name="T20" fmla="*/ 225 w 296"/>
                <a:gd name="T21" fmla="*/ 105 h 1119"/>
                <a:gd name="T22" fmla="*/ 228 w 296"/>
                <a:gd name="T23" fmla="*/ 119 h 1119"/>
                <a:gd name="T24" fmla="*/ 229 w 296"/>
                <a:gd name="T25" fmla="*/ 132 h 1119"/>
                <a:gd name="T26" fmla="*/ 229 w 296"/>
                <a:gd name="T27" fmla="*/ 1119 h 1119"/>
                <a:gd name="T28" fmla="*/ 296 w 296"/>
                <a:gd name="T29" fmla="*/ 1119 h 1119"/>
                <a:gd name="T30" fmla="*/ 296 w 296"/>
                <a:gd name="T31" fmla="*/ 132 h 1119"/>
                <a:gd name="T32" fmla="*/ 296 w 296"/>
                <a:gd name="T33" fmla="*/ 132 h 1119"/>
                <a:gd name="T34" fmla="*/ 295 w 296"/>
                <a:gd name="T35" fmla="*/ 117 h 1119"/>
                <a:gd name="T36" fmla="*/ 292 w 296"/>
                <a:gd name="T37" fmla="*/ 105 h 1119"/>
                <a:gd name="T38" fmla="*/ 290 w 296"/>
                <a:gd name="T39" fmla="*/ 92 h 1119"/>
                <a:gd name="T40" fmla="*/ 285 w 296"/>
                <a:gd name="T41" fmla="*/ 80 h 1119"/>
                <a:gd name="T42" fmla="*/ 279 w 296"/>
                <a:gd name="T43" fmla="*/ 69 h 1119"/>
                <a:gd name="T44" fmla="*/ 273 w 296"/>
                <a:gd name="T45" fmla="*/ 58 h 1119"/>
                <a:gd name="T46" fmla="*/ 266 w 296"/>
                <a:gd name="T47" fmla="*/ 47 h 1119"/>
                <a:gd name="T48" fmla="*/ 257 w 296"/>
                <a:gd name="T49" fmla="*/ 39 h 1119"/>
                <a:gd name="T50" fmla="*/ 248 w 296"/>
                <a:gd name="T51" fmla="*/ 30 h 1119"/>
                <a:gd name="T52" fmla="*/ 238 w 296"/>
                <a:gd name="T53" fmla="*/ 22 h 1119"/>
                <a:gd name="T54" fmla="*/ 227 w 296"/>
                <a:gd name="T55" fmla="*/ 16 h 1119"/>
                <a:gd name="T56" fmla="*/ 215 w 296"/>
                <a:gd name="T57" fmla="*/ 10 h 1119"/>
                <a:gd name="T58" fmla="*/ 203 w 296"/>
                <a:gd name="T59" fmla="*/ 6 h 1119"/>
                <a:gd name="T60" fmla="*/ 191 w 296"/>
                <a:gd name="T61" fmla="*/ 3 h 1119"/>
                <a:gd name="T62" fmla="*/ 177 w 296"/>
                <a:gd name="T63" fmla="*/ 0 h 1119"/>
                <a:gd name="T64" fmla="*/ 164 w 296"/>
                <a:gd name="T65" fmla="*/ 0 h 1119"/>
                <a:gd name="T66" fmla="*/ 164 w 296"/>
                <a:gd name="T67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6" h="1119">
                  <a:moveTo>
                    <a:pt x="164" y="0"/>
                  </a:moveTo>
                  <a:lnTo>
                    <a:pt x="0" y="0"/>
                  </a:lnTo>
                  <a:lnTo>
                    <a:pt x="0" y="65"/>
                  </a:lnTo>
                  <a:lnTo>
                    <a:pt x="164" y="65"/>
                  </a:lnTo>
                  <a:lnTo>
                    <a:pt x="164" y="65"/>
                  </a:lnTo>
                  <a:lnTo>
                    <a:pt x="177" y="67"/>
                  </a:lnTo>
                  <a:lnTo>
                    <a:pt x="190" y="70"/>
                  </a:lnTo>
                  <a:lnTo>
                    <a:pt x="200" y="76"/>
                  </a:lnTo>
                  <a:lnTo>
                    <a:pt x="210" y="85"/>
                  </a:lnTo>
                  <a:lnTo>
                    <a:pt x="219" y="94"/>
                  </a:lnTo>
                  <a:lnTo>
                    <a:pt x="225" y="105"/>
                  </a:lnTo>
                  <a:lnTo>
                    <a:pt x="228" y="119"/>
                  </a:lnTo>
                  <a:lnTo>
                    <a:pt x="229" y="132"/>
                  </a:lnTo>
                  <a:lnTo>
                    <a:pt x="229" y="1119"/>
                  </a:lnTo>
                  <a:lnTo>
                    <a:pt x="296" y="1119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5" y="117"/>
                  </a:lnTo>
                  <a:lnTo>
                    <a:pt x="292" y="105"/>
                  </a:lnTo>
                  <a:lnTo>
                    <a:pt x="290" y="92"/>
                  </a:lnTo>
                  <a:lnTo>
                    <a:pt x="285" y="80"/>
                  </a:lnTo>
                  <a:lnTo>
                    <a:pt x="279" y="69"/>
                  </a:lnTo>
                  <a:lnTo>
                    <a:pt x="273" y="58"/>
                  </a:lnTo>
                  <a:lnTo>
                    <a:pt x="266" y="47"/>
                  </a:lnTo>
                  <a:lnTo>
                    <a:pt x="257" y="39"/>
                  </a:lnTo>
                  <a:lnTo>
                    <a:pt x="248" y="30"/>
                  </a:lnTo>
                  <a:lnTo>
                    <a:pt x="238" y="22"/>
                  </a:lnTo>
                  <a:lnTo>
                    <a:pt x="227" y="16"/>
                  </a:lnTo>
                  <a:lnTo>
                    <a:pt x="215" y="10"/>
                  </a:lnTo>
                  <a:lnTo>
                    <a:pt x="203" y="6"/>
                  </a:lnTo>
                  <a:lnTo>
                    <a:pt x="191" y="3"/>
                  </a:lnTo>
                  <a:lnTo>
                    <a:pt x="177" y="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424"/>
            <p:cNvSpPr>
              <a:spLocks/>
            </p:cNvSpPr>
            <p:nvPr/>
          </p:nvSpPr>
          <p:spPr bwMode="auto">
            <a:xfrm>
              <a:off x="3942722" y="5961571"/>
              <a:ext cx="115888" cy="115887"/>
            </a:xfrm>
            <a:custGeom>
              <a:avLst/>
              <a:gdLst>
                <a:gd name="T0" fmla="*/ 0 w 145"/>
                <a:gd name="T1" fmla="*/ 99 h 146"/>
                <a:gd name="T2" fmla="*/ 100 w 145"/>
                <a:gd name="T3" fmla="*/ 0 h 146"/>
                <a:gd name="T4" fmla="*/ 145 w 145"/>
                <a:gd name="T5" fmla="*/ 47 h 146"/>
                <a:gd name="T6" fmla="*/ 46 w 145"/>
                <a:gd name="T7" fmla="*/ 146 h 146"/>
                <a:gd name="T8" fmla="*/ 0 w 145"/>
                <a:gd name="T9" fmla="*/ 9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6">
                  <a:moveTo>
                    <a:pt x="0" y="99"/>
                  </a:moveTo>
                  <a:lnTo>
                    <a:pt x="100" y="0"/>
                  </a:lnTo>
                  <a:lnTo>
                    <a:pt x="145" y="47"/>
                  </a:lnTo>
                  <a:lnTo>
                    <a:pt x="46" y="146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425"/>
            <p:cNvSpPr>
              <a:spLocks/>
            </p:cNvSpPr>
            <p:nvPr/>
          </p:nvSpPr>
          <p:spPr bwMode="auto">
            <a:xfrm>
              <a:off x="3837947" y="5856796"/>
              <a:ext cx="115888" cy="115887"/>
            </a:xfrm>
            <a:custGeom>
              <a:avLst/>
              <a:gdLst>
                <a:gd name="T0" fmla="*/ 0 w 145"/>
                <a:gd name="T1" fmla="*/ 100 h 147"/>
                <a:gd name="T2" fmla="*/ 99 w 145"/>
                <a:gd name="T3" fmla="*/ 0 h 147"/>
                <a:gd name="T4" fmla="*/ 145 w 145"/>
                <a:gd name="T5" fmla="*/ 48 h 147"/>
                <a:gd name="T6" fmla="*/ 45 w 145"/>
                <a:gd name="T7" fmla="*/ 147 h 147"/>
                <a:gd name="T8" fmla="*/ 0 w 145"/>
                <a:gd name="T9" fmla="*/ 10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7">
                  <a:moveTo>
                    <a:pt x="0" y="100"/>
                  </a:moveTo>
                  <a:lnTo>
                    <a:pt x="99" y="0"/>
                  </a:lnTo>
                  <a:lnTo>
                    <a:pt x="145" y="48"/>
                  </a:lnTo>
                  <a:lnTo>
                    <a:pt x="45" y="147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426"/>
            <p:cNvSpPr>
              <a:spLocks/>
            </p:cNvSpPr>
            <p:nvPr/>
          </p:nvSpPr>
          <p:spPr bwMode="auto">
            <a:xfrm>
              <a:off x="4047497" y="6064759"/>
              <a:ext cx="115888" cy="117475"/>
            </a:xfrm>
            <a:custGeom>
              <a:avLst/>
              <a:gdLst>
                <a:gd name="T0" fmla="*/ 0 w 145"/>
                <a:gd name="T1" fmla="*/ 99 h 146"/>
                <a:gd name="T2" fmla="*/ 98 w 145"/>
                <a:gd name="T3" fmla="*/ 0 h 146"/>
                <a:gd name="T4" fmla="*/ 145 w 145"/>
                <a:gd name="T5" fmla="*/ 47 h 146"/>
                <a:gd name="T6" fmla="*/ 46 w 145"/>
                <a:gd name="T7" fmla="*/ 146 h 146"/>
                <a:gd name="T8" fmla="*/ 0 w 145"/>
                <a:gd name="T9" fmla="*/ 9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6">
                  <a:moveTo>
                    <a:pt x="0" y="99"/>
                  </a:moveTo>
                  <a:lnTo>
                    <a:pt x="98" y="0"/>
                  </a:lnTo>
                  <a:lnTo>
                    <a:pt x="145" y="47"/>
                  </a:lnTo>
                  <a:lnTo>
                    <a:pt x="46" y="146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427"/>
            <p:cNvSpPr>
              <a:spLocks/>
            </p:cNvSpPr>
            <p:nvPr/>
          </p:nvSpPr>
          <p:spPr bwMode="auto">
            <a:xfrm>
              <a:off x="4152272" y="6169534"/>
              <a:ext cx="115888" cy="115887"/>
            </a:xfrm>
            <a:custGeom>
              <a:avLst/>
              <a:gdLst>
                <a:gd name="T0" fmla="*/ 0 w 145"/>
                <a:gd name="T1" fmla="*/ 99 h 146"/>
                <a:gd name="T2" fmla="*/ 98 w 145"/>
                <a:gd name="T3" fmla="*/ 0 h 146"/>
                <a:gd name="T4" fmla="*/ 145 w 145"/>
                <a:gd name="T5" fmla="*/ 47 h 146"/>
                <a:gd name="T6" fmla="*/ 46 w 145"/>
                <a:gd name="T7" fmla="*/ 146 h 146"/>
                <a:gd name="T8" fmla="*/ 0 w 145"/>
                <a:gd name="T9" fmla="*/ 9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6">
                  <a:moveTo>
                    <a:pt x="0" y="99"/>
                  </a:moveTo>
                  <a:lnTo>
                    <a:pt x="98" y="0"/>
                  </a:lnTo>
                  <a:lnTo>
                    <a:pt x="145" y="47"/>
                  </a:lnTo>
                  <a:lnTo>
                    <a:pt x="46" y="146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428"/>
            <p:cNvSpPr>
              <a:spLocks/>
            </p:cNvSpPr>
            <p:nvPr/>
          </p:nvSpPr>
          <p:spPr bwMode="auto">
            <a:xfrm>
              <a:off x="3733172" y="5752021"/>
              <a:ext cx="115888" cy="115887"/>
            </a:xfrm>
            <a:custGeom>
              <a:avLst/>
              <a:gdLst>
                <a:gd name="T0" fmla="*/ 0 w 145"/>
                <a:gd name="T1" fmla="*/ 99 h 146"/>
                <a:gd name="T2" fmla="*/ 99 w 145"/>
                <a:gd name="T3" fmla="*/ 0 h 146"/>
                <a:gd name="T4" fmla="*/ 145 w 145"/>
                <a:gd name="T5" fmla="*/ 47 h 146"/>
                <a:gd name="T6" fmla="*/ 46 w 145"/>
                <a:gd name="T7" fmla="*/ 146 h 146"/>
                <a:gd name="T8" fmla="*/ 0 w 145"/>
                <a:gd name="T9" fmla="*/ 9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6">
                  <a:moveTo>
                    <a:pt x="0" y="99"/>
                  </a:moveTo>
                  <a:lnTo>
                    <a:pt x="99" y="0"/>
                  </a:lnTo>
                  <a:lnTo>
                    <a:pt x="145" y="47"/>
                  </a:lnTo>
                  <a:lnTo>
                    <a:pt x="46" y="146"/>
                  </a:lnTo>
                  <a:lnTo>
                    <a:pt x="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429"/>
            <p:cNvSpPr>
              <a:spLocks noEditPoints="1"/>
            </p:cNvSpPr>
            <p:nvPr/>
          </p:nvSpPr>
          <p:spPr bwMode="auto">
            <a:xfrm>
              <a:off x="4120522" y="5223384"/>
              <a:ext cx="573088" cy="571500"/>
            </a:xfrm>
            <a:custGeom>
              <a:avLst/>
              <a:gdLst>
                <a:gd name="T0" fmla="*/ 647 w 722"/>
                <a:gd name="T1" fmla="*/ 27 h 720"/>
                <a:gd name="T2" fmla="*/ 640 w 722"/>
                <a:gd name="T3" fmla="*/ 21 h 720"/>
                <a:gd name="T4" fmla="*/ 624 w 722"/>
                <a:gd name="T5" fmla="*/ 11 h 720"/>
                <a:gd name="T6" fmla="*/ 606 w 722"/>
                <a:gd name="T7" fmla="*/ 4 h 720"/>
                <a:gd name="T8" fmla="*/ 588 w 722"/>
                <a:gd name="T9" fmla="*/ 0 h 720"/>
                <a:gd name="T10" fmla="*/ 570 w 722"/>
                <a:gd name="T11" fmla="*/ 0 h 720"/>
                <a:gd name="T12" fmla="*/ 552 w 722"/>
                <a:gd name="T13" fmla="*/ 4 h 720"/>
                <a:gd name="T14" fmla="*/ 533 w 722"/>
                <a:gd name="T15" fmla="*/ 11 h 720"/>
                <a:gd name="T16" fmla="*/ 518 w 722"/>
                <a:gd name="T17" fmla="*/ 21 h 720"/>
                <a:gd name="T18" fmla="*/ 10 w 722"/>
                <a:gd name="T19" fmla="*/ 528 h 720"/>
                <a:gd name="T20" fmla="*/ 5 w 722"/>
                <a:gd name="T21" fmla="*/ 533 h 720"/>
                <a:gd name="T22" fmla="*/ 0 w 722"/>
                <a:gd name="T23" fmla="*/ 545 h 720"/>
                <a:gd name="T24" fmla="*/ 0 w 722"/>
                <a:gd name="T25" fmla="*/ 557 h 720"/>
                <a:gd name="T26" fmla="*/ 5 w 722"/>
                <a:gd name="T27" fmla="*/ 569 h 720"/>
                <a:gd name="T28" fmla="*/ 145 w 722"/>
                <a:gd name="T29" fmla="*/ 710 h 720"/>
                <a:gd name="T30" fmla="*/ 151 w 722"/>
                <a:gd name="T31" fmla="*/ 714 h 720"/>
                <a:gd name="T32" fmla="*/ 162 w 722"/>
                <a:gd name="T33" fmla="*/ 719 h 720"/>
                <a:gd name="T34" fmla="*/ 169 w 722"/>
                <a:gd name="T35" fmla="*/ 720 h 720"/>
                <a:gd name="T36" fmla="*/ 182 w 722"/>
                <a:gd name="T37" fmla="*/ 718 h 720"/>
                <a:gd name="T38" fmla="*/ 192 w 722"/>
                <a:gd name="T39" fmla="*/ 710 h 720"/>
                <a:gd name="T40" fmla="*/ 693 w 722"/>
                <a:gd name="T41" fmla="*/ 210 h 720"/>
                <a:gd name="T42" fmla="*/ 693 w 722"/>
                <a:gd name="T43" fmla="*/ 210 h 720"/>
                <a:gd name="T44" fmla="*/ 705 w 722"/>
                <a:gd name="T45" fmla="*/ 195 h 720"/>
                <a:gd name="T46" fmla="*/ 715 w 722"/>
                <a:gd name="T47" fmla="*/ 178 h 720"/>
                <a:gd name="T48" fmla="*/ 720 w 722"/>
                <a:gd name="T49" fmla="*/ 159 h 720"/>
                <a:gd name="T50" fmla="*/ 722 w 722"/>
                <a:gd name="T51" fmla="*/ 141 h 720"/>
                <a:gd name="T52" fmla="*/ 720 w 722"/>
                <a:gd name="T53" fmla="*/ 123 h 720"/>
                <a:gd name="T54" fmla="*/ 715 w 722"/>
                <a:gd name="T55" fmla="*/ 105 h 720"/>
                <a:gd name="T56" fmla="*/ 705 w 722"/>
                <a:gd name="T57" fmla="*/ 88 h 720"/>
                <a:gd name="T58" fmla="*/ 693 w 722"/>
                <a:gd name="T59" fmla="*/ 72 h 720"/>
                <a:gd name="T60" fmla="*/ 647 w 722"/>
                <a:gd name="T61" fmla="*/ 163 h 720"/>
                <a:gd name="T62" fmla="*/ 79 w 722"/>
                <a:gd name="T63" fmla="*/ 551 h 720"/>
                <a:gd name="T64" fmla="*/ 556 w 722"/>
                <a:gd name="T65" fmla="*/ 74 h 720"/>
                <a:gd name="T66" fmla="*/ 567 w 722"/>
                <a:gd name="T67" fmla="*/ 66 h 720"/>
                <a:gd name="T68" fmla="*/ 579 w 722"/>
                <a:gd name="T69" fmla="*/ 65 h 720"/>
                <a:gd name="T70" fmla="*/ 590 w 722"/>
                <a:gd name="T71" fmla="*/ 66 h 720"/>
                <a:gd name="T72" fmla="*/ 601 w 722"/>
                <a:gd name="T73" fmla="*/ 74 h 720"/>
                <a:gd name="T74" fmla="*/ 647 w 722"/>
                <a:gd name="T75" fmla="*/ 120 h 720"/>
                <a:gd name="T76" fmla="*/ 647 w 722"/>
                <a:gd name="T77" fmla="*/ 120 h 720"/>
                <a:gd name="T78" fmla="*/ 653 w 722"/>
                <a:gd name="T79" fmla="*/ 129 h 720"/>
                <a:gd name="T80" fmla="*/ 656 w 722"/>
                <a:gd name="T81" fmla="*/ 141 h 720"/>
                <a:gd name="T82" fmla="*/ 653 w 722"/>
                <a:gd name="T83" fmla="*/ 153 h 720"/>
                <a:gd name="T84" fmla="*/ 647 w 722"/>
                <a:gd name="T85" fmla="*/ 16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2" h="720">
                  <a:moveTo>
                    <a:pt x="693" y="72"/>
                  </a:moveTo>
                  <a:lnTo>
                    <a:pt x="647" y="27"/>
                  </a:lnTo>
                  <a:lnTo>
                    <a:pt x="647" y="27"/>
                  </a:lnTo>
                  <a:lnTo>
                    <a:pt x="640" y="21"/>
                  </a:lnTo>
                  <a:lnTo>
                    <a:pt x="633" y="14"/>
                  </a:lnTo>
                  <a:lnTo>
                    <a:pt x="624" y="11"/>
                  </a:lnTo>
                  <a:lnTo>
                    <a:pt x="616" y="6"/>
                  </a:lnTo>
                  <a:lnTo>
                    <a:pt x="606" y="4"/>
                  </a:lnTo>
                  <a:lnTo>
                    <a:pt x="598" y="1"/>
                  </a:lnTo>
                  <a:lnTo>
                    <a:pt x="588" y="0"/>
                  </a:lnTo>
                  <a:lnTo>
                    <a:pt x="579" y="0"/>
                  </a:lnTo>
                  <a:lnTo>
                    <a:pt x="570" y="0"/>
                  </a:lnTo>
                  <a:lnTo>
                    <a:pt x="560" y="1"/>
                  </a:lnTo>
                  <a:lnTo>
                    <a:pt x="552" y="4"/>
                  </a:lnTo>
                  <a:lnTo>
                    <a:pt x="542" y="6"/>
                  </a:lnTo>
                  <a:lnTo>
                    <a:pt x="533" y="11"/>
                  </a:lnTo>
                  <a:lnTo>
                    <a:pt x="525" y="14"/>
                  </a:lnTo>
                  <a:lnTo>
                    <a:pt x="518" y="21"/>
                  </a:lnTo>
                  <a:lnTo>
                    <a:pt x="511" y="27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5" y="533"/>
                  </a:lnTo>
                  <a:lnTo>
                    <a:pt x="3" y="539"/>
                  </a:lnTo>
                  <a:lnTo>
                    <a:pt x="0" y="545"/>
                  </a:lnTo>
                  <a:lnTo>
                    <a:pt x="0" y="551"/>
                  </a:lnTo>
                  <a:lnTo>
                    <a:pt x="0" y="557"/>
                  </a:lnTo>
                  <a:lnTo>
                    <a:pt x="3" y="563"/>
                  </a:lnTo>
                  <a:lnTo>
                    <a:pt x="5" y="569"/>
                  </a:lnTo>
                  <a:lnTo>
                    <a:pt x="10" y="574"/>
                  </a:lnTo>
                  <a:lnTo>
                    <a:pt x="145" y="710"/>
                  </a:lnTo>
                  <a:lnTo>
                    <a:pt x="145" y="710"/>
                  </a:lnTo>
                  <a:lnTo>
                    <a:pt x="151" y="714"/>
                  </a:lnTo>
                  <a:lnTo>
                    <a:pt x="156" y="718"/>
                  </a:lnTo>
                  <a:lnTo>
                    <a:pt x="162" y="719"/>
                  </a:lnTo>
                  <a:lnTo>
                    <a:pt x="169" y="720"/>
                  </a:lnTo>
                  <a:lnTo>
                    <a:pt x="169" y="720"/>
                  </a:lnTo>
                  <a:lnTo>
                    <a:pt x="175" y="719"/>
                  </a:lnTo>
                  <a:lnTo>
                    <a:pt x="182" y="718"/>
                  </a:lnTo>
                  <a:lnTo>
                    <a:pt x="188" y="714"/>
                  </a:lnTo>
                  <a:lnTo>
                    <a:pt x="192" y="7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700" y="203"/>
                  </a:lnTo>
                  <a:lnTo>
                    <a:pt x="705" y="195"/>
                  </a:lnTo>
                  <a:lnTo>
                    <a:pt x="711" y="186"/>
                  </a:lnTo>
                  <a:lnTo>
                    <a:pt x="715" y="178"/>
                  </a:lnTo>
                  <a:lnTo>
                    <a:pt x="717" y="169"/>
                  </a:lnTo>
                  <a:lnTo>
                    <a:pt x="720" y="159"/>
                  </a:lnTo>
                  <a:lnTo>
                    <a:pt x="721" y="151"/>
                  </a:lnTo>
                  <a:lnTo>
                    <a:pt x="722" y="141"/>
                  </a:lnTo>
                  <a:lnTo>
                    <a:pt x="721" y="132"/>
                  </a:lnTo>
                  <a:lnTo>
                    <a:pt x="720" y="123"/>
                  </a:lnTo>
                  <a:lnTo>
                    <a:pt x="717" y="114"/>
                  </a:lnTo>
                  <a:lnTo>
                    <a:pt x="715" y="105"/>
                  </a:lnTo>
                  <a:lnTo>
                    <a:pt x="710" y="97"/>
                  </a:lnTo>
                  <a:lnTo>
                    <a:pt x="705" y="88"/>
                  </a:lnTo>
                  <a:lnTo>
                    <a:pt x="700" y="80"/>
                  </a:lnTo>
                  <a:lnTo>
                    <a:pt x="693" y="72"/>
                  </a:lnTo>
                  <a:lnTo>
                    <a:pt x="693" y="72"/>
                  </a:lnTo>
                  <a:close/>
                  <a:moveTo>
                    <a:pt x="647" y="163"/>
                  </a:moveTo>
                  <a:lnTo>
                    <a:pt x="169" y="640"/>
                  </a:lnTo>
                  <a:lnTo>
                    <a:pt x="79" y="551"/>
                  </a:lnTo>
                  <a:lnTo>
                    <a:pt x="556" y="74"/>
                  </a:lnTo>
                  <a:lnTo>
                    <a:pt x="556" y="74"/>
                  </a:lnTo>
                  <a:lnTo>
                    <a:pt x="561" y="70"/>
                  </a:lnTo>
                  <a:lnTo>
                    <a:pt x="567" y="66"/>
                  </a:lnTo>
                  <a:lnTo>
                    <a:pt x="573" y="65"/>
                  </a:lnTo>
                  <a:lnTo>
                    <a:pt x="579" y="65"/>
                  </a:lnTo>
                  <a:lnTo>
                    <a:pt x="585" y="65"/>
                  </a:lnTo>
                  <a:lnTo>
                    <a:pt x="590" y="66"/>
                  </a:lnTo>
                  <a:lnTo>
                    <a:pt x="596" y="70"/>
                  </a:lnTo>
                  <a:lnTo>
                    <a:pt x="601" y="74"/>
                  </a:lnTo>
                  <a:lnTo>
                    <a:pt x="647" y="120"/>
                  </a:lnTo>
                  <a:lnTo>
                    <a:pt x="647" y="120"/>
                  </a:lnTo>
                  <a:lnTo>
                    <a:pt x="647" y="120"/>
                  </a:lnTo>
                  <a:lnTo>
                    <a:pt x="647" y="120"/>
                  </a:lnTo>
                  <a:lnTo>
                    <a:pt x="651" y="124"/>
                  </a:lnTo>
                  <a:lnTo>
                    <a:pt x="653" y="129"/>
                  </a:lnTo>
                  <a:lnTo>
                    <a:pt x="656" y="135"/>
                  </a:lnTo>
                  <a:lnTo>
                    <a:pt x="656" y="141"/>
                  </a:lnTo>
                  <a:lnTo>
                    <a:pt x="656" y="147"/>
                  </a:lnTo>
                  <a:lnTo>
                    <a:pt x="653" y="153"/>
                  </a:lnTo>
                  <a:lnTo>
                    <a:pt x="651" y="158"/>
                  </a:lnTo>
                  <a:lnTo>
                    <a:pt x="647" y="163"/>
                  </a:lnTo>
                  <a:lnTo>
                    <a:pt x="647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430"/>
            <p:cNvSpPr>
              <a:spLocks/>
            </p:cNvSpPr>
            <p:nvPr/>
          </p:nvSpPr>
          <p:spPr bwMode="auto">
            <a:xfrm>
              <a:off x="4066547" y="5652009"/>
              <a:ext cx="196850" cy="196850"/>
            </a:xfrm>
            <a:custGeom>
              <a:avLst/>
              <a:gdLst>
                <a:gd name="T0" fmla="*/ 228 w 248"/>
                <a:gd name="T1" fmla="*/ 116 h 248"/>
                <a:gd name="T2" fmla="*/ 85 w 248"/>
                <a:gd name="T3" fmla="*/ 163 h 248"/>
                <a:gd name="T4" fmla="*/ 133 w 248"/>
                <a:gd name="T5" fmla="*/ 21 h 248"/>
                <a:gd name="T6" fmla="*/ 70 w 248"/>
                <a:gd name="T7" fmla="*/ 0 h 248"/>
                <a:gd name="T8" fmla="*/ 1 w 248"/>
                <a:gd name="T9" fmla="*/ 206 h 248"/>
                <a:gd name="T10" fmla="*/ 1 w 248"/>
                <a:gd name="T11" fmla="*/ 206 h 248"/>
                <a:gd name="T12" fmla="*/ 0 w 248"/>
                <a:gd name="T13" fmla="*/ 210 h 248"/>
                <a:gd name="T14" fmla="*/ 0 w 248"/>
                <a:gd name="T15" fmla="*/ 215 h 248"/>
                <a:gd name="T16" fmla="*/ 0 w 248"/>
                <a:gd name="T17" fmla="*/ 215 h 248"/>
                <a:gd name="T18" fmla="*/ 1 w 248"/>
                <a:gd name="T19" fmla="*/ 222 h 248"/>
                <a:gd name="T20" fmla="*/ 3 w 248"/>
                <a:gd name="T21" fmla="*/ 228 h 248"/>
                <a:gd name="T22" fmla="*/ 6 w 248"/>
                <a:gd name="T23" fmla="*/ 233 h 248"/>
                <a:gd name="T24" fmla="*/ 10 w 248"/>
                <a:gd name="T25" fmla="*/ 238 h 248"/>
                <a:gd name="T26" fmla="*/ 15 w 248"/>
                <a:gd name="T27" fmla="*/ 243 h 248"/>
                <a:gd name="T28" fmla="*/ 21 w 248"/>
                <a:gd name="T29" fmla="*/ 245 h 248"/>
                <a:gd name="T30" fmla="*/ 27 w 248"/>
                <a:gd name="T31" fmla="*/ 248 h 248"/>
                <a:gd name="T32" fmla="*/ 33 w 248"/>
                <a:gd name="T33" fmla="*/ 248 h 248"/>
                <a:gd name="T34" fmla="*/ 33 w 248"/>
                <a:gd name="T35" fmla="*/ 248 h 248"/>
                <a:gd name="T36" fmla="*/ 39 w 248"/>
                <a:gd name="T37" fmla="*/ 248 h 248"/>
                <a:gd name="T38" fmla="*/ 44 w 248"/>
                <a:gd name="T39" fmla="*/ 247 h 248"/>
                <a:gd name="T40" fmla="*/ 248 w 248"/>
                <a:gd name="T41" fmla="*/ 179 h 248"/>
                <a:gd name="T42" fmla="*/ 228 w 248"/>
                <a:gd name="T43" fmla="*/ 11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8" h="248">
                  <a:moveTo>
                    <a:pt x="228" y="116"/>
                  </a:moveTo>
                  <a:lnTo>
                    <a:pt x="85" y="163"/>
                  </a:lnTo>
                  <a:lnTo>
                    <a:pt x="133" y="21"/>
                  </a:lnTo>
                  <a:lnTo>
                    <a:pt x="70" y="0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1" y="222"/>
                  </a:lnTo>
                  <a:lnTo>
                    <a:pt x="3" y="228"/>
                  </a:lnTo>
                  <a:lnTo>
                    <a:pt x="6" y="233"/>
                  </a:lnTo>
                  <a:lnTo>
                    <a:pt x="10" y="238"/>
                  </a:lnTo>
                  <a:lnTo>
                    <a:pt x="15" y="243"/>
                  </a:lnTo>
                  <a:lnTo>
                    <a:pt x="21" y="245"/>
                  </a:lnTo>
                  <a:lnTo>
                    <a:pt x="27" y="248"/>
                  </a:lnTo>
                  <a:lnTo>
                    <a:pt x="33" y="248"/>
                  </a:lnTo>
                  <a:lnTo>
                    <a:pt x="33" y="248"/>
                  </a:lnTo>
                  <a:lnTo>
                    <a:pt x="39" y="248"/>
                  </a:lnTo>
                  <a:lnTo>
                    <a:pt x="44" y="247"/>
                  </a:lnTo>
                  <a:lnTo>
                    <a:pt x="248" y="179"/>
                  </a:lnTo>
                  <a:lnTo>
                    <a:pt x="228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431"/>
            <p:cNvSpPr>
              <a:spLocks/>
            </p:cNvSpPr>
            <p:nvPr/>
          </p:nvSpPr>
          <p:spPr bwMode="auto">
            <a:xfrm>
              <a:off x="4452310" y="5317046"/>
              <a:ext cx="146050" cy="144462"/>
            </a:xfrm>
            <a:custGeom>
              <a:avLst/>
              <a:gdLst>
                <a:gd name="T0" fmla="*/ 0 w 183"/>
                <a:gd name="T1" fmla="*/ 46 h 183"/>
                <a:gd name="T2" fmla="*/ 47 w 183"/>
                <a:gd name="T3" fmla="*/ 0 h 183"/>
                <a:gd name="T4" fmla="*/ 183 w 183"/>
                <a:gd name="T5" fmla="*/ 137 h 183"/>
                <a:gd name="T6" fmla="*/ 136 w 183"/>
                <a:gd name="T7" fmla="*/ 183 h 183"/>
                <a:gd name="T8" fmla="*/ 0 w 183"/>
                <a:gd name="T9" fmla="*/ 4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0" y="46"/>
                  </a:moveTo>
                  <a:lnTo>
                    <a:pt x="47" y="0"/>
                  </a:lnTo>
                  <a:lnTo>
                    <a:pt x="183" y="137"/>
                  </a:lnTo>
                  <a:lnTo>
                    <a:pt x="136" y="183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Rectangle 432"/>
            <p:cNvSpPr>
              <a:spLocks noChangeArrowheads="1"/>
            </p:cNvSpPr>
            <p:nvPr/>
          </p:nvSpPr>
          <p:spPr bwMode="auto">
            <a:xfrm>
              <a:off x="4091947" y="5796471"/>
              <a:ext cx="392113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Rectangle 433"/>
            <p:cNvSpPr>
              <a:spLocks noChangeArrowheads="1"/>
            </p:cNvSpPr>
            <p:nvPr/>
          </p:nvSpPr>
          <p:spPr bwMode="auto">
            <a:xfrm>
              <a:off x="4536447" y="5796471"/>
              <a:ext cx="52388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Rectangle 434"/>
            <p:cNvSpPr>
              <a:spLocks noChangeArrowheads="1"/>
            </p:cNvSpPr>
            <p:nvPr/>
          </p:nvSpPr>
          <p:spPr bwMode="auto">
            <a:xfrm>
              <a:off x="4641222" y="5796471"/>
              <a:ext cx="52388" cy="523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3644714" y="4651080"/>
            <a:ext cx="410057" cy="449862"/>
            <a:chOff x="3584848" y="3443289"/>
            <a:chExt cx="1030288" cy="1130300"/>
          </a:xfrm>
          <a:solidFill>
            <a:schemeClr val="tx2"/>
          </a:solidFill>
        </p:grpSpPr>
        <p:sp>
          <p:nvSpPr>
            <p:cNvPr id="98" name="Freeform 384"/>
            <p:cNvSpPr>
              <a:spLocks noEditPoints="1"/>
            </p:cNvSpPr>
            <p:nvPr/>
          </p:nvSpPr>
          <p:spPr bwMode="auto">
            <a:xfrm>
              <a:off x="3584848" y="3551239"/>
              <a:ext cx="1020763" cy="1022350"/>
            </a:xfrm>
            <a:custGeom>
              <a:avLst/>
              <a:gdLst>
                <a:gd name="T0" fmla="*/ 1136 w 1286"/>
                <a:gd name="T1" fmla="*/ 537 h 1288"/>
                <a:gd name="T2" fmla="*/ 1135 w 1286"/>
                <a:gd name="T3" fmla="*/ 528 h 1288"/>
                <a:gd name="T4" fmla="*/ 1126 w 1286"/>
                <a:gd name="T5" fmla="*/ 519 h 1288"/>
                <a:gd name="T6" fmla="*/ 1116 w 1286"/>
                <a:gd name="T7" fmla="*/ 515 h 1288"/>
                <a:gd name="T8" fmla="*/ 815 w 1286"/>
                <a:gd name="T9" fmla="*/ 21 h 1288"/>
                <a:gd name="T10" fmla="*/ 811 w 1286"/>
                <a:gd name="T11" fmla="*/ 9 h 1288"/>
                <a:gd name="T12" fmla="*/ 801 w 1286"/>
                <a:gd name="T13" fmla="*/ 2 h 1288"/>
                <a:gd name="T14" fmla="*/ 236 w 1286"/>
                <a:gd name="T15" fmla="*/ 0 h 1288"/>
                <a:gd name="T16" fmla="*/ 227 w 1286"/>
                <a:gd name="T17" fmla="*/ 2 h 1288"/>
                <a:gd name="T18" fmla="*/ 219 w 1286"/>
                <a:gd name="T19" fmla="*/ 9 h 1288"/>
                <a:gd name="T20" fmla="*/ 215 w 1286"/>
                <a:gd name="T21" fmla="*/ 21 h 1288"/>
                <a:gd name="T22" fmla="*/ 22 w 1286"/>
                <a:gd name="T23" fmla="*/ 1244 h 1288"/>
                <a:gd name="T24" fmla="*/ 10 w 1286"/>
                <a:gd name="T25" fmla="*/ 1248 h 1288"/>
                <a:gd name="T26" fmla="*/ 2 w 1286"/>
                <a:gd name="T27" fmla="*/ 1258 h 1288"/>
                <a:gd name="T28" fmla="*/ 0 w 1286"/>
                <a:gd name="T29" fmla="*/ 1266 h 1288"/>
                <a:gd name="T30" fmla="*/ 4 w 1286"/>
                <a:gd name="T31" fmla="*/ 1278 h 1288"/>
                <a:gd name="T32" fmla="*/ 13 w 1286"/>
                <a:gd name="T33" fmla="*/ 1286 h 1288"/>
                <a:gd name="T34" fmla="*/ 1265 w 1286"/>
                <a:gd name="T35" fmla="*/ 1288 h 1288"/>
                <a:gd name="T36" fmla="*/ 1274 w 1286"/>
                <a:gd name="T37" fmla="*/ 1286 h 1288"/>
                <a:gd name="T38" fmla="*/ 1282 w 1286"/>
                <a:gd name="T39" fmla="*/ 1278 h 1288"/>
                <a:gd name="T40" fmla="*/ 1286 w 1286"/>
                <a:gd name="T41" fmla="*/ 1266 h 1288"/>
                <a:gd name="T42" fmla="*/ 1285 w 1286"/>
                <a:gd name="T43" fmla="*/ 1258 h 1288"/>
                <a:gd name="T44" fmla="*/ 1277 w 1286"/>
                <a:gd name="T45" fmla="*/ 1248 h 1288"/>
                <a:gd name="T46" fmla="*/ 1265 w 1286"/>
                <a:gd name="T47" fmla="*/ 1244 h 1288"/>
                <a:gd name="T48" fmla="*/ 365 w 1286"/>
                <a:gd name="T49" fmla="*/ 1244 h 1288"/>
                <a:gd name="T50" fmla="*/ 365 w 1286"/>
                <a:gd name="T51" fmla="*/ 1047 h 1288"/>
                <a:gd name="T52" fmla="*/ 371 w 1286"/>
                <a:gd name="T53" fmla="*/ 1036 h 1288"/>
                <a:gd name="T54" fmla="*/ 382 w 1286"/>
                <a:gd name="T55" fmla="*/ 1030 h 1288"/>
                <a:gd name="T56" fmla="*/ 429 w 1286"/>
                <a:gd name="T57" fmla="*/ 1030 h 1288"/>
                <a:gd name="T58" fmla="*/ 441 w 1286"/>
                <a:gd name="T59" fmla="*/ 1034 h 1288"/>
                <a:gd name="T60" fmla="*/ 448 w 1286"/>
                <a:gd name="T61" fmla="*/ 1044 h 1288"/>
                <a:gd name="T62" fmla="*/ 451 w 1286"/>
                <a:gd name="T63" fmla="*/ 1244 h 1288"/>
                <a:gd name="T64" fmla="*/ 537 w 1286"/>
                <a:gd name="T65" fmla="*/ 1244 h 1288"/>
                <a:gd name="T66" fmla="*/ 493 w 1286"/>
                <a:gd name="T67" fmla="*/ 1052 h 1288"/>
                <a:gd name="T68" fmla="*/ 482 w 1286"/>
                <a:gd name="T69" fmla="*/ 1016 h 1288"/>
                <a:gd name="T70" fmla="*/ 454 w 1286"/>
                <a:gd name="T71" fmla="*/ 993 h 1288"/>
                <a:gd name="T72" fmla="*/ 386 w 1286"/>
                <a:gd name="T73" fmla="*/ 987 h 1288"/>
                <a:gd name="T74" fmla="*/ 361 w 1286"/>
                <a:gd name="T75" fmla="*/ 993 h 1288"/>
                <a:gd name="T76" fmla="*/ 332 w 1286"/>
                <a:gd name="T77" fmla="*/ 1016 h 1288"/>
                <a:gd name="T78" fmla="*/ 321 w 1286"/>
                <a:gd name="T79" fmla="*/ 1052 h 1288"/>
                <a:gd name="T80" fmla="*/ 257 w 1286"/>
                <a:gd name="T81" fmla="*/ 43 h 1288"/>
                <a:gd name="T82" fmla="*/ 557 w 1286"/>
                <a:gd name="T83" fmla="*/ 515 h 1288"/>
                <a:gd name="T84" fmla="*/ 549 w 1286"/>
                <a:gd name="T85" fmla="*/ 517 h 1288"/>
                <a:gd name="T86" fmla="*/ 540 w 1286"/>
                <a:gd name="T87" fmla="*/ 525 h 1288"/>
                <a:gd name="T88" fmla="*/ 537 w 1286"/>
                <a:gd name="T89" fmla="*/ 537 h 1288"/>
                <a:gd name="T90" fmla="*/ 579 w 1286"/>
                <a:gd name="T91" fmla="*/ 1244 h 1288"/>
                <a:gd name="T92" fmla="*/ 1094 w 1286"/>
                <a:gd name="T93" fmla="*/ 1244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6" h="1288">
                  <a:moveTo>
                    <a:pt x="1265" y="1244"/>
                  </a:moveTo>
                  <a:lnTo>
                    <a:pt x="1136" y="1244"/>
                  </a:lnTo>
                  <a:lnTo>
                    <a:pt x="1136" y="537"/>
                  </a:lnTo>
                  <a:lnTo>
                    <a:pt x="1136" y="537"/>
                  </a:lnTo>
                  <a:lnTo>
                    <a:pt x="1136" y="532"/>
                  </a:lnTo>
                  <a:lnTo>
                    <a:pt x="1135" y="528"/>
                  </a:lnTo>
                  <a:lnTo>
                    <a:pt x="1132" y="525"/>
                  </a:lnTo>
                  <a:lnTo>
                    <a:pt x="1130" y="521"/>
                  </a:lnTo>
                  <a:lnTo>
                    <a:pt x="1126" y="519"/>
                  </a:lnTo>
                  <a:lnTo>
                    <a:pt x="1123" y="517"/>
                  </a:lnTo>
                  <a:lnTo>
                    <a:pt x="1119" y="515"/>
                  </a:lnTo>
                  <a:lnTo>
                    <a:pt x="1116" y="515"/>
                  </a:lnTo>
                  <a:lnTo>
                    <a:pt x="815" y="515"/>
                  </a:lnTo>
                  <a:lnTo>
                    <a:pt x="815" y="21"/>
                  </a:lnTo>
                  <a:lnTo>
                    <a:pt x="815" y="21"/>
                  </a:lnTo>
                  <a:lnTo>
                    <a:pt x="815" y="18"/>
                  </a:lnTo>
                  <a:lnTo>
                    <a:pt x="813" y="13"/>
                  </a:lnTo>
                  <a:lnTo>
                    <a:pt x="811" y="9"/>
                  </a:lnTo>
                  <a:lnTo>
                    <a:pt x="809" y="7"/>
                  </a:lnTo>
                  <a:lnTo>
                    <a:pt x="805" y="3"/>
                  </a:lnTo>
                  <a:lnTo>
                    <a:pt x="801" y="2"/>
                  </a:lnTo>
                  <a:lnTo>
                    <a:pt x="798" y="1"/>
                  </a:lnTo>
                  <a:lnTo>
                    <a:pt x="793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2" y="1"/>
                  </a:lnTo>
                  <a:lnTo>
                    <a:pt x="227" y="2"/>
                  </a:lnTo>
                  <a:lnTo>
                    <a:pt x="224" y="3"/>
                  </a:lnTo>
                  <a:lnTo>
                    <a:pt x="221" y="7"/>
                  </a:lnTo>
                  <a:lnTo>
                    <a:pt x="219" y="9"/>
                  </a:lnTo>
                  <a:lnTo>
                    <a:pt x="216" y="13"/>
                  </a:lnTo>
                  <a:lnTo>
                    <a:pt x="215" y="18"/>
                  </a:lnTo>
                  <a:lnTo>
                    <a:pt x="215" y="21"/>
                  </a:lnTo>
                  <a:lnTo>
                    <a:pt x="215" y="1244"/>
                  </a:lnTo>
                  <a:lnTo>
                    <a:pt x="22" y="1244"/>
                  </a:lnTo>
                  <a:lnTo>
                    <a:pt x="22" y="1244"/>
                  </a:lnTo>
                  <a:lnTo>
                    <a:pt x="17" y="1246"/>
                  </a:lnTo>
                  <a:lnTo>
                    <a:pt x="13" y="1247"/>
                  </a:lnTo>
                  <a:lnTo>
                    <a:pt x="10" y="1248"/>
                  </a:lnTo>
                  <a:lnTo>
                    <a:pt x="6" y="1250"/>
                  </a:lnTo>
                  <a:lnTo>
                    <a:pt x="4" y="1254"/>
                  </a:lnTo>
                  <a:lnTo>
                    <a:pt x="2" y="1258"/>
                  </a:lnTo>
                  <a:lnTo>
                    <a:pt x="1" y="1261"/>
                  </a:lnTo>
                  <a:lnTo>
                    <a:pt x="0" y="1266"/>
                  </a:lnTo>
                  <a:lnTo>
                    <a:pt x="0" y="1266"/>
                  </a:lnTo>
                  <a:lnTo>
                    <a:pt x="1" y="1271"/>
                  </a:lnTo>
                  <a:lnTo>
                    <a:pt x="2" y="1275"/>
                  </a:lnTo>
                  <a:lnTo>
                    <a:pt x="4" y="1278"/>
                  </a:lnTo>
                  <a:lnTo>
                    <a:pt x="6" y="1281"/>
                  </a:lnTo>
                  <a:lnTo>
                    <a:pt x="10" y="1284"/>
                  </a:lnTo>
                  <a:lnTo>
                    <a:pt x="13" y="1286"/>
                  </a:lnTo>
                  <a:lnTo>
                    <a:pt x="17" y="1287"/>
                  </a:lnTo>
                  <a:lnTo>
                    <a:pt x="22" y="1288"/>
                  </a:lnTo>
                  <a:lnTo>
                    <a:pt x="1265" y="1288"/>
                  </a:lnTo>
                  <a:lnTo>
                    <a:pt x="1265" y="1288"/>
                  </a:lnTo>
                  <a:lnTo>
                    <a:pt x="1269" y="1287"/>
                  </a:lnTo>
                  <a:lnTo>
                    <a:pt x="1274" y="1286"/>
                  </a:lnTo>
                  <a:lnTo>
                    <a:pt x="1277" y="1284"/>
                  </a:lnTo>
                  <a:lnTo>
                    <a:pt x="1280" y="1281"/>
                  </a:lnTo>
                  <a:lnTo>
                    <a:pt x="1282" y="1278"/>
                  </a:lnTo>
                  <a:lnTo>
                    <a:pt x="1285" y="1275"/>
                  </a:lnTo>
                  <a:lnTo>
                    <a:pt x="1286" y="1271"/>
                  </a:lnTo>
                  <a:lnTo>
                    <a:pt x="1286" y="1266"/>
                  </a:lnTo>
                  <a:lnTo>
                    <a:pt x="1286" y="1266"/>
                  </a:lnTo>
                  <a:lnTo>
                    <a:pt x="1286" y="1261"/>
                  </a:lnTo>
                  <a:lnTo>
                    <a:pt x="1285" y="1258"/>
                  </a:lnTo>
                  <a:lnTo>
                    <a:pt x="1282" y="1254"/>
                  </a:lnTo>
                  <a:lnTo>
                    <a:pt x="1280" y="1250"/>
                  </a:lnTo>
                  <a:lnTo>
                    <a:pt x="1277" y="1248"/>
                  </a:lnTo>
                  <a:lnTo>
                    <a:pt x="1274" y="1247"/>
                  </a:lnTo>
                  <a:lnTo>
                    <a:pt x="1269" y="1246"/>
                  </a:lnTo>
                  <a:lnTo>
                    <a:pt x="1265" y="1244"/>
                  </a:lnTo>
                  <a:lnTo>
                    <a:pt x="1265" y="1244"/>
                  </a:lnTo>
                  <a:close/>
                  <a:moveTo>
                    <a:pt x="451" y="1244"/>
                  </a:moveTo>
                  <a:lnTo>
                    <a:pt x="365" y="1244"/>
                  </a:lnTo>
                  <a:lnTo>
                    <a:pt x="365" y="1052"/>
                  </a:lnTo>
                  <a:lnTo>
                    <a:pt x="365" y="1052"/>
                  </a:lnTo>
                  <a:lnTo>
                    <a:pt x="365" y="1047"/>
                  </a:lnTo>
                  <a:lnTo>
                    <a:pt x="366" y="1044"/>
                  </a:lnTo>
                  <a:lnTo>
                    <a:pt x="369" y="1040"/>
                  </a:lnTo>
                  <a:lnTo>
                    <a:pt x="371" y="1036"/>
                  </a:lnTo>
                  <a:lnTo>
                    <a:pt x="375" y="1034"/>
                  </a:lnTo>
                  <a:lnTo>
                    <a:pt x="378" y="1032"/>
                  </a:lnTo>
                  <a:lnTo>
                    <a:pt x="382" y="1030"/>
                  </a:lnTo>
                  <a:lnTo>
                    <a:pt x="386" y="1030"/>
                  </a:lnTo>
                  <a:lnTo>
                    <a:pt x="429" y="1030"/>
                  </a:lnTo>
                  <a:lnTo>
                    <a:pt x="429" y="1030"/>
                  </a:lnTo>
                  <a:lnTo>
                    <a:pt x="434" y="1030"/>
                  </a:lnTo>
                  <a:lnTo>
                    <a:pt x="438" y="1032"/>
                  </a:lnTo>
                  <a:lnTo>
                    <a:pt x="441" y="1034"/>
                  </a:lnTo>
                  <a:lnTo>
                    <a:pt x="444" y="1036"/>
                  </a:lnTo>
                  <a:lnTo>
                    <a:pt x="447" y="1040"/>
                  </a:lnTo>
                  <a:lnTo>
                    <a:pt x="448" y="1044"/>
                  </a:lnTo>
                  <a:lnTo>
                    <a:pt x="450" y="1047"/>
                  </a:lnTo>
                  <a:lnTo>
                    <a:pt x="451" y="1052"/>
                  </a:lnTo>
                  <a:lnTo>
                    <a:pt x="451" y="1244"/>
                  </a:lnTo>
                  <a:lnTo>
                    <a:pt x="451" y="1244"/>
                  </a:lnTo>
                  <a:close/>
                  <a:moveTo>
                    <a:pt x="537" y="537"/>
                  </a:moveTo>
                  <a:lnTo>
                    <a:pt x="537" y="1244"/>
                  </a:lnTo>
                  <a:lnTo>
                    <a:pt x="493" y="1244"/>
                  </a:lnTo>
                  <a:lnTo>
                    <a:pt x="493" y="1052"/>
                  </a:lnTo>
                  <a:lnTo>
                    <a:pt x="493" y="1052"/>
                  </a:lnTo>
                  <a:lnTo>
                    <a:pt x="492" y="1039"/>
                  </a:lnTo>
                  <a:lnTo>
                    <a:pt x="488" y="1027"/>
                  </a:lnTo>
                  <a:lnTo>
                    <a:pt x="482" y="1016"/>
                  </a:lnTo>
                  <a:lnTo>
                    <a:pt x="475" y="1006"/>
                  </a:lnTo>
                  <a:lnTo>
                    <a:pt x="465" y="998"/>
                  </a:lnTo>
                  <a:lnTo>
                    <a:pt x="454" y="993"/>
                  </a:lnTo>
                  <a:lnTo>
                    <a:pt x="442" y="988"/>
                  </a:lnTo>
                  <a:lnTo>
                    <a:pt x="429" y="987"/>
                  </a:lnTo>
                  <a:lnTo>
                    <a:pt x="386" y="987"/>
                  </a:lnTo>
                  <a:lnTo>
                    <a:pt x="386" y="987"/>
                  </a:lnTo>
                  <a:lnTo>
                    <a:pt x="373" y="988"/>
                  </a:lnTo>
                  <a:lnTo>
                    <a:pt x="361" y="993"/>
                  </a:lnTo>
                  <a:lnTo>
                    <a:pt x="350" y="998"/>
                  </a:lnTo>
                  <a:lnTo>
                    <a:pt x="341" y="1006"/>
                  </a:lnTo>
                  <a:lnTo>
                    <a:pt x="332" y="1016"/>
                  </a:lnTo>
                  <a:lnTo>
                    <a:pt x="326" y="1027"/>
                  </a:lnTo>
                  <a:lnTo>
                    <a:pt x="323" y="1039"/>
                  </a:lnTo>
                  <a:lnTo>
                    <a:pt x="321" y="1052"/>
                  </a:lnTo>
                  <a:lnTo>
                    <a:pt x="321" y="1244"/>
                  </a:lnTo>
                  <a:lnTo>
                    <a:pt x="257" y="1244"/>
                  </a:lnTo>
                  <a:lnTo>
                    <a:pt x="257" y="43"/>
                  </a:lnTo>
                  <a:lnTo>
                    <a:pt x="772" y="43"/>
                  </a:lnTo>
                  <a:lnTo>
                    <a:pt x="772" y="515"/>
                  </a:lnTo>
                  <a:lnTo>
                    <a:pt x="557" y="515"/>
                  </a:lnTo>
                  <a:lnTo>
                    <a:pt x="557" y="515"/>
                  </a:lnTo>
                  <a:lnTo>
                    <a:pt x="554" y="515"/>
                  </a:lnTo>
                  <a:lnTo>
                    <a:pt x="549" y="517"/>
                  </a:lnTo>
                  <a:lnTo>
                    <a:pt x="545" y="519"/>
                  </a:lnTo>
                  <a:lnTo>
                    <a:pt x="543" y="521"/>
                  </a:lnTo>
                  <a:lnTo>
                    <a:pt x="540" y="525"/>
                  </a:lnTo>
                  <a:lnTo>
                    <a:pt x="538" y="528"/>
                  </a:lnTo>
                  <a:lnTo>
                    <a:pt x="537" y="532"/>
                  </a:lnTo>
                  <a:lnTo>
                    <a:pt x="537" y="537"/>
                  </a:lnTo>
                  <a:lnTo>
                    <a:pt x="537" y="537"/>
                  </a:lnTo>
                  <a:close/>
                  <a:moveTo>
                    <a:pt x="1094" y="1244"/>
                  </a:moveTo>
                  <a:lnTo>
                    <a:pt x="579" y="1244"/>
                  </a:lnTo>
                  <a:lnTo>
                    <a:pt x="579" y="558"/>
                  </a:lnTo>
                  <a:lnTo>
                    <a:pt x="1094" y="558"/>
                  </a:lnTo>
                  <a:lnTo>
                    <a:pt x="1094" y="1244"/>
                  </a:lnTo>
                  <a:lnTo>
                    <a:pt x="1094" y="1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385"/>
            <p:cNvSpPr>
              <a:spLocks noEditPoints="1"/>
            </p:cNvSpPr>
            <p:nvPr/>
          </p:nvSpPr>
          <p:spPr bwMode="auto">
            <a:xfrm>
              <a:off x="4010298" y="3789364"/>
              <a:ext cx="136525" cy="136525"/>
            </a:xfrm>
            <a:custGeom>
              <a:avLst/>
              <a:gdLst>
                <a:gd name="T0" fmla="*/ 149 w 171"/>
                <a:gd name="T1" fmla="*/ 0 h 172"/>
                <a:gd name="T2" fmla="*/ 20 w 171"/>
                <a:gd name="T3" fmla="*/ 0 h 172"/>
                <a:gd name="T4" fmla="*/ 20 w 171"/>
                <a:gd name="T5" fmla="*/ 0 h 172"/>
                <a:gd name="T6" fmla="*/ 17 w 171"/>
                <a:gd name="T7" fmla="*/ 0 h 172"/>
                <a:gd name="T8" fmla="*/ 12 w 171"/>
                <a:gd name="T9" fmla="*/ 1 h 172"/>
                <a:gd name="T10" fmla="*/ 8 w 171"/>
                <a:gd name="T11" fmla="*/ 3 h 172"/>
                <a:gd name="T12" fmla="*/ 6 w 171"/>
                <a:gd name="T13" fmla="*/ 6 h 172"/>
                <a:gd name="T14" fmla="*/ 3 w 171"/>
                <a:gd name="T15" fmla="*/ 9 h 172"/>
                <a:gd name="T16" fmla="*/ 1 w 171"/>
                <a:gd name="T17" fmla="*/ 13 h 172"/>
                <a:gd name="T18" fmla="*/ 0 w 171"/>
                <a:gd name="T19" fmla="*/ 17 h 172"/>
                <a:gd name="T20" fmla="*/ 0 w 171"/>
                <a:gd name="T21" fmla="*/ 20 h 172"/>
                <a:gd name="T22" fmla="*/ 0 w 171"/>
                <a:gd name="T23" fmla="*/ 150 h 172"/>
                <a:gd name="T24" fmla="*/ 0 w 171"/>
                <a:gd name="T25" fmla="*/ 150 h 172"/>
                <a:gd name="T26" fmla="*/ 0 w 171"/>
                <a:gd name="T27" fmla="*/ 153 h 172"/>
                <a:gd name="T28" fmla="*/ 1 w 171"/>
                <a:gd name="T29" fmla="*/ 158 h 172"/>
                <a:gd name="T30" fmla="*/ 3 w 171"/>
                <a:gd name="T31" fmla="*/ 162 h 172"/>
                <a:gd name="T32" fmla="*/ 6 w 171"/>
                <a:gd name="T33" fmla="*/ 164 h 172"/>
                <a:gd name="T34" fmla="*/ 8 w 171"/>
                <a:gd name="T35" fmla="*/ 168 h 172"/>
                <a:gd name="T36" fmla="*/ 12 w 171"/>
                <a:gd name="T37" fmla="*/ 169 h 172"/>
                <a:gd name="T38" fmla="*/ 17 w 171"/>
                <a:gd name="T39" fmla="*/ 170 h 172"/>
                <a:gd name="T40" fmla="*/ 20 w 171"/>
                <a:gd name="T41" fmla="*/ 172 h 172"/>
                <a:gd name="T42" fmla="*/ 149 w 171"/>
                <a:gd name="T43" fmla="*/ 172 h 172"/>
                <a:gd name="T44" fmla="*/ 149 w 171"/>
                <a:gd name="T45" fmla="*/ 172 h 172"/>
                <a:gd name="T46" fmla="*/ 153 w 171"/>
                <a:gd name="T47" fmla="*/ 170 h 172"/>
                <a:gd name="T48" fmla="*/ 158 w 171"/>
                <a:gd name="T49" fmla="*/ 169 h 172"/>
                <a:gd name="T50" fmla="*/ 162 w 171"/>
                <a:gd name="T51" fmla="*/ 168 h 172"/>
                <a:gd name="T52" fmla="*/ 164 w 171"/>
                <a:gd name="T53" fmla="*/ 164 h 172"/>
                <a:gd name="T54" fmla="*/ 168 w 171"/>
                <a:gd name="T55" fmla="*/ 162 h 172"/>
                <a:gd name="T56" fmla="*/ 169 w 171"/>
                <a:gd name="T57" fmla="*/ 158 h 172"/>
                <a:gd name="T58" fmla="*/ 170 w 171"/>
                <a:gd name="T59" fmla="*/ 153 h 172"/>
                <a:gd name="T60" fmla="*/ 171 w 171"/>
                <a:gd name="T61" fmla="*/ 150 h 172"/>
                <a:gd name="T62" fmla="*/ 171 w 171"/>
                <a:gd name="T63" fmla="*/ 20 h 172"/>
                <a:gd name="T64" fmla="*/ 171 w 171"/>
                <a:gd name="T65" fmla="*/ 20 h 172"/>
                <a:gd name="T66" fmla="*/ 170 w 171"/>
                <a:gd name="T67" fmla="*/ 17 h 172"/>
                <a:gd name="T68" fmla="*/ 169 w 171"/>
                <a:gd name="T69" fmla="*/ 13 h 172"/>
                <a:gd name="T70" fmla="*/ 168 w 171"/>
                <a:gd name="T71" fmla="*/ 9 h 172"/>
                <a:gd name="T72" fmla="*/ 164 w 171"/>
                <a:gd name="T73" fmla="*/ 6 h 172"/>
                <a:gd name="T74" fmla="*/ 162 w 171"/>
                <a:gd name="T75" fmla="*/ 3 h 172"/>
                <a:gd name="T76" fmla="*/ 158 w 171"/>
                <a:gd name="T77" fmla="*/ 1 h 172"/>
                <a:gd name="T78" fmla="*/ 153 w 171"/>
                <a:gd name="T79" fmla="*/ 0 h 172"/>
                <a:gd name="T80" fmla="*/ 149 w 171"/>
                <a:gd name="T81" fmla="*/ 0 h 172"/>
                <a:gd name="T82" fmla="*/ 149 w 171"/>
                <a:gd name="T83" fmla="*/ 0 h 172"/>
                <a:gd name="T84" fmla="*/ 128 w 171"/>
                <a:gd name="T85" fmla="*/ 128 h 172"/>
                <a:gd name="T86" fmla="*/ 42 w 171"/>
                <a:gd name="T87" fmla="*/ 128 h 172"/>
                <a:gd name="T88" fmla="*/ 42 w 171"/>
                <a:gd name="T89" fmla="*/ 42 h 172"/>
                <a:gd name="T90" fmla="*/ 128 w 171"/>
                <a:gd name="T91" fmla="*/ 42 h 172"/>
                <a:gd name="T92" fmla="*/ 128 w 171"/>
                <a:gd name="T93" fmla="*/ 1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1" h="172">
                  <a:moveTo>
                    <a:pt x="149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3"/>
                  </a:lnTo>
                  <a:lnTo>
                    <a:pt x="1" y="158"/>
                  </a:lnTo>
                  <a:lnTo>
                    <a:pt x="3" y="162"/>
                  </a:lnTo>
                  <a:lnTo>
                    <a:pt x="6" y="164"/>
                  </a:lnTo>
                  <a:lnTo>
                    <a:pt x="8" y="168"/>
                  </a:lnTo>
                  <a:lnTo>
                    <a:pt x="12" y="169"/>
                  </a:lnTo>
                  <a:lnTo>
                    <a:pt x="17" y="170"/>
                  </a:lnTo>
                  <a:lnTo>
                    <a:pt x="20" y="172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53" y="170"/>
                  </a:lnTo>
                  <a:lnTo>
                    <a:pt x="158" y="169"/>
                  </a:lnTo>
                  <a:lnTo>
                    <a:pt x="162" y="168"/>
                  </a:lnTo>
                  <a:lnTo>
                    <a:pt x="164" y="164"/>
                  </a:lnTo>
                  <a:lnTo>
                    <a:pt x="168" y="162"/>
                  </a:lnTo>
                  <a:lnTo>
                    <a:pt x="169" y="158"/>
                  </a:lnTo>
                  <a:lnTo>
                    <a:pt x="170" y="153"/>
                  </a:lnTo>
                  <a:lnTo>
                    <a:pt x="171" y="150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0" y="17"/>
                  </a:lnTo>
                  <a:lnTo>
                    <a:pt x="169" y="13"/>
                  </a:lnTo>
                  <a:lnTo>
                    <a:pt x="168" y="9"/>
                  </a:lnTo>
                  <a:lnTo>
                    <a:pt x="164" y="6"/>
                  </a:lnTo>
                  <a:lnTo>
                    <a:pt x="162" y="3"/>
                  </a:lnTo>
                  <a:lnTo>
                    <a:pt x="158" y="1"/>
                  </a:lnTo>
                  <a:lnTo>
                    <a:pt x="153" y="0"/>
                  </a:lnTo>
                  <a:lnTo>
                    <a:pt x="149" y="0"/>
                  </a:lnTo>
                  <a:lnTo>
                    <a:pt x="149" y="0"/>
                  </a:lnTo>
                  <a:close/>
                  <a:moveTo>
                    <a:pt x="128" y="128"/>
                  </a:moveTo>
                  <a:lnTo>
                    <a:pt x="42" y="128"/>
                  </a:lnTo>
                  <a:lnTo>
                    <a:pt x="42" y="42"/>
                  </a:lnTo>
                  <a:lnTo>
                    <a:pt x="128" y="42"/>
                  </a:lnTo>
                  <a:lnTo>
                    <a:pt x="12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386"/>
            <p:cNvSpPr>
              <a:spLocks noEditPoints="1"/>
            </p:cNvSpPr>
            <p:nvPr/>
          </p:nvSpPr>
          <p:spPr bwMode="auto">
            <a:xfrm>
              <a:off x="4010298" y="3619502"/>
              <a:ext cx="136525" cy="136525"/>
            </a:xfrm>
            <a:custGeom>
              <a:avLst/>
              <a:gdLst>
                <a:gd name="T0" fmla="*/ 149 w 171"/>
                <a:gd name="T1" fmla="*/ 0 h 172"/>
                <a:gd name="T2" fmla="*/ 20 w 171"/>
                <a:gd name="T3" fmla="*/ 0 h 172"/>
                <a:gd name="T4" fmla="*/ 20 w 171"/>
                <a:gd name="T5" fmla="*/ 0 h 172"/>
                <a:gd name="T6" fmla="*/ 17 w 171"/>
                <a:gd name="T7" fmla="*/ 2 h 172"/>
                <a:gd name="T8" fmla="*/ 12 w 171"/>
                <a:gd name="T9" fmla="*/ 3 h 172"/>
                <a:gd name="T10" fmla="*/ 8 w 171"/>
                <a:gd name="T11" fmla="*/ 4 h 172"/>
                <a:gd name="T12" fmla="*/ 6 w 171"/>
                <a:gd name="T13" fmla="*/ 8 h 172"/>
                <a:gd name="T14" fmla="*/ 3 w 171"/>
                <a:gd name="T15" fmla="*/ 10 h 172"/>
                <a:gd name="T16" fmla="*/ 1 w 171"/>
                <a:gd name="T17" fmla="*/ 14 h 172"/>
                <a:gd name="T18" fmla="*/ 0 w 171"/>
                <a:gd name="T19" fmla="*/ 19 h 172"/>
                <a:gd name="T20" fmla="*/ 0 w 171"/>
                <a:gd name="T21" fmla="*/ 22 h 172"/>
                <a:gd name="T22" fmla="*/ 0 w 171"/>
                <a:gd name="T23" fmla="*/ 152 h 172"/>
                <a:gd name="T24" fmla="*/ 0 w 171"/>
                <a:gd name="T25" fmla="*/ 152 h 172"/>
                <a:gd name="T26" fmla="*/ 0 w 171"/>
                <a:gd name="T27" fmla="*/ 155 h 172"/>
                <a:gd name="T28" fmla="*/ 1 w 171"/>
                <a:gd name="T29" fmla="*/ 159 h 172"/>
                <a:gd name="T30" fmla="*/ 3 w 171"/>
                <a:gd name="T31" fmla="*/ 163 h 172"/>
                <a:gd name="T32" fmla="*/ 6 w 171"/>
                <a:gd name="T33" fmla="*/ 166 h 172"/>
                <a:gd name="T34" fmla="*/ 8 w 171"/>
                <a:gd name="T35" fmla="*/ 169 h 172"/>
                <a:gd name="T36" fmla="*/ 12 w 171"/>
                <a:gd name="T37" fmla="*/ 171 h 172"/>
                <a:gd name="T38" fmla="*/ 17 w 171"/>
                <a:gd name="T39" fmla="*/ 172 h 172"/>
                <a:gd name="T40" fmla="*/ 20 w 171"/>
                <a:gd name="T41" fmla="*/ 172 h 172"/>
                <a:gd name="T42" fmla="*/ 149 w 171"/>
                <a:gd name="T43" fmla="*/ 172 h 172"/>
                <a:gd name="T44" fmla="*/ 149 w 171"/>
                <a:gd name="T45" fmla="*/ 172 h 172"/>
                <a:gd name="T46" fmla="*/ 153 w 171"/>
                <a:gd name="T47" fmla="*/ 172 h 172"/>
                <a:gd name="T48" fmla="*/ 158 w 171"/>
                <a:gd name="T49" fmla="*/ 171 h 172"/>
                <a:gd name="T50" fmla="*/ 162 w 171"/>
                <a:gd name="T51" fmla="*/ 169 h 172"/>
                <a:gd name="T52" fmla="*/ 164 w 171"/>
                <a:gd name="T53" fmla="*/ 166 h 172"/>
                <a:gd name="T54" fmla="*/ 168 w 171"/>
                <a:gd name="T55" fmla="*/ 163 h 172"/>
                <a:gd name="T56" fmla="*/ 169 w 171"/>
                <a:gd name="T57" fmla="*/ 159 h 172"/>
                <a:gd name="T58" fmla="*/ 170 w 171"/>
                <a:gd name="T59" fmla="*/ 155 h 172"/>
                <a:gd name="T60" fmla="*/ 171 w 171"/>
                <a:gd name="T61" fmla="*/ 152 h 172"/>
                <a:gd name="T62" fmla="*/ 171 w 171"/>
                <a:gd name="T63" fmla="*/ 22 h 172"/>
                <a:gd name="T64" fmla="*/ 171 w 171"/>
                <a:gd name="T65" fmla="*/ 22 h 172"/>
                <a:gd name="T66" fmla="*/ 170 w 171"/>
                <a:gd name="T67" fmla="*/ 19 h 172"/>
                <a:gd name="T68" fmla="*/ 169 w 171"/>
                <a:gd name="T69" fmla="*/ 14 h 172"/>
                <a:gd name="T70" fmla="*/ 168 w 171"/>
                <a:gd name="T71" fmla="*/ 10 h 172"/>
                <a:gd name="T72" fmla="*/ 164 w 171"/>
                <a:gd name="T73" fmla="*/ 8 h 172"/>
                <a:gd name="T74" fmla="*/ 162 w 171"/>
                <a:gd name="T75" fmla="*/ 4 h 172"/>
                <a:gd name="T76" fmla="*/ 158 w 171"/>
                <a:gd name="T77" fmla="*/ 3 h 172"/>
                <a:gd name="T78" fmla="*/ 153 w 171"/>
                <a:gd name="T79" fmla="*/ 2 h 172"/>
                <a:gd name="T80" fmla="*/ 149 w 171"/>
                <a:gd name="T81" fmla="*/ 0 h 172"/>
                <a:gd name="T82" fmla="*/ 149 w 171"/>
                <a:gd name="T83" fmla="*/ 0 h 172"/>
                <a:gd name="T84" fmla="*/ 128 w 171"/>
                <a:gd name="T85" fmla="*/ 130 h 172"/>
                <a:gd name="T86" fmla="*/ 42 w 171"/>
                <a:gd name="T87" fmla="*/ 130 h 172"/>
                <a:gd name="T88" fmla="*/ 42 w 171"/>
                <a:gd name="T89" fmla="*/ 44 h 172"/>
                <a:gd name="T90" fmla="*/ 128 w 171"/>
                <a:gd name="T91" fmla="*/ 44 h 172"/>
                <a:gd name="T92" fmla="*/ 128 w 171"/>
                <a:gd name="T93" fmla="*/ 13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1" h="172">
                  <a:moveTo>
                    <a:pt x="149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12" y="3"/>
                  </a:lnTo>
                  <a:lnTo>
                    <a:pt x="8" y="4"/>
                  </a:lnTo>
                  <a:lnTo>
                    <a:pt x="6" y="8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5"/>
                  </a:lnTo>
                  <a:lnTo>
                    <a:pt x="1" y="159"/>
                  </a:lnTo>
                  <a:lnTo>
                    <a:pt x="3" y="163"/>
                  </a:lnTo>
                  <a:lnTo>
                    <a:pt x="6" y="166"/>
                  </a:lnTo>
                  <a:lnTo>
                    <a:pt x="8" y="169"/>
                  </a:lnTo>
                  <a:lnTo>
                    <a:pt x="12" y="171"/>
                  </a:lnTo>
                  <a:lnTo>
                    <a:pt x="17" y="172"/>
                  </a:lnTo>
                  <a:lnTo>
                    <a:pt x="20" y="172"/>
                  </a:lnTo>
                  <a:lnTo>
                    <a:pt x="149" y="172"/>
                  </a:lnTo>
                  <a:lnTo>
                    <a:pt x="149" y="172"/>
                  </a:lnTo>
                  <a:lnTo>
                    <a:pt x="153" y="172"/>
                  </a:lnTo>
                  <a:lnTo>
                    <a:pt x="158" y="171"/>
                  </a:lnTo>
                  <a:lnTo>
                    <a:pt x="162" y="169"/>
                  </a:lnTo>
                  <a:lnTo>
                    <a:pt x="164" y="166"/>
                  </a:lnTo>
                  <a:lnTo>
                    <a:pt x="168" y="163"/>
                  </a:lnTo>
                  <a:lnTo>
                    <a:pt x="169" y="159"/>
                  </a:lnTo>
                  <a:lnTo>
                    <a:pt x="170" y="155"/>
                  </a:lnTo>
                  <a:lnTo>
                    <a:pt x="171" y="152"/>
                  </a:lnTo>
                  <a:lnTo>
                    <a:pt x="171" y="22"/>
                  </a:lnTo>
                  <a:lnTo>
                    <a:pt x="171" y="22"/>
                  </a:lnTo>
                  <a:lnTo>
                    <a:pt x="170" y="19"/>
                  </a:lnTo>
                  <a:lnTo>
                    <a:pt x="169" y="14"/>
                  </a:lnTo>
                  <a:lnTo>
                    <a:pt x="168" y="10"/>
                  </a:lnTo>
                  <a:lnTo>
                    <a:pt x="164" y="8"/>
                  </a:lnTo>
                  <a:lnTo>
                    <a:pt x="162" y="4"/>
                  </a:lnTo>
                  <a:lnTo>
                    <a:pt x="158" y="3"/>
                  </a:lnTo>
                  <a:lnTo>
                    <a:pt x="153" y="2"/>
                  </a:lnTo>
                  <a:lnTo>
                    <a:pt x="149" y="0"/>
                  </a:lnTo>
                  <a:lnTo>
                    <a:pt x="149" y="0"/>
                  </a:lnTo>
                  <a:close/>
                  <a:moveTo>
                    <a:pt x="128" y="130"/>
                  </a:moveTo>
                  <a:lnTo>
                    <a:pt x="42" y="130"/>
                  </a:lnTo>
                  <a:lnTo>
                    <a:pt x="42" y="44"/>
                  </a:lnTo>
                  <a:lnTo>
                    <a:pt x="128" y="44"/>
                  </a:lnTo>
                  <a:lnTo>
                    <a:pt x="128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387"/>
            <p:cNvSpPr>
              <a:spLocks noEditPoints="1"/>
            </p:cNvSpPr>
            <p:nvPr/>
          </p:nvSpPr>
          <p:spPr bwMode="auto">
            <a:xfrm>
              <a:off x="3840436" y="3789364"/>
              <a:ext cx="136525" cy="136525"/>
            </a:xfrm>
            <a:custGeom>
              <a:avLst/>
              <a:gdLst>
                <a:gd name="T0" fmla="*/ 150 w 172"/>
                <a:gd name="T1" fmla="*/ 0 h 172"/>
                <a:gd name="T2" fmla="*/ 22 w 172"/>
                <a:gd name="T3" fmla="*/ 0 h 172"/>
                <a:gd name="T4" fmla="*/ 22 w 172"/>
                <a:gd name="T5" fmla="*/ 0 h 172"/>
                <a:gd name="T6" fmla="*/ 17 w 172"/>
                <a:gd name="T7" fmla="*/ 0 h 172"/>
                <a:gd name="T8" fmla="*/ 14 w 172"/>
                <a:gd name="T9" fmla="*/ 1 h 172"/>
                <a:gd name="T10" fmla="*/ 10 w 172"/>
                <a:gd name="T11" fmla="*/ 3 h 172"/>
                <a:gd name="T12" fmla="*/ 7 w 172"/>
                <a:gd name="T13" fmla="*/ 6 h 172"/>
                <a:gd name="T14" fmla="*/ 4 w 172"/>
                <a:gd name="T15" fmla="*/ 9 h 172"/>
                <a:gd name="T16" fmla="*/ 3 w 172"/>
                <a:gd name="T17" fmla="*/ 13 h 172"/>
                <a:gd name="T18" fmla="*/ 2 w 172"/>
                <a:gd name="T19" fmla="*/ 17 h 172"/>
                <a:gd name="T20" fmla="*/ 0 w 172"/>
                <a:gd name="T21" fmla="*/ 20 h 172"/>
                <a:gd name="T22" fmla="*/ 0 w 172"/>
                <a:gd name="T23" fmla="*/ 150 h 172"/>
                <a:gd name="T24" fmla="*/ 0 w 172"/>
                <a:gd name="T25" fmla="*/ 150 h 172"/>
                <a:gd name="T26" fmla="*/ 2 w 172"/>
                <a:gd name="T27" fmla="*/ 153 h 172"/>
                <a:gd name="T28" fmla="*/ 3 w 172"/>
                <a:gd name="T29" fmla="*/ 158 h 172"/>
                <a:gd name="T30" fmla="*/ 4 w 172"/>
                <a:gd name="T31" fmla="*/ 162 h 172"/>
                <a:gd name="T32" fmla="*/ 7 w 172"/>
                <a:gd name="T33" fmla="*/ 164 h 172"/>
                <a:gd name="T34" fmla="*/ 10 w 172"/>
                <a:gd name="T35" fmla="*/ 168 h 172"/>
                <a:gd name="T36" fmla="*/ 14 w 172"/>
                <a:gd name="T37" fmla="*/ 169 h 172"/>
                <a:gd name="T38" fmla="*/ 17 w 172"/>
                <a:gd name="T39" fmla="*/ 170 h 172"/>
                <a:gd name="T40" fmla="*/ 22 w 172"/>
                <a:gd name="T41" fmla="*/ 172 h 172"/>
                <a:gd name="T42" fmla="*/ 150 w 172"/>
                <a:gd name="T43" fmla="*/ 172 h 172"/>
                <a:gd name="T44" fmla="*/ 150 w 172"/>
                <a:gd name="T45" fmla="*/ 172 h 172"/>
                <a:gd name="T46" fmla="*/ 155 w 172"/>
                <a:gd name="T47" fmla="*/ 170 h 172"/>
                <a:gd name="T48" fmla="*/ 159 w 172"/>
                <a:gd name="T49" fmla="*/ 169 h 172"/>
                <a:gd name="T50" fmla="*/ 162 w 172"/>
                <a:gd name="T51" fmla="*/ 168 h 172"/>
                <a:gd name="T52" fmla="*/ 166 w 172"/>
                <a:gd name="T53" fmla="*/ 164 h 172"/>
                <a:gd name="T54" fmla="*/ 168 w 172"/>
                <a:gd name="T55" fmla="*/ 162 h 172"/>
                <a:gd name="T56" fmla="*/ 171 w 172"/>
                <a:gd name="T57" fmla="*/ 158 h 172"/>
                <a:gd name="T58" fmla="*/ 172 w 172"/>
                <a:gd name="T59" fmla="*/ 153 h 172"/>
                <a:gd name="T60" fmla="*/ 172 w 172"/>
                <a:gd name="T61" fmla="*/ 150 h 172"/>
                <a:gd name="T62" fmla="*/ 172 w 172"/>
                <a:gd name="T63" fmla="*/ 20 h 172"/>
                <a:gd name="T64" fmla="*/ 172 w 172"/>
                <a:gd name="T65" fmla="*/ 20 h 172"/>
                <a:gd name="T66" fmla="*/ 172 w 172"/>
                <a:gd name="T67" fmla="*/ 17 h 172"/>
                <a:gd name="T68" fmla="*/ 171 w 172"/>
                <a:gd name="T69" fmla="*/ 13 h 172"/>
                <a:gd name="T70" fmla="*/ 168 w 172"/>
                <a:gd name="T71" fmla="*/ 9 h 172"/>
                <a:gd name="T72" fmla="*/ 166 w 172"/>
                <a:gd name="T73" fmla="*/ 6 h 172"/>
                <a:gd name="T74" fmla="*/ 162 w 172"/>
                <a:gd name="T75" fmla="*/ 3 h 172"/>
                <a:gd name="T76" fmla="*/ 159 w 172"/>
                <a:gd name="T77" fmla="*/ 1 h 172"/>
                <a:gd name="T78" fmla="*/ 155 w 172"/>
                <a:gd name="T79" fmla="*/ 0 h 172"/>
                <a:gd name="T80" fmla="*/ 150 w 172"/>
                <a:gd name="T81" fmla="*/ 0 h 172"/>
                <a:gd name="T82" fmla="*/ 150 w 172"/>
                <a:gd name="T83" fmla="*/ 0 h 172"/>
                <a:gd name="T84" fmla="*/ 130 w 172"/>
                <a:gd name="T85" fmla="*/ 128 h 172"/>
                <a:gd name="T86" fmla="*/ 44 w 172"/>
                <a:gd name="T87" fmla="*/ 128 h 172"/>
                <a:gd name="T88" fmla="*/ 44 w 172"/>
                <a:gd name="T89" fmla="*/ 42 h 172"/>
                <a:gd name="T90" fmla="*/ 130 w 172"/>
                <a:gd name="T91" fmla="*/ 42 h 172"/>
                <a:gd name="T92" fmla="*/ 130 w 172"/>
                <a:gd name="T93" fmla="*/ 12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15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3" y="158"/>
                  </a:lnTo>
                  <a:lnTo>
                    <a:pt x="4" y="162"/>
                  </a:lnTo>
                  <a:lnTo>
                    <a:pt x="7" y="164"/>
                  </a:lnTo>
                  <a:lnTo>
                    <a:pt x="10" y="168"/>
                  </a:lnTo>
                  <a:lnTo>
                    <a:pt x="14" y="169"/>
                  </a:lnTo>
                  <a:lnTo>
                    <a:pt x="17" y="170"/>
                  </a:lnTo>
                  <a:lnTo>
                    <a:pt x="22" y="172"/>
                  </a:lnTo>
                  <a:lnTo>
                    <a:pt x="150" y="172"/>
                  </a:lnTo>
                  <a:lnTo>
                    <a:pt x="150" y="172"/>
                  </a:lnTo>
                  <a:lnTo>
                    <a:pt x="155" y="170"/>
                  </a:lnTo>
                  <a:lnTo>
                    <a:pt x="159" y="169"/>
                  </a:lnTo>
                  <a:lnTo>
                    <a:pt x="162" y="168"/>
                  </a:lnTo>
                  <a:lnTo>
                    <a:pt x="166" y="164"/>
                  </a:lnTo>
                  <a:lnTo>
                    <a:pt x="168" y="162"/>
                  </a:lnTo>
                  <a:lnTo>
                    <a:pt x="171" y="158"/>
                  </a:lnTo>
                  <a:lnTo>
                    <a:pt x="172" y="153"/>
                  </a:lnTo>
                  <a:lnTo>
                    <a:pt x="172" y="150"/>
                  </a:lnTo>
                  <a:lnTo>
                    <a:pt x="172" y="20"/>
                  </a:lnTo>
                  <a:lnTo>
                    <a:pt x="172" y="20"/>
                  </a:lnTo>
                  <a:lnTo>
                    <a:pt x="172" y="17"/>
                  </a:lnTo>
                  <a:lnTo>
                    <a:pt x="171" y="13"/>
                  </a:lnTo>
                  <a:lnTo>
                    <a:pt x="168" y="9"/>
                  </a:lnTo>
                  <a:lnTo>
                    <a:pt x="166" y="6"/>
                  </a:lnTo>
                  <a:lnTo>
                    <a:pt x="162" y="3"/>
                  </a:lnTo>
                  <a:lnTo>
                    <a:pt x="159" y="1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30" y="128"/>
                  </a:moveTo>
                  <a:lnTo>
                    <a:pt x="44" y="128"/>
                  </a:lnTo>
                  <a:lnTo>
                    <a:pt x="44" y="42"/>
                  </a:lnTo>
                  <a:lnTo>
                    <a:pt x="130" y="42"/>
                  </a:lnTo>
                  <a:lnTo>
                    <a:pt x="130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388"/>
            <p:cNvSpPr>
              <a:spLocks noEditPoints="1"/>
            </p:cNvSpPr>
            <p:nvPr/>
          </p:nvSpPr>
          <p:spPr bwMode="auto">
            <a:xfrm>
              <a:off x="3840436" y="3619502"/>
              <a:ext cx="136525" cy="136525"/>
            </a:xfrm>
            <a:custGeom>
              <a:avLst/>
              <a:gdLst>
                <a:gd name="T0" fmla="*/ 150 w 172"/>
                <a:gd name="T1" fmla="*/ 0 h 172"/>
                <a:gd name="T2" fmla="*/ 22 w 172"/>
                <a:gd name="T3" fmla="*/ 0 h 172"/>
                <a:gd name="T4" fmla="*/ 22 w 172"/>
                <a:gd name="T5" fmla="*/ 0 h 172"/>
                <a:gd name="T6" fmla="*/ 17 w 172"/>
                <a:gd name="T7" fmla="*/ 2 h 172"/>
                <a:gd name="T8" fmla="*/ 14 w 172"/>
                <a:gd name="T9" fmla="*/ 3 h 172"/>
                <a:gd name="T10" fmla="*/ 10 w 172"/>
                <a:gd name="T11" fmla="*/ 4 h 172"/>
                <a:gd name="T12" fmla="*/ 7 w 172"/>
                <a:gd name="T13" fmla="*/ 8 h 172"/>
                <a:gd name="T14" fmla="*/ 4 w 172"/>
                <a:gd name="T15" fmla="*/ 10 h 172"/>
                <a:gd name="T16" fmla="*/ 3 w 172"/>
                <a:gd name="T17" fmla="*/ 14 h 172"/>
                <a:gd name="T18" fmla="*/ 2 w 172"/>
                <a:gd name="T19" fmla="*/ 19 h 172"/>
                <a:gd name="T20" fmla="*/ 0 w 172"/>
                <a:gd name="T21" fmla="*/ 22 h 172"/>
                <a:gd name="T22" fmla="*/ 0 w 172"/>
                <a:gd name="T23" fmla="*/ 152 h 172"/>
                <a:gd name="T24" fmla="*/ 0 w 172"/>
                <a:gd name="T25" fmla="*/ 152 h 172"/>
                <a:gd name="T26" fmla="*/ 2 w 172"/>
                <a:gd name="T27" fmla="*/ 155 h 172"/>
                <a:gd name="T28" fmla="*/ 3 w 172"/>
                <a:gd name="T29" fmla="*/ 159 h 172"/>
                <a:gd name="T30" fmla="*/ 4 w 172"/>
                <a:gd name="T31" fmla="*/ 163 h 172"/>
                <a:gd name="T32" fmla="*/ 7 w 172"/>
                <a:gd name="T33" fmla="*/ 166 h 172"/>
                <a:gd name="T34" fmla="*/ 10 w 172"/>
                <a:gd name="T35" fmla="*/ 169 h 172"/>
                <a:gd name="T36" fmla="*/ 14 w 172"/>
                <a:gd name="T37" fmla="*/ 171 h 172"/>
                <a:gd name="T38" fmla="*/ 17 w 172"/>
                <a:gd name="T39" fmla="*/ 172 h 172"/>
                <a:gd name="T40" fmla="*/ 22 w 172"/>
                <a:gd name="T41" fmla="*/ 172 h 172"/>
                <a:gd name="T42" fmla="*/ 150 w 172"/>
                <a:gd name="T43" fmla="*/ 172 h 172"/>
                <a:gd name="T44" fmla="*/ 150 w 172"/>
                <a:gd name="T45" fmla="*/ 172 h 172"/>
                <a:gd name="T46" fmla="*/ 155 w 172"/>
                <a:gd name="T47" fmla="*/ 172 h 172"/>
                <a:gd name="T48" fmla="*/ 159 w 172"/>
                <a:gd name="T49" fmla="*/ 171 h 172"/>
                <a:gd name="T50" fmla="*/ 162 w 172"/>
                <a:gd name="T51" fmla="*/ 169 h 172"/>
                <a:gd name="T52" fmla="*/ 166 w 172"/>
                <a:gd name="T53" fmla="*/ 166 h 172"/>
                <a:gd name="T54" fmla="*/ 168 w 172"/>
                <a:gd name="T55" fmla="*/ 163 h 172"/>
                <a:gd name="T56" fmla="*/ 171 w 172"/>
                <a:gd name="T57" fmla="*/ 159 h 172"/>
                <a:gd name="T58" fmla="*/ 172 w 172"/>
                <a:gd name="T59" fmla="*/ 155 h 172"/>
                <a:gd name="T60" fmla="*/ 172 w 172"/>
                <a:gd name="T61" fmla="*/ 152 h 172"/>
                <a:gd name="T62" fmla="*/ 172 w 172"/>
                <a:gd name="T63" fmla="*/ 22 h 172"/>
                <a:gd name="T64" fmla="*/ 172 w 172"/>
                <a:gd name="T65" fmla="*/ 22 h 172"/>
                <a:gd name="T66" fmla="*/ 172 w 172"/>
                <a:gd name="T67" fmla="*/ 19 h 172"/>
                <a:gd name="T68" fmla="*/ 171 w 172"/>
                <a:gd name="T69" fmla="*/ 14 h 172"/>
                <a:gd name="T70" fmla="*/ 168 w 172"/>
                <a:gd name="T71" fmla="*/ 10 h 172"/>
                <a:gd name="T72" fmla="*/ 166 w 172"/>
                <a:gd name="T73" fmla="*/ 8 h 172"/>
                <a:gd name="T74" fmla="*/ 162 w 172"/>
                <a:gd name="T75" fmla="*/ 4 h 172"/>
                <a:gd name="T76" fmla="*/ 159 w 172"/>
                <a:gd name="T77" fmla="*/ 3 h 172"/>
                <a:gd name="T78" fmla="*/ 155 w 172"/>
                <a:gd name="T79" fmla="*/ 2 h 172"/>
                <a:gd name="T80" fmla="*/ 150 w 172"/>
                <a:gd name="T81" fmla="*/ 0 h 172"/>
                <a:gd name="T82" fmla="*/ 150 w 172"/>
                <a:gd name="T83" fmla="*/ 0 h 172"/>
                <a:gd name="T84" fmla="*/ 130 w 172"/>
                <a:gd name="T85" fmla="*/ 130 h 172"/>
                <a:gd name="T86" fmla="*/ 44 w 172"/>
                <a:gd name="T87" fmla="*/ 130 h 172"/>
                <a:gd name="T88" fmla="*/ 44 w 172"/>
                <a:gd name="T89" fmla="*/ 44 h 172"/>
                <a:gd name="T90" fmla="*/ 130 w 172"/>
                <a:gd name="T91" fmla="*/ 44 h 172"/>
                <a:gd name="T92" fmla="*/ 130 w 172"/>
                <a:gd name="T93" fmla="*/ 13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15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7" y="8"/>
                  </a:lnTo>
                  <a:lnTo>
                    <a:pt x="4" y="10"/>
                  </a:lnTo>
                  <a:lnTo>
                    <a:pt x="3" y="14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155"/>
                  </a:lnTo>
                  <a:lnTo>
                    <a:pt x="3" y="159"/>
                  </a:lnTo>
                  <a:lnTo>
                    <a:pt x="4" y="163"/>
                  </a:lnTo>
                  <a:lnTo>
                    <a:pt x="7" y="166"/>
                  </a:lnTo>
                  <a:lnTo>
                    <a:pt x="10" y="169"/>
                  </a:lnTo>
                  <a:lnTo>
                    <a:pt x="14" y="171"/>
                  </a:lnTo>
                  <a:lnTo>
                    <a:pt x="17" y="172"/>
                  </a:lnTo>
                  <a:lnTo>
                    <a:pt x="22" y="172"/>
                  </a:lnTo>
                  <a:lnTo>
                    <a:pt x="150" y="172"/>
                  </a:lnTo>
                  <a:lnTo>
                    <a:pt x="150" y="172"/>
                  </a:lnTo>
                  <a:lnTo>
                    <a:pt x="155" y="172"/>
                  </a:lnTo>
                  <a:lnTo>
                    <a:pt x="159" y="171"/>
                  </a:lnTo>
                  <a:lnTo>
                    <a:pt x="162" y="169"/>
                  </a:lnTo>
                  <a:lnTo>
                    <a:pt x="166" y="166"/>
                  </a:lnTo>
                  <a:lnTo>
                    <a:pt x="168" y="163"/>
                  </a:lnTo>
                  <a:lnTo>
                    <a:pt x="171" y="159"/>
                  </a:lnTo>
                  <a:lnTo>
                    <a:pt x="172" y="155"/>
                  </a:lnTo>
                  <a:lnTo>
                    <a:pt x="172" y="152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19"/>
                  </a:lnTo>
                  <a:lnTo>
                    <a:pt x="171" y="14"/>
                  </a:lnTo>
                  <a:lnTo>
                    <a:pt x="168" y="10"/>
                  </a:lnTo>
                  <a:lnTo>
                    <a:pt x="166" y="8"/>
                  </a:lnTo>
                  <a:lnTo>
                    <a:pt x="162" y="4"/>
                  </a:lnTo>
                  <a:lnTo>
                    <a:pt x="159" y="3"/>
                  </a:lnTo>
                  <a:lnTo>
                    <a:pt x="155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30" y="130"/>
                  </a:moveTo>
                  <a:lnTo>
                    <a:pt x="44" y="130"/>
                  </a:lnTo>
                  <a:lnTo>
                    <a:pt x="44" y="44"/>
                  </a:lnTo>
                  <a:lnTo>
                    <a:pt x="130" y="44"/>
                  </a:lnTo>
                  <a:lnTo>
                    <a:pt x="13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389"/>
            <p:cNvSpPr>
              <a:spLocks noEditPoints="1"/>
            </p:cNvSpPr>
            <p:nvPr/>
          </p:nvSpPr>
          <p:spPr bwMode="auto">
            <a:xfrm>
              <a:off x="3840436" y="3959227"/>
              <a:ext cx="136525" cy="136525"/>
            </a:xfrm>
            <a:custGeom>
              <a:avLst/>
              <a:gdLst>
                <a:gd name="T0" fmla="*/ 150 w 172"/>
                <a:gd name="T1" fmla="*/ 0 h 172"/>
                <a:gd name="T2" fmla="*/ 22 w 172"/>
                <a:gd name="T3" fmla="*/ 0 h 172"/>
                <a:gd name="T4" fmla="*/ 22 w 172"/>
                <a:gd name="T5" fmla="*/ 0 h 172"/>
                <a:gd name="T6" fmla="*/ 17 w 172"/>
                <a:gd name="T7" fmla="*/ 0 h 172"/>
                <a:gd name="T8" fmla="*/ 14 w 172"/>
                <a:gd name="T9" fmla="*/ 2 h 172"/>
                <a:gd name="T10" fmla="*/ 10 w 172"/>
                <a:gd name="T11" fmla="*/ 4 h 172"/>
                <a:gd name="T12" fmla="*/ 7 w 172"/>
                <a:gd name="T13" fmla="*/ 6 h 172"/>
                <a:gd name="T14" fmla="*/ 4 w 172"/>
                <a:gd name="T15" fmla="*/ 10 h 172"/>
                <a:gd name="T16" fmla="*/ 3 w 172"/>
                <a:gd name="T17" fmla="*/ 13 h 172"/>
                <a:gd name="T18" fmla="*/ 2 w 172"/>
                <a:gd name="T19" fmla="*/ 17 h 172"/>
                <a:gd name="T20" fmla="*/ 0 w 172"/>
                <a:gd name="T21" fmla="*/ 22 h 172"/>
                <a:gd name="T22" fmla="*/ 0 w 172"/>
                <a:gd name="T23" fmla="*/ 150 h 172"/>
                <a:gd name="T24" fmla="*/ 0 w 172"/>
                <a:gd name="T25" fmla="*/ 150 h 172"/>
                <a:gd name="T26" fmla="*/ 2 w 172"/>
                <a:gd name="T27" fmla="*/ 155 h 172"/>
                <a:gd name="T28" fmla="*/ 3 w 172"/>
                <a:gd name="T29" fmla="*/ 158 h 172"/>
                <a:gd name="T30" fmla="*/ 4 w 172"/>
                <a:gd name="T31" fmla="*/ 162 h 172"/>
                <a:gd name="T32" fmla="*/ 7 w 172"/>
                <a:gd name="T33" fmla="*/ 166 h 172"/>
                <a:gd name="T34" fmla="*/ 10 w 172"/>
                <a:gd name="T35" fmla="*/ 168 h 172"/>
                <a:gd name="T36" fmla="*/ 14 w 172"/>
                <a:gd name="T37" fmla="*/ 170 h 172"/>
                <a:gd name="T38" fmla="*/ 17 w 172"/>
                <a:gd name="T39" fmla="*/ 172 h 172"/>
                <a:gd name="T40" fmla="*/ 22 w 172"/>
                <a:gd name="T41" fmla="*/ 172 h 172"/>
                <a:gd name="T42" fmla="*/ 150 w 172"/>
                <a:gd name="T43" fmla="*/ 172 h 172"/>
                <a:gd name="T44" fmla="*/ 150 w 172"/>
                <a:gd name="T45" fmla="*/ 172 h 172"/>
                <a:gd name="T46" fmla="*/ 155 w 172"/>
                <a:gd name="T47" fmla="*/ 172 h 172"/>
                <a:gd name="T48" fmla="*/ 159 w 172"/>
                <a:gd name="T49" fmla="*/ 170 h 172"/>
                <a:gd name="T50" fmla="*/ 162 w 172"/>
                <a:gd name="T51" fmla="*/ 168 h 172"/>
                <a:gd name="T52" fmla="*/ 166 w 172"/>
                <a:gd name="T53" fmla="*/ 166 h 172"/>
                <a:gd name="T54" fmla="*/ 168 w 172"/>
                <a:gd name="T55" fmla="*/ 162 h 172"/>
                <a:gd name="T56" fmla="*/ 171 w 172"/>
                <a:gd name="T57" fmla="*/ 158 h 172"/>
                <a:gd name="T58" fmla="*/ 172 w 172"/>
                <a:gd name="T59" fmla="*/ 155 h 172"/>
                <a:gd name="T60" fmla="*/ 172 w 172"/>
                <a:gd name="T61" fmla="*/ 150 h 172"/>
                <a:gd name="T62" fmla="*/ 172 w 172"/>
                <a:gd name="T63" fmla="*/ 22 h 172"/>
                <a:gd name="T64" fmla="*/ 172 w 172"/>
                <a:gd name="T65" fmla="*/ 22 h 172"/>
                <a:gd name="T66" fmla="*/ 172 w 172"/>
                <a:gd name="T67" fmla="*/ 17 h 172"/>
                <a:gd name="T68" fmla="*/ 171 w 172"/>
                <a:gd name="T69" fmla="*/ 13 h 172"/>
                <a:gd name="T70" fmla="*/ 168 w 172"/>
                <a:gd name="T71" fmla="*/ 10 h 172"/>
                <a:gd name="T72" fmla="*/ 166 w 172"/>
                <a:gd name="T73" fmla="*/ 6 h 172"/>
                <a:gd name="T74" fmla="*/ 162 w 172"/>
                <a:gd name="T75" fmla="*/ 4 h 172"/>
                <a:gd name="T76" fmla="*/ 159 w 172"/>
                <a:gd name="T77" fmla="*/ 2 h 172"/>
                <a:gd name="T78" fmla="*/ 155 w 172"/>
                <a:gd name="T79" fmla="*/ 0 h 172"/>
                <a:gd name="T80" fmla="*/ 150 w 172"/>
                <a:gd name="T81" fmla="*/ 0 h 172"/>
                <a:gd name="T82" fmla="*/ 150 w 172"/>
                <a:gd name="T83" fmla="*/ 0 h 172"/>
                <a:gd name="T84" fmla="*/ 130 w 172"/>
                <a:gd name="T85" fmla="*/ 129 h 172"/>
                <a:gd name="T86" fmla="*/ 44 w 172"/>
                <a:gd name="T87" fmla="*/ 129 h 172"/>
                <a:gd name="T88" fmla="*/ 44 w 172"/>
                <a:gd name="T89" fmla="*/ 43 h 172"/>
                <a:gd name="T90" fmla="*/ 130 w 172"/>
                <a:gd name="T91" fmla="*/ 43 h 172"/>
                <a:gd name="T92" fmla="*/ 130 w 172"/>
                <a:gd name="T93" fmla="*/ 1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15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3" y="13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3" y="158"/>
                  </a:lnTo>
                  <a:lnTo>
                    <a:pt x="4" y="162"/>
                  </a:lnTo>
                  <a:lnTo>
                    <a:pt x="7" y="166"/>
                  </a:lnTo>
                  <a:lnTo>
                    <a:pt x="10" y="168"/>
                  </a:lnTo>
                  <a:lnTo>
                    <a:pt x="14" y="170"/>
                  </a:lnTo>
                  <a:lnTo>
                    <a:pt x="17" y="172"/>
                  </a:lnTo>
                  <a:lnTo>
                    <a:pt x="22" y="172"/>
                  </a:lnTo>
                  <a:lnTo>
                    <a:pt x="150" y="172"/>
                  </a:lnTo>
                  <a:lnTo>
                    <a:pt x="150" y="172"/>
                  </a:lnTo>
                  <a:lnTo>
                    <a:pt x="155" y="172"/>
                  </a:lnTo>
                  <a:lnTo>
                    <a:pt x="159" y="170"/>
                  </a:lnTo>
                  <a:lnTo>
                    <a:pt x="162" y="168"/>
                  </a:lnTo>
                  <a:lnTo>
                    <a:pt x="166" y="166"/>
                  </a:lnTo>
                  <a:lnTo>
                    <a:pt x="168" y="162"/>
                  </a:lnTo>
                  <a:lnTo>
                    <a:pt x="171" y="158"/>
                  </a:lnTo>
                  <a:lnTo>
                    <a:pt x="172" y="155"/>
                  </a:lnTo>
                  <a:lnTo>
                    <a:pt x="172" y="150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17"/>
                  </a:lnTo>
                  <a:lnTo>
                    <a:pt x="171" y="13"/>
                  </a:lnTo>
                  <a:lnTo>
                    <a:pt x="168" y="10"/>
                  </a:lnTo>
                  <a:lnTo>
                    <a:pt x="166" y="6"/>
                  </a:lnTo>
                  <a:lnTo>
                    <a:pt x="162" y="4"/>
                  </a:lnTo>
                  <a:lnTo>
                    <a:pt x="159" y="2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30" y="129"/>
                  </a:moveTo>
                  <a:lnTo>
                    <a:pt x="44" y="129"/>
                  </a:lnTo>
                  <a:lnTo>
                    <a:pt x="44" y="43"/>
                  </a:lnTo>
                  <a:lnTo>
                    <a:pt x="130" y="43"/>
                  </a:lnTo>
                  <a:lnTo>
                    <a:pt x="130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390"/>
            <p:cNvSpPr>
              <a:spLocks noEditPoints="1"/>
            </p:cNvSpPr>
            <p:nvPr/>
          </p:nvSpPr>
          <p:spPr bwMode="auto">
            <a:xfrm>
              <a:off x="3840436" y="4130677"/>
              <a:ext cx="136525" cy="134938"/>
            </a:xfrm>
            <a:custGeom>
              <a:avLst/>
              <a:gdLst>
                <a:gd name="T0" fmla="*/ 150 w 172"/>
                <a:gd name="T1" fmla="*/ 0 h 172"/>
                <a:gd name="T2" fmla="*/ 22 w 172"/>
                <a:gd name="T3" fmla="*/ 0 h 172"/>
                <a:gd name="T4" fmla="*/ 22 w 172"/>
                <a:gd name="T5" fmla="*/ 0 h 172"/>
                <a:gd name="T6" fmla="*/ 17 w 172"/>
                <a:gd name="T7" fmla="*/ 1 h 172"/>
                <a:gd name="T8" fmla="*/ 14 w 172"/>
                <a:gd name="T9" fmla="*/ 2 h 172"/>
                <a:gd name="T10" fmla="*/ 10 w 172"/>
                <a:gd name="T11" fmla="*/ 5 h 172"/>
                <a:gd name="T12" fmla="*/ 7 w 172"/>
                <a:gd name="T13" fmla="*/ 7 h 172"/>
                <a:gd name="T14" fmla="*/ 4 w 172"/>
                <a:gd name="T15" fmla="*/ 10 h 172"/>
                <a:gd name="T16" fmla="*/ 3 w 172"/>
                <a:gd name="T17" fmla="*/ 13 h 172"/>
                <a:gd name="T18" fmla="*/ 2 w 172"/>
                <a:gd name="T19" fmla="*/ 18 h 172"/>
                <a:gd name="T20" fmla="*/ 0 w 172"/>
                <a:gd name="T21" fmla="*/ 22 h 172"/>
                <a:gd name="T22" fmla="*/ 0 w 172"/>
                <a:gd name="T23" fmla="*/ 151 h 172"/>
                <a:gd name="T24" fmla="*/ 0 w 172"/>
                <a:gd name="T25" fmla="*/ 151 h 172"/>
                <a:gd name="T26" fmla="*/ 2 w 172"/>
                <a:gd name="T27" fmla="*/ 155 h 172"/>
                <a:gd name="T28" fmla="*/ 3 w 172"/>
                <a:gd name="T29" fmla="*/ 160 h 172"/>
                <a:gd name="T30" fmla="*/ 4 w 172"/>
                <a:gd name="T31" fmla="*/ 163 h 172"/>
                <a:gd name="T32" fmla="*/ 7 w 172"/>
                <a:gd name="T33" fmla="*/ 166 h 172"/>
                <a:gd name="T34" fmla="*/ 10 w 172"/>
                <a:gd name="T35" fmla="*/ 168 h 172"/>
                <a:gd name="T36" fmla="*/ 14 w 172"/>
                <a:gd name="T37" fmla="*/ 171 h 172"/>
                <a:gd name="T38" fmla="*/ 17 w 172"/>
                <a:gd name="T39" fmla="*/ 172 h 172"/>
                <a:gd name="T40" fmla="*/ 22 w 172"/>
                <a:gd name="T41" fmla="*/ 172 h 172"/>
                <a:gd name="T42" fmla="*/ 150 w 172"/>
                <a:gd name="T43" fmla="*/ 172 h 172"/>
                <a:gd name="T44" fmla="*/ 150 w 172"/>
                <a:gd name="T45" fmla="*/ 172 h 172"/>
                <a:gd name="T46" fmla="*/ 155 w 172"/>
                <a:gd name="T47" fmla="*/ 172 h 172"/>
                <a:gd name="T48" fmla="*/ 159 w 172"/>
                <a:gd name="T49" fmla="*/ 171 h 172"/>
                <a:gd name="T50" fmla="*/ 162 w 172"/>
                <a:gd name="T51" fmla="*/ 168 h 172"/>
                <a:gd name="T52" fmla="*/ 166 w 172"/>
                <a:gd name="T53" fmla="*/ 166 h 172"/>
                <a:gd name="T54" fmla="*/ 168 w 172"/>
                <a:gd name="T55" fmla="*/ 163 h 172"/>
                <a:gd name="T56" fmla="*/ 171 w 172"/>
                <a:gd name="T57" fmla="*/ 160 h 172"/>
                <a:gd name="T58" fmla="*/ 172 w 172"/>
                <a:gd name="T59" fmla="*/ 155 h 172"/>
                <a:gd name="T60" fmla="*/ 172 w 172"/>
                <a:gd name="T61" fmla="*/ 151 h 172"/>
                <a:gd name="T62" fmla="*/ 172 w 172"/>
                <a:gd name="T63" fmla="*/ 22 h 172"/>
                <a:gd name="T64" fmla="*/ 172 w 172"/>
                <a:gd name="T65" fmla="*/ 22 h 172"/>
                <a:gd name="T66" fmla="*/ 172 w 172"/>
                <a:gd name="T67" fmla="*/ 18 h 172"/>
                <a:gd name="T68" fmla="*/ 171 w 172"/>
                <a:gd name="T69" fmla="*/ 13 h 172"/>
                <a:gd name="T70" fmla="*/ 168 w 172"/>
                <a:gd name="T71" fmla="*/ 10 h 172"/>
                <a:gd name="T72" fmla="*/ 166 w 172"/>
                <a:gd name="T73" fmla="*/ 7 h 172"/>
                <a:gd name="T74" fmla="*/ 162 w 172"/>
                <a:gd name="T75" fmla="*/ 5 h 172"/>
                <a:gd name="T76" fmla="*/ 159 w 172"/>
                <a:gd name="T77" fmla="*/ 2 h 172"/>
                <a:gd name="T78" fmla="*/ 155 w 172"/>
                <a:gd name="T79" fmla="*/ 1 h 172"/>
                <a:gd name="T80" fmla="*/ 150 w 172"/>
                <a:gd name="T81" fmla="*/ 0 h 172"/>
                <a:gd name="T82" fmla="*/ 150 w 172"/>
                <a:gd name="T83" fmla="*/ 0 h 172"/>
                <a:gd name="T84" fmla="*/ 130 w 172"/>
                <a:gd name="T85" fmla="*/ 130 h 172"/>
                <a:gd name="T86" fmla="*/ 44 w 172"/>
                <a:gd name="T87" fmla="*/ 130 h 172"/>
                <a:gd name="T88" fmla="*/ 44 w 172"/>
                <a:gd name="T89" fmla="*/ 44 h 172"/>
                <a:gd name="T90" fmla="*/ 130 w 172"/>
                <a:gd name="T91" fmla="*/ 44 h 172"/>
                <a:gd name="T92" fmla="*/ 130 w 172"/>
                <a:gd name="T93" fmla="*/ 13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150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3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55"/>
                  </a:lnTo>
                  <a:lnTo>
                    <a:pt x="3" y="160"/>
                  </a:lnTo>
                  <a:lnTo>
                    <a:pt x="4" y="163"/>
                  </a:lnTo>
                  <a:lnTo>
                    <a:pt x="7" y="166"/>
                  </a:lnTo>
                  <a:lnTo>
                    <a:pt x="10" y="168"/>
                  </a:lnTo>
                  <a:lnTo>
                    <a:pt x="14" y="171"/>
                  </a:lnTo>
                  <a:lnTo>
                    <a:pt x="17" y="172"/>
                  </a:lnTo>
                  <a:lnTo>
                    <a:pt x="22" y="172"/>
                  </a:lnTo>
                  <a:lnTo>
                    <a:pt x="150" y="172"/>
                  </a:lnTo>
                  <a:lnTo>
                    <a:pt x="150" y="172"/>
                  </a:lnTo>
                  <a:lnTo>
                    <a:pt x="155" y="172"/>
                  </a:lnTo>
                  <a:lnTo>
                    <a:pt x="159" y="171"/>
                  </a:lnTo>
                  <a:lnTo>
                    <a:pt x="162" y="168"/>
                  </a:lnTo>
                  <a:lnTo>
                    <a:pt x="166" y="166"/>
                  </a:lnTo>
                  <a:lnTo>
                    <a:pt x="168" y="163"/>
                  </a:lnTo>
                  <a:lnTo>
                    <a:pt x="171" y="160"/>
                  </a:lnTo>
                  <a:lnTo>
                    <a:pt x="172" y="155"/>
                  </a:lnTo>
                  <a:lnTo>
                    <a:pt x="172" y="151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18"/>
                  </a:lnTo>
                  <a:lnTo>
                    <a:pt x="171" y="13"/>
                  </a:lnTo>
                  <a:lnTo>
                    <a:pt x="168" y="10"/>
                  </a:lnTo>
                  <a:lnTo>
                    <a:pt x="166" y="7"/>
                  </a:lnTo>
                  <a:lnTo>
                    <a:pt x="162" y="5"/>
                  </a:lnTo>
                  <a:lnTo>
                    <a:pt x="159" y="2"/>
                  </a:lnTo>
                  <a:lnTo>
                    <a:pt x="155" y="1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30" y="130"/>
                  </a:moveTo>
                  <a:lnTo>
                    <a:pt x="44" y="130"/>
                  </a:lnTo>
                  <a:lnTo>
                    <a:pt x="44" y="44"/>
                  </a:lnTo>
                  <a:lnTo>
                    <a:pt x="130" y="44"/>
                  </a:lnTo>
                  <a:lnTo>
                    <a:pt x="13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391"/>
            <p:cNvSpPr>
              <a:spLocks noEditPoints="1"/>
            </p:cNvSpPr>
            <p:nvPr/>
          </p:nvSpPr>
          <p:spPr bwMode="auto">
            <a:xfrm>
              <a:off x="4265886" y="4197352"/>
              <a:ext cx="136525" cy="136525"/>
            </a:xfrm>
            <a:custGeom>
              <a:avLst/>
              <a:gdLst>
                <a:gd name="T0" fmla="*/ 21 w 172"/>
                <a:gd name="T1" fmla="*/ 172 h 172"/>
                <a:gd name="T2" fmla="*/ 150 w 172"/>
                <a:gd name="T3" fmla="*/ 172 h 172"/>
                <a:gd name="T4" fmla="*/ 150 w 172"/>
                <a:gd name="T5" fmla="*/ 172 h 172"/>
                <a:gd name="T6" fmla="*/ 154 w 172"/>
                <a:gd name="T7" fmla="*/ 172 h 172"/>
                <a:gd name="T8" fmla="*/ 158 w 172"/>
                <a:gd name="T9" fmla="*/ 171 h 172"/>
                <a:gd name="T10" fmla="*/ 162 w 172"/>
                <a:gd name="T11" fmla="*/ 168 h 172"/>
                <a:gd name="T12" fmla="*/ 164 w 172"/>
                <a:gd name="T13" fmla="*/ 166 h 172"/>
                <a:gd name="T14" fmla="*/ 168 w 172"/>
                <a:gd name="T15" fmla="*/ 163 h 172"/>
                <a:gd name="T16" fmla="*/ 169 w 172"/>
                <a:gd name="T17" fmla="*/ 160 h 172"/>
                <a:gd name="T18" fmla="*/ 170 w 172"/>
                <a:gd name="T19" fmla="*/ 155 h 172"/>
                <a:gd name="T20" fmla="*/ 172 w 172"/>
                <a:gd name="T21" fmla="*/ 151 h 172"/>
                <a:gd name="T22" fmla="*/ 172 w 172"/>
                <a:gd name="T23" fmla="*/ 22 h 172"/>
                <a:gd name="T24" fmla="*/ 172 w 172"/>
                <a:gd name="T25" fmla="*/ 22 h 172"/>
                <a:gd name="T26" fmla="*/ 170 w 172"/>
                <a:gd name="T27" fmla="*/ 18 h 172"/>
                <a:gd name="T28" fmla="*/ 169 w 172"/>
                <a:gd name="T29" fmla="*/ 13 h 172"/>
                <a:gd name="T30" fmla="*/ 168 w 172"/>
                <a:gd name="T31" fmla="*/ 10 h 172"/>
                <a:gd name="T32" fmla="*/ 164 w 172"/>
                <a:gd name="T33" fmla="*/ 7 h 172"/>
                <a:gd name="T34" fmla="*/ 162 w 172"/>
                <a:gd name="T35" fmla="*/ 4 h 172"/>
                <a:gd name="T36" fmla="*/ 158 w 172"/>
                <a:gd name="T37" fmla="*/ 2 h 172"/>
                <a:gd name="T38" fmla="*/ 154 w 172"/>
                <a:gd name="T39" fmla="*/ 1 h 172"/>
                <a:gd name="T40" fmla="*/ 150 w 172"/>
                <a:gd name="T41" fmla="*/ 0 h 172"/>
                <a:gd name="T42" fmla="*/ 21 w 172"/>
                <a:gd name="T43" fmla="*/ 0 h 172"/>
                <a:gd name="T44" fmla="*/ 21 w 172"/>
                <a:gd name="T45" fmla="*/ 0 h 172"/>
                <a:gd name="T46" fmla="*/ 17 w 172"/>
                <a:gd name="T47" fmla="*/ 1 h 172"/>
                <a:gd name="T48" fmla="*/ 13 w 172"/>
                <a:gd name="T49" fmla="*/ 2 h 172"/>
                <a:gd name="T50" fmla="*/ 10 w 172"/>
                <a:gd name="T51" fmla="*/ 4 h 172"/>
                <a:gd name="T52" fmla="*/ 6 w 172"/>
                <a:gd name="T53" fmla="*/ 7 h 172"/>
                <a:gd name="T54" fmla="*/ 4 w 172"/>
                <a:gd name="T55" fmla="*/ 10 h 172"/>
                <a:gd name="T56" fmla="*/ 1 w 172"/>
                <a:gd name="T57" fmla="*/ 13 h 172"/>
                <a:gd name="T58" fmla="*/ 0 w 172"/>
                <a:gd name="T59" fmla="*/ 18 h 172"/>
                <a:gd name="T60" fmla="*/ 0 w 172"/>
                <a:gd name="T61" fmla="*/ 22 h 172"/>
                <a:gd name="T62" fmla="*/ 0 w 172"/>
                <a:gd name="T63" fmla="*/ 151 h 172"/>
                <a:gd name="T64" fmla="*/ 0 w 172"/>
                <a:gd name="T65" fmla="*/ 151 h 172"/>
                <a:gd name="T66" fmla="*/ 0 w 172"/>
                <a:gd name="T67" fmla="*/ 155 h 172"/>
                <a:gd name="T68" fmla="*/ 1 w 172"/>
                <a:gd name="T69" fmla="*/ 160 h 172"/>
                <a:gd name="T70" fmla="*/ 4 w 172"/>
                <a:gd name="T71" fmla="*/ 163 h 172"/>
                <a:gd name="T72" fmla="*/ 6 w 172"/>
                <a:gd name="T73" fmla="*/ 166 h 172"/>
                <a:gd name="T74" fmla="*/ 10 w 172"/>
                <a:gd name="T75" fmla="*/ 168 h 172"/>
                <a:gd name="T76" fmla="*/ 13 w 172"/>
                <a:gd name="T77" fmla="*/ 171 h 172"/>
                <a:gd name="T78" fmla="*/ 17 w 172"/>
                <a:gd name="T79" fmla="*/ 172 h 172"/>
                <a:gd name="T80" fmla="*/ 21 w 172"/>
                <a:gd name="T81" fmla="*/ 172 h 172"/>
                <a:gd name="T82" fmla="*/ 21 w 172"/>
                <a:gd name="T83" fmla="*/ 172 h 172"/>
                <a:gd name="T84" fmla="*/ 42 w 172"/>
                <a:gd name="T85" fmla="*/ 44 h 172"/>
                <a:gd name="T86" fmla="*/ 128 w 172"/>
                <a:gd name="T87" fmla="*/ 44 h 172"/>
                <a:gd name="T88" fmla="*/ 128 w 172"/>
                <a:gd name="T89" fmla="*/ 129 h 172"/>
                <a:gd name="T90" fmla="*/ 42 w 172"/>
                <a:gd name="T91" fmla="*/ 129 h 172"/>
                <a:gd name="T92" fmla="*/ 42 w 172"/>
                <a:gd name="T93" fmla="*/ 4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21" y="172"/>
                  </a:moveTo>
                  <a:lnTo>
                    <a:pt x="150" y="172"/>
                  </a:lnTo>
                  <a:lnTo>
                    <a:pt x="150" y="172"/>
                  </a:lnTo>
                  <a:lnTo>
                    <a:pt x="154" y="172"/>
                  </a:lnTo>
                  <a:lnTo>
                    <a:pt x="158" y="171"/>
                  </a:lnTo>
                  <a:lnTo>
                    <a:pt x="162" y="168"/>
                  </a:lnTo>
                  <a:lnTo>
                    <a:pt x="164" y="166"/>
                  </a:lnTo>
                  <a:lnTo>
                    <a:pt x="168" y="163"/>
                  </a:lnTo>
                  <a:lnTo>
                    <a:pt x="169" y="160"/>
                  </a:lnTo>
                  <a:lnTo>
                    <a:pt x="170" y="155"/>
                  </a:lnTo>
                  <a:lnTo>
                    <a:pt x="172" y="151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0" y="18"/>
                  </a:lnTo>
                  <a:lnTo>
                    <a:pt x="169" y="13"/>
                  </a:lnTo>
                  <a:lnTo>
                    <a:pt x="168" y="10"/>
                  </a:lnTo>
                  <a:lnTo>
                    <a:pt x="164" y="7"/>
                  </a:lnTo>
                  <a:lnTo>
                    <a:pt x="162" y="4"/>
                  </a:lnTo>
                  <a:lnTo>
                    <a:pt x="158" y="2"/>
                  </a:lnTo>
                  <a:lnTo>
                    <a:pt x="154" y="1"/>
                  </a:lnTo>
                  <a:lnTo>
                    <a:pt x="15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4" y="163"/>
                  </a:lnTo>
                  <a:lnTo>
                    <a:pt x="6" y="166"/>
                  </a:lnTo>
                  <a:lnTo>
                    <a:pt x="10" y="168"/>
                  </a:lnTo>
                  <a:lnTo>
                    <a:pt x="13" y="171"/>
                  </a:lnTo>
                  <a:lnTo>
                    <a:pt x="17" y="172"/>
                  </a:lnTo>
                  <a:lnTo>
                    <a:pt x="21" y="172"/>
                  </a:lnTo>
                  <a:lnTo>
                    <a:pt x="21" y="172"/>
                  </a:lnTo>
                  <a:close/>
                  <a:moveTo>
                    <a:pt x="42" y="44"/>
                  </a:moveTo>
                  <a:lnTo>
                    <a:pt x="128" y="44"/>
                  </a:lnTo>
                  <a:lnTo>
                    <a:pt x="128" y="129"/>
                  </a:lnTo>
                  <a:lnTo>
                    <a:pt x="42" y="129"/>
                  </a:lnTo>
                  <a:lnTo>
                    <a:pt x="4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392"/>
            <p:cNvSpPr>
              <a:spLocks noEditPoints="1"/>
            </p:cNvSpPr>
            <p:nvPr/>
          </p:nvSpPr>
          <p:spPr bwMode="auto">
            <a:xfrm>
              <a:off x="4265886" y="4027489"/>
              <a:ext cx="136525" cy="136525"/>
            </a:xfrm>
            <a:custGeom>
              <a:avLst/>
              <a:gdLst>
                <a:gd name="T0" fmla="*/ 21 w 172"/>
                <a:gd name="T1" fmla="*/ 172 h 172"/>
                <a:gd name="T2" fmla="*/ 150 w 172"/>
                <a:gd name="T3" fmla="*/ 172 h 172"/>
                <a:gd name="T4" fmla="*/ 150 w 172"/>
                <a:gd name="T5" fmla="*/ 172 h 172"/>
                <a:gd name="T6" fmla="*/ 154 w 172"/>
                <a:gd name="T7" fmla="*/ 172 h 172"/>
                <a:gd name="T8" fmla="*/ 158 w 172"/>
                <a:gd name="T9" fmla="*/ 170 h 172"/>
                <a:gd name="T10" fmla="*/ 162 w 172"/>
                <a:gd name="T11" fmla="*/ 168 h 172"/>
                <a:gd name="T12" fmla="*/ 164 w 172"/>
                <a:gd name="T13" fmla="*/ 166 h 172"/>
                <a:gd name="T14" fmla="*/ 168 w 172"/>
                <a:gd name="T15" fmla="*/ 162 h 172"/>
                <a:gd name="T16" fmla="*/ 169 w 172"/>
                <a:gd name="T17" fmla="*/ 158 h 172"/>
                <a:gd name="T18" fmla="*/ 170 w 172"/>
                <a:gd name="T19" fmla="*/ 155 h 172"/>
                <a:gd name="T20" fmla="*/ 172 w 172"/>
                <a:gd name="T21" fmla="*/ 150 h 172"/>
                <a:gd name="T22" fmla="*/ 172 w 172"/>
                <a:gd name="T23" fmla="*/ 22 h 172"/>
                <a:gd name="T24" fmla="*/ 172 w 172"/>
                <a:gd name="T25" fmla="*/ 22 h 172"/>
                <a:gd name="T26" fmla="*/ 170 w 172"/>
                <a:gd name="T27" fmla="*/ 17 h 172"/>
                <a:gd name="T28" fmla="*/ 169 w 172"/>
                <a:gd name="T29" fmla="*/ 13 h 172"/>
                <a:gd name="T30" fmla="*/ 168 w 172"/>
                <a:gd name="T31" fmla="*/ 9 h 172"/>
                <a:gd name="T32" fmla="*/ 164 w 172"/>
                <a:gd name="T33" fmla="*/ 6 h 172"/>
                <a:gd name="T34" fmla="*/ 162 w 172"/>
                <a:gd name="T35" fmla="*/ 3 h 172"/>
                <a:gd name="T36" fmla="*/ 158 w 172"/>
                <a:gd name="T37" fmla="*/ 1 h 172"/>
                <a:gd name="T38" fmla="*/ 154 w 172"/>
                <a:gd name="T39" fmla="*/ 0 h 172"/>
                <a:gd name="T40" fmla="*/ 150 w 172"/>
                <a:gd name="T41" fmla="*/ 0 h 172"/>
                <a:gd name="T42" fmla="*/ 21 w 172"/>
                <a:gd name="T43" fmla="*/ 0 h 172"/>
                <a:gd name="T44" fmla="*/ 21 w 172"/>
                <a:gd name="T45" fmla="*/ 0 h 172"/>
                <a:gd name="T46" fmla="*/ 17 w 172"/>
                <a:gd name="T47" fmla="*/ 0 h 172"/>
                <a:gd name="T48" fmla="*/ 13 w 172"/>
                <a:gd name="T49" fmla="*/ 1 h 172"/>
                <a:gd name="T50" fmla="*/ 10 w 172"/>
                <a:gd name="T51" fmla="*/ 3 h 172"/>
                <a:gd name="T52" fmla="*/ 6 w 172"/>
                <a:gd name="T53" fmla="*/ 6 h 172"/>
                <a:gd name="T54" fmla="*/ 4 w 172"/>
                <a:gd name="T55" fmla="*/ 9 h 172"/>
                <a:gd name="T56" fmla="*/ 1 w 172"/>
                <a:gd name="T57" fmla="*/ 13 h 172"/>
                <a:gd name="T58" fmla="*/ 0 w 172"/>
                <a:gd name="T59" fmla="*/ 17 h 172"/>
                <a:gd name="T60" fmla="*/ 0 w 172"/>
                <a:gd name="T61" fmla="*/ 22 h 172"/>
                <a:gd name="T62" fmla="*/ 0 w 172"/>
                <a:gd name="T63" fmla="*/ 150 h 172"/>
                <a:gd name="T64" fmla="*/ 0 w 172"/>
                <a:gd name="T65" fmla="*/ 150 h 172"/>
                <a:gd name="T66" fmla="*/ 0 w 172"/>
                <a:gd name="T67" fmla="*/ 155 h 172"/>
                <a:gd name="T68" fmla="*/ 1 w 172"/>
                <a:gd name="T69" fmla="*/ 158 h 172"/>
                <a:gd name="T70" fmla="*/ 4 w 172"/>
                <a:gd name="T71" fmla="*/ 162 h 172"/>
                <a:gd name="T72" fmla="*/ 6 w 172"/>
                <a:gd name="T73" fmla="*/ 166 h 172"/>
                <a:gd name="T74" fmla="*/ 10 w 172"/>
                <a:gd name="T75" fmla="*/ 168 h 172"/>
                <a:gd name="T76" fmla="*/ 13 w 172"/>
                <a:gd name="T77" fmla="*/ 170 h 172"/>
                <a:gd name="T78" fmla="*/ 17 w 172"/>
                <a:gd name="T79" fmla="*/ 172 h 172"/>
                <a:gd name="T80" fmla="*/ 21 w 172"/>
                <a:gd name="T81" fmla="*/ 172 h 172"/>
                <a:gd name="T82" fmla="*/ 21 w 172"/>
                <a:gd name="T83" fmla="*/ 172 h 172"/>
                <a:gd name="T84" fmla="*/ 42 w 172"/>
                <a:gd name="T85" fmla="*/ 43 h 172"/>
                <a:gd name="T86" fmla="*/ 128 w 172"/>
                <a:gd name="T87" fmla="*/ 43 h 172"/>
                <a:gd name="T88" fmla="*/ 128 w 172"/>
                <a:gd name="T89" fmla="*/ 128 h 172"/>
                <a:gd name="T90" fmla="*/ 42 w 172"/>
                <a:gd name="T91" fmla="*/ 128 h 172"/>
                <a:gd name="T92" fmla="*/ 42 w 172"/>
                <a:gd name="T93" fmla="*/ 4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21" y="172"/>
                  </a:moveTo>
                  <a:lnTo>
                    <a:pt x="150" y="172"/>
                  </a:lnTo>
                  <a:lnTo>
                    <a:pt x="150" y="172"/>
                  </a:lnTo>
                  <a:lnTo>
                    <a:pt x="154" y="172"/>
                  </a:lnTo>
                  <a:lnTo>
                    <a:pt x="158" y="170"/>
                  </a:lnTo>
                  <a:lnTo>
                    <a:pt x="162" y="168"/>
                  </a:lnTo>
                  <a:lnTo>
                    <a:pt x="164" y="166"/>
                  </a:lnTo>
                  <a:lnTo>
                    <a:pt x="168" y="162"/>
                  </a:lnTo>
                  <a:lnTo>
                    <a:pt x="169" y="158"/>
                  </a:lnTo>
                  <a:lnTo>
                    <a:pt x="170" y="155"/>
                  </a:lnTo>
                  <a:lnTo>
                    <a:pt x="172" y="150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0" y="17"/>
                  </a:lnTo>
                  <a:lnTo>
                    <a:pt x="169" y="13"/>
                  </a:lnTo>
                  <a:lnTo>
                    <a:pt x="168" y="9"/>
                  </a:lnTo>
                  <a:lnTo>
                    <a:pt x="164" y="6"/>
                  </a:lnTo>
                  <a:lnTo>
                    <a:pt x="162" y="3"/>
                  </a:lnTo>
                  <a:lnTo>
                    <a:pt x="158" y="1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1" y="158"/>
                  </a:lnTo>
                  <a:lnTo>
                    <a:pt x="4" y="162"/>
                  </a:lnTo>
                  <a:lnTo>
                    <a:pt x="6" y="166"/>
                  </a:lnTo>
                  <a:lnTo>
                    <a:pt x="10" y="168"/>
                  </a:lnTo>
                  <a:lnTo>
                    <a:pt x="13" y="170"/>
                  </a:lnTo>
                  <a:lnTo>
                    <a:pt x="17" y="172"/>
                  </a:lnTo>
                  <a:lnTo>
                    <a:pt x="21" y="172"/>
                  </a:lnTo>
                  <a:lnTo>
                    <a:pt x="21" y="172"/>
                  </a:lnTo>
                  <a:close/>
                  <a:moveTo>
                    <a:pt x="42" y="43"/>
                  </a:moveTo>
                  <a:lnTo>
                    <a:pt x="128" y="43"/>
                  </a:lnTo>
                  <a:lnTo>
                    <a:pt x="128" y="128"/>
                  </a:lnTo>
                  <a:lnTo>
                    <a:pt x="42" y="128"/>
                  </a:lnTo>
                  <a:lnTo>
                    <a:pt x="4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393"/>
            <p:cNvSpPr>
              <a:spLocks noEditPoints="1"/>
            </p:cNvSpPr>
            <p:nvPr/>
          </p:nvSpPr>
          <p:spPr bwMode="auto">
            <a:xfrm>
              <a:off x="4265886" y="4368802"/>
              <a:ext cx="136525" cy="136525"/>
            </a:xfrm>
            <a:custGeom>
              <a:avLst/>
              <a:gdLst>
                <a:gd name="T0" fmla="*/ 21 w 172"/>
                <a:gd name="T1" fmla="*/ 172 h 172"/>
                <a:gd name="T2" fmla="*/ 150 w 172"/>
                <a:gd name="T3" fmla="*/ 172 h 172"/>
                <a:gd name="T4" fmla="*/ 150 w 172"/>
                <a:gd name="T5" fmla="*/ 172 h 172"/>
                <a:gd name="T6" fmla="*/ 154 w 172"/>
                <a:gd name="T7" fmla="*/ 171 h 172"/>
                <a:gd name="T8" fmla="*/ 158 w 172"/>
                <a:gd name="T9" fmla="*/ 170 h 172"/>
                <a:gd name="T10" fmla="*/ 162 w 172"/>
                <a:gd name="T11" fmla="*/ 168 h 172"/>
                <a:gd name="T12" fmla="*/ 164 w 172"/>
                <a:gd name="T13" fmla="*/ 166 h 172"/>
                <a:gd name="T14" fmla="*/ 168 w 172"/>
                <a:gd name="T15" fmla="*/ 162 h 172"/>
                <a:gd name="T16" fmla="*/ 169 w 172"/>
                <a:gd name="T17" fmla="*/ 159 h 172"/>
                <a:gd name="T18" fmla="*/ 170 w 172"/>
                <a:gd name="T19" fmla="*/ 155 h 172"/>
                <a:gd name="T20" fmla="*/ 172 w 172"/>
                <a:gd name="T21" fmla="*/ 150 h 172"/>
                <a:gd name="T22" fmla="*/ 172 w 172"/>
                <a:gd name="T23" fmla="*/ 22 h 172"/>
                <a:gd name="T24" fmla="*/ 172 w 172"/>
                <a:gd name="T25" fmla="*/ 22 h 172"/>
                <a:gd name="T26" fmla="*/ 170 w 172"/>
                <a:gd name="T27" fmla="*/ 17 h 172"/>
                <a:gd name="T28" fmla="*/ 169 w 172"/>
                <a:gd name="T29" fmla="*/ 14 h 172"/>
                <a:gd name="T30" fmla="*/ 168 w 172"/>
                <a:gd name="T31" fmla="*/ 10 h 172"/>
                <a:gd name="T32" fmla="*/ 164 w 172"/>
                <a:gd name="T33" fmla="*/ 6 h 172"/>
                <a:gd name="T34" fmla="*/ 162 w 172"/>
                <a:gd name="T35" fmla="*/ 4 h 172"/>
                <a:gd name="T36" fmla="*/ 158 w 172"/>
                <a:gd name="T37" fmla="*/ 2 h 172"/>
                <a:gd name="T38" fmla="*/ 154 w 172"/>
                <a:gd name="T39" fmla="*/ 0 h 172"/>
                <a:gd name="T40" fmla="*/ 150 w 172"/>
                <a:gd name="T41" fmla="*/ 0 h 172"/>
                <a:gd name="T42" fmla="*/ 21 w 172"/>
                <a:gd name="T43" fmla="*/ 0 h 172"/>
                <a:gd name="T44" fmla="*/ 21 w 172"/>
                <a:gd name="T45" fmla="*/ 0 h 172"/>
                <a:gd name="T46" fmla="*/ 17 w 172"/>
                <a:gd name="T47" fmla="*/ 0 h 172"/>
                <a:gd name="T48" fmla="*/ 13 w 172"/>
                <a:gd name="T49" fmla="*/ 2 h 172"/>
                <a:gd name="T50" fmla="*/ 10 w 172"/>
                <a:gd name="T51" fmla="*/ 4 h 172"/>
                <a:gd name="T52" fmla="*/ 6 w 172"/>
                <a:gd name="T53" fmla="*/ 6 h 172"/>
                <a:gd name="T54" fmla="*/ 4 w 172"/>
                <a:gd name="T55" fmla="*/ 10 h 172"/>
                <a:gd name="T56" fmla="*/ 1 w 172"/>
                <a:gd name="T57" fmla="*/ 14 h 172"/>
                <a:gd name="T58" fmla="*/ 0 w 172"/>
                <a:gd name="T59" fmla="*/ 17 h 172"/>
                <a:gd name="T60" fmla="*/ 0 w 172"/>
                <a:gd name="T61" fmla="*/ 22 h 172"/>
                <a:gd name="T62" fmla="*/ 0 w 172"/>
                <a:gd name="T63" fmla="*/ 150 h 172"/>
                <a:gd name="T64" fmla="*/ 0 w 172"/>
                <a:gd name="T65" fmla="*/ 150 h 172"/>
                <a:gd name="T66" fmla="*/ 0 w 172"/>
                <a:gd name="T67" fmla="*/ 155 h 172"/>
                <a:gd name="T68" fmla="*/ 1 w 172"/>
                <a:gd name="T69" fmla="*/ 159 h 172"/>
                <a:gd name="T70" fmla="*/ 4 w 172"/>
                <a:gd name="T71" fmla="*/ 162 h 172"/>
                <a:gd name="T72" fmla="*/ 6 w 172"/>
                <a:gd name="T73" fmla="*/ 166 h 172"/>
                <a:gd name="T74" fmla="*/ 10 w 172"/>
                <a:gd name="T75" fmla="*/ 168 h 172"/>
                <a:gd name="T76" fmla="*/ 13 w 172"/>
                <a:gd name="T77" fmla="*/ 170 h 172"/>
                <a:gd name="T78" fmla="*/ 17 w 172"/>
                <a:gd name="T79" fmla="*/ 171 h 172"/>
                <a:gd name="T80" fmla="*/ 21 w 172"/>
                <a:gd name="T81" fmla="*/ 172 h 172"/>
                <a:gd name="T82" fmla="*/ 21 w 172"/>
                <a:gd name="T83" fmla="*/ 172 h 172"/>
                <a:gd name="T84" fmla="*/ 42 w 172"/>
                <a:gd name="T85" fmla="*/ 43 h 172"/>
                <a:gd name="T86" fmla="*/ 128 w 172"/>
                <a:gd name="T87" fmla="*/ 43 h 172"/>
                <a:gd name="T88" fmla="*/ 128 w 172"/>
                <a:gd name="T89" fmla="*/ 129 h 172"/>
                <a:gd name="T90" fmla="*/ 42 w 172"/>
                <a:gd name="T91" fmla="*/ 129 h 172"/>
                <a:gd name="T92" fmla="*/ 42 w 172"/>
                <a:gd name="T93" fmla="*/ 4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21" y="172"/>
                  </a:moveTo>
                  <a:lnTo>
                    <a:pt x="150" y="172"/>
                  </a:lnTo>
                  <a:lnTo>
                    <a:pt x="150" y="172"/>
                  </a:lnTo>
                  <a:lnTo>
                    <a:pt x="154" y="171"/>
                  </a:lnTo>
                  <a:lnTo>
                    <a:pt x="158" y="170"/>
                  </a:lnTo>
                  <a:lnTo>
                    <a:pt x="162" y="168"/>
                  </a:lnTo>
                  <a:lnTo>
                    <a:pt x="164" y="166"/>
                  </a:lnTo>
                  <a:lnTo>
                    <a:pt x="168" y="162"/>
                  </a:lnTo>
                  <a:lnTo>
                    <a:pt x="169" y="159"/>
                  </a:lnTo>
                  <a:lnTo>
                    <a:pt x="170" y="155"/>
                  </a:lnTo>
                  <a:lnTo>
                    <a:pt x="172" y="150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0" y="17"/>
                  </a:lnTo>
                  <a:lnTo>
                    <a:pt x="169" y="14"/>
                  </a:lnTo>
                  <a:lnTo>
                    <a:pt x="168" y="10"/>
                  </a:lnTo>
                  <a:lnTo>
                    <a:pt x="164" y="6"/>
                  </a:lnTo>
                  <a:lnTo>
                    <a:pt x="162" y="4"/>
                  </a:lnTo>
                  <a:lnTo>
                    <a:pt x="158" y="2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5"/>
                  </a:lnTo>
                  <a:lnTo>
                    <a:pt x="1" y="159"/>
                  </a:lnTo>
                  <a:lnTo>
                    <a:pt x="4" y="162"/>
                  </a:lnTo>
                  <a:lnTo>
                    <a:pt x="6" y="166"/>
                  </a:lnTo>
                  <a:lnTo>
                    <a:pt x="10" y="168"/>
                  </a:lnTo>
                  <a:lnTo>
                    <a:pt x="13" y="170"/>
                  </a:lnTo>
                  <a:lnTo>
                    <a:pt x="17" y="171"/>
                  </a:lnTo>
                  <a:lnTo>
                    <a:pt x="21" y="172"/>
                  </a:lnTo>
                  <a:lnTo>
                    <a:pt x="21" y="172"/>
                  </a:lnTo>
                  <a:close/>
                  <a:moveTo>
                    <a:pt x="42" y="43"/>
                  </a:moveTo>
                  <a:lnTo>
                    <a:pt x="128" y="43"/>
                  </a:lnTo>
                  <a:lnTo>
                    <a:pt x="128" y="129"/>
                  </a:lnTo>
                  <a:lnTo>
                    <a:pt x="42" y="129"/>
                  </a:lnTo>
                  <a:lnTo>
                    <a:pt x="4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394"/>
            <p:cNvSpPr>
              <a:spLocks noEditPoints="1"/>
            </p:cNvSpPr>
            <p:nvPr/>
          </p:nvSpPr>
          <p:spPr bwMode="auto">
            <a:xfrm>
              <a:off x="4094436" y="4197352"/>
              <a:ext cx="136525" cy="136525"/>
            </a:xfrm>
            <a:custGeom>
              <a:avLst/>
              <a:gdLst>
                <a:gd name="T0" fmla="*/ 22 w 172"/>
                <a:gd name="T1" fmla="*/ 172 h 172"/>
                <a:gd name="T2" fmla="*/ 150 w 172"/>
                <a:gd name="T3" fmla="*/ 172 h 172"/>
                <a:gd name="T4" fmla="*/ 150 w 172"/>
                <a:gd name="T5" fmla="*/ 172 h 172"/>
                <a:gd name="T6" fmla="*/ 155 w 172"/>
                <a:gd name="T7" fmla="*/ 172 h 172"/>
                <a:gd name="T8" fmla="*/ 158 w 172"/>
                <a:gd name="T9" fmla="*/ 171 h 172"/>
                <a:gd name="T10" fmla="*/ 162 w 172"/>
                <a:gd name="T11" fmla="*/ 168 h 172"/>
                <a:gd name="T12" fmla="*/ 166 w 172"/>
                <a:gd name="T13" fmla="*/ 166 h 172"/>
                <a:gd name="T14" fmla="*/ 168 w 172"/>
                <a:gd name="T15" fmla="*/ 163 h 172"/>
                <a:gd name="T16" fmla="*/ 170 w 172"/>
                <a:gd name="T17" fmla="*/ 160 h 172"/>
                <a:gd name="T18" fmla="*/ 172 w 172"/>
                <a:gd name="T19" fmla="*/ 155 h 172"/>
                <a:gd name="T20" fmla="*/ 172 w 172"/>
                <a:gd name="T21" fmla="*/ 151 h 172"/>
                <a:gd name="T22" fmla="*/ 172 w 172"/>
                <a:gd name="T23" fmla="*/ 22 h 172"/>
                <a:gd name="T24" fmla="*/ 172 w 172"/>
                <a:gd name="T25" fmla="*/ 22 h 172"/>
                <a:gd name="T26" fmla="*/ 172 w 172"/>
                <a:gd name="T27" fmla="*/ 18 h 172"/>
                <a:gd name="T28" fmla="*/ 170 w 172"/>
                <a:gd name="T29" fmla="*/ 13 h 172"/>
                <a:gd name="T30" fmla="*/ 168 w 172"/>
                <a:gd name="T31" fmla="*/ 10 h 172"/>
                <a:gd name="T32" fmla="*/ 166 w 172"/>
                <a:gd name="T33" fmla="*/ 7 h 172"/>
                <a:gd name="T34" fmla="*/ 162 w 172"/>
                <a:gd name="T35" fmla="*/ 4 h 172"/>
                <a:gd name="T36" fmla="*/ 158 w 172"/>
                <a:gd name="T37" fmla="*/ 2 h 172"/>
                <a:gd name="T38" fmla="*/ 155 w 172"/>
                <a:gd name="T39" fmla="*/ 1 h 172"/>
                <a:gd name="T40" fmla="*/ 150 w 172"/>
                <a:gd name="T41" fmla="*/ 0 h 172"/>
                <a:gd name="T42" fmla="*/ 22 w 172"/>
                <a:gd name="T43" fmla="*/ 0 h 172"/>
                <a:gd name="T44" fmla="*/ 22 w 172"/>
                <a:gd name="T45" fmla="*/ 0 h 172"/>
                <a:gd name="T46" fmla="*/ 17 w 172"/>
                <a:gd name="T47" fmla="*/ 1 h 172"/>
                <a:gd name="T48" fmla="*/ 13 w 172"/>
                <a:gd name="T49" fmla="*/ 2 h 172"/>
                <a:gd name="T50" fmla="*/ 10 w 172"/>
                <a:gd name="T51" fmla="*/ 4 h 172"/>
                <a:gd name="T52" fmla="*/ 7 w 172"/>
                <a:gd name="T53" fmla="*/ 7 h 172"/>
                <a:gd name="T54" fmla="*/ 4 w 172"/>
                <a:gd name="T55" fmla="*/ 10 h 172"/>
                <a:gd name="T56" fmla="*/ 2 w 172"/>
                <a:gd name="T57" fmla="*/ 13 h 172"/>
                <a:gd name="T58" fmla="*/ 1 w 172"/>
                <a:gd name="T59" fmla="*/ 18 h 172"/>
                <a:gd name="T60" fmla="*/ 0 w 172"/>
                <a:gd name="T61" fmla="*/ 22 h 172"/>
                <a:gd name="T62" fmla="*/ 0 w 172"/>
                <a:gd name="T63" fmla="*/ 151 h 172"/>
                <a:gd name="T64" fmla="*/ 0 w 172"/>
                <a:gd name="T65" fmla="*/ 151 h 172"/>
                <a:gd name="T66" fmla="*/ 1 w 172"/>
                <a:gd name="T67" fmla="*/ 155 h 172"/>
                <a:gd name="T68" fmla="*/ 2 w 172"/>
                <a:gd name="T69" fmla="*/ 160 h 172"/>
                <a:gd name="T70" fmla="*/ 4 w 172"/>
                <a:gd name="T71" fmla="*/ 163 h 172"/>
                <a:gd name="T72" fmla="*/ 7 w 172"/>
                <a:gd name="T73" fmla="*/ 166 h 172"/>
                <a:gd name="T74" fmla="*/ 10 w 172"/>
                <a:gd name="T75" fmla="*/ 168 h 172"/>
                <a:gd name="T76" fmla="*/ 13 w 172"/>
                <a:gd name="T77" fmla="*/ 171 h 172"/>
                <a:gd name="T78" fmla="*/ 17 w 172"/>
                <a:gd name="T79" fmla="*/ 172 h 172"/>
                <a:gd name="T80" fmla="*/ 22 w 172"/>
                <a:gd name="T81" fmla="*/ 172 h 172"/>
                <a:gd name="T82" fmla="*/ 22 w 172"/>
                <a:gd name="T83" fmla="*/ 172 h 172"/>
                <a:gd name="T84" fmla="*/ 43 w 172"/>
                <a:gd name="T85" fmla="*/ 44 h 172"/>
                <a:gd name="T86" fmla="*/ 129 w 172"/>
                <a:gd name="T87" fmla="*/ 44 h 172"/>
                <a:gd name="T88" fmla="*/ 129 w 172"/>
                <a:gd name="T89" fmla="*/ 129 h 172"/>
                <a:gd name="T90" fmla="*/ 43 w 172"/>
                <a:gd name="T91" fmla="*/ 129 h 172"/>
                <a:gd name="T92" fmla="*/ 43 w 172"/>
                <a:gd name="T93" fmla="*/ 4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22" y="172"/>
                  </a:moveTo>
                  <a:lnTo>
                    <a:pt x="150" y="172"/>
                  </a:lnTo>
                  <a:lnTo>
                    <a:pt x="150" y="172"/>
                  </a:lnTo>
                  <a:lnTo>
                    <a:pt x="155" y="172"/>
                  </a:lnTo>
                  <a:lnTo>
                    <a:pt x="158" y="171"/>
                  </a:lnTo>
                  <a:lnTo>
                    <a:pt x="162" y="168"/>
                  </a:lnTo>
                  <a:lnTo>
                    <a:pt x="166" y="166"/>
                  </a:lnTo>
                  <a:lnTo>
                    <a:pt x="168" y="163"/>
                  </a:lnTo>
                  <a:lnTo>
                    <a:pt x="170" y="160"/>
                  </a:lnTo>
                  <a:lnTo>
                    <a:pt x="172" y="155"/>
                  </a:lnTo>
                  <a:lnTo>
                    <a:pt x="172" y="151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18"/>
                  </a:lnTo>
                  <a:lnTo>
                    <a:pt x="170" y="13"/>
                  </a:lnTo>
                  <a:lnTo>
                    <a:pt x="168" y="10"/>
                  </a:lnTo>
                  <a:lnTo>
                    <a:pt x="166" y="7"/>
                  </a:lnTo>
                  <a:lnTo>
                    <a:pt x="162" y="4"/>
                  </a:lnTo>
                  <a:lnTo>
                    <a:pt x="158" y="2"/>
                  </a:lnTo>
                  <a:lnTo>
                    <a:pt x="155" y="1"/>
                  </a:lnTo>
                  <a:lnTo>
                    <a:pt x="15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155"/>
                  </a:lnTo>
                  <a:lnTo>
                    <a:pt x="2" y="160"/>
                  </a:lnTo>
                  <a:lnTo>
                    <a:pt x="4" y="163"/>
                  </a:lnTo>
                  <a:lnTo>
                    <a:pt x="7" y="166"/>
                  </a:lnTo>
                  <a:lnTo>
                    <a:pt x="10" y="168"/>
                  </a:lnTo>
                  <a:lnTo>
                    <a:pt x="13" y="171"/>
                  </a:lnTo>
                  <a:lnTo>
                    <a:pt x="17" y="172"/>
                  </a:lnTo>
                  <a:lnTo>
                    <a:pt x="22" y="172"/>
                  </a:lnTo>
                  <a:lnTo>
                    <a:pt x="22" y="172"/>
                  </a:lnTo>
                  <a:close/>
                  <a:moveTo>
                    <a:pt x="43" y="44"/>
                  </a:moveTo>
                  <a:lnTo>
                    <a:pt x="129" y="44"/>
                  </a:lnTo>
                  <a:lnTo>
                    <a:pt x="129" y="129"/>
                  </a:lnTo>
                  <a:lnTo>
                    <a:pt x="43" y="129"/>
                  </a:lnTo>
                  <a:lnTo>
                    <a:pt x="4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395"/>
            <p:cNvSpPr>
              <a:spLocks noEditPoints="1"/>
            </p:cNvSpPr>
            <p:nvPr/>
          </p:nvSpPr>
          <p:spPr bwMode="auto">
            <a:xfrm>
              <a:off x="4094436" y="4027489"/>
              <a:ext cx="136525" cy="136525"/>
            </a:xfrm>
            <a:custGeom>
              <a:avLst/>
              <a:gdLst>
                <a:gd name="T0" fmla="*/ 22 w 172"/>
                <a:gd name="T1" fmla="*/ 172 h 172"/>
                <a:gd name="T2" fmla="*/ 150 w 172"/>
                <a:gd name="T3" fmla="*/ 172 h 172"/>
                <a:gd name="T4" fmla="*/ 150 w 172"/>
                <a:gd name="T5" fmla="*/ 172 h 172"/>
                <a:gd name="T6" fmla="*/ 155 w 172"/>
                <a:gd name="T7" fmla="*/ 172 h 172"/>
                <a:gd name="T8" fmla="*/ 158 w 172"/>
                <a:gd name="T9" fmla="*/ 170 h 172"/>
                <a:gd name="T10" fmla="*/ 162 w 172"/>
                <a:gd name="T11" fmla="*/ 168 h 172"/>
                <a:gd name="T12" fmla="*/ 166 w 172"/>
                <a:gd name="T13" fmla="*/ 166 h 172"/>
                <a:gd name="T14" fmla="*/ 168 w 172"/>
                <a:gd name="T15" fmla="*/ 162 h 172"/>
                <a:gd name="T16" fmla="*/ 170 w 172"/>
                <a:gd name="T17" fmla="*/ 158 h 172"/>
                <a:gd name="T18" fmla="*/ 172 w 172"/>
                <a:gd name="T19" fmla="*/ 155 h 172"/>
                <a:gd name="T20" fmla="*/ 172 w 172"/>
                <a:gd name="T21" fmla="*/ 150 h 172"/>
                <a:gd name="T22" fmla="*/ 172 w 172"/>
                <a:gd name="T23" fmla="*/ 22 h 172"/>
                <a:gd name="T24" fmla="*/ 172 w 172"/>
                <a:gd name="T25" fmla="*/ 22 h 172"/>
                <a:gd name="T26" fmla="*/ 172 w 172"/>
                <a:gd name="T27" fmla="*/ 17 h 172"/>
                <a:gd name="T28" fmla="*/ 170 w 172"/>
                <a:gd name="T29" fmla="*/ 13 h 172"/>
                <a:gd name="T30" fmla="*/ 168 w 172"/>
                <a:gd name="T31" fmla="*/ 9 h 172"/>
                <a:gd name="T32" fmla="*/ 166 w 172"/>
                <a:gd name="T33" fmla="*/ 6 h 172"/>
                <a:gd name="T34" fmla="*/ 162 w 172"/>
                <a:gd name="T35" fmla="*/ 3 h 172"/>
                <a:gd name="T36" fmla="*/ 158 w 172"/>
                <a:gd name="T37" fmla="*/ 1 h 172"/>
                <a:gd name="T38" fmla="*/ 155 w 172"/>
                <a:gd name="T39" fmla="*/ 0 h 172"/>
                <a:gd name="T40" fmla="*/ 150 w 172"/>
                <a:gd name="T41" fmla="*/ 0 h 172"/>
                <a:gd name="T42" fmla="*/ 22 w 172"/>
                <a:gd name="T43" fmla="*/ 0 h 172"/>
                <a:gd name="T44" fmla="*/ 22 w 172"/>
                <a:gd name="T45" fmla="*/ 0 h 172"/>
                <a:gd name="T46" fmla="*/ 17 w 172"/>
                <a:gd name="T47" fmla="*/ 0 h 172"/>
                <a:gd name="T48" fmla="*/ 13 w 172"/>
                <a:gd name="T49" fmla="*/ 1 h 172"/>
                <a:gd name="T50" fmla="*/ 10 w 172"/>
                <a:gd name="T51" fmla="*/ 3 h 172"/>
                <a:gd name="T52" fmla="*/ 7 w 172"/>
                <a:gd name="T53" fmla="*/ 6 h 172"/>
                <a:gd name="T54" fmla="*/ 4 w 172"/>
                <a:gd name="T55" fmla="*/ 9 h 172"/>
                <a:gd name="T56" fmla="*/ 2 w 172"/>
                <a:gd name="T57" fmla="*/ 13 h 172"/>
                <a:gd name="T58" fmla="*/ 1 w 172"/>
                <a:gd name="T59" fmla="*/ 17 h 172"/>
                <a:gd name="T60" fmla="*/ 0 w 172"/>
                <a:gd name="T61" fmla="*/ 22 h 172"/>
                <a:gd name="T62" fmla="*/ 0 w 172"/>
                <a:gd name="T63" fmla="*/ 150 h 172"/>
                <a:gd name="T64" fmla="*/ 0 w 172"/>
                <a:gd name="T65" fmla="*/ 150 h 172"/>
                <a:gd name="T66" fmla="*/ 1 w 172"/>
                <a:gd name="T67" fmla="*/ 155 h 172"/>
                <a:gd name="T68" fmla="*/ 2 w 172"/>
                <a:gd name="T69" fmla="*/ 158 h 172"/>
                <a:gd name="T70" fmla="*/ 4 w 172"/>
                <a:gd name="T71" fmla="*/ 162 h 172"/>
                <a:gd name="T72" fmla="*/ 7 w 172"/>
                <a:gd name="T73" fmla="*/ 166 h 172"/>
                <a:gd name="T74" fmla="*/ 10 w 172"/>
                <a:gd name="T75" fmla="*/ 168 h 172"/>
                <a:gd name="T76" fmla="*/ 13 w 172"/>
                <a:gd name="T77" fmla="*/ 170 h 172"/>
                <a:gd name="T78" fmla="*/ 17 w 172"/>
                <a:gd name="T79" fmla="*/ 172 h 172"/>
                <a:gd name="T80" fmla="*/ 22 w 172"/>
                <a:gd name="T81" fmla="*/ 172 h 172"/>
                <a:gd name="T82" fmla="*/ 22 w 172"/>
                <a:gd name="T83" fmla="*/ 172 h 172"/>
                <a:gd name="T84" fmla="*/ 43 w 172"/>
                <a:gd name="T85" fmla="*/ 43 h 172"/>
                <a:gd name="T86" fmla="*/ 129 w 172"/>
                <a:gd name="T87" fmla="*/ 43 h 172"/>
                <a:gd name="T88" fmla="*/ 129 w 172"/>
                <a:gd name="T89" fmla="*/ 128 h 172"/>
                <a:gd name="T90" fmla="*/ 43 w 172"/>
                <a:gd name="T91" fmla="*/ 128 h 172"/>
                <a:gd name="T92" fmla="*/ 43 w 172"/>
                <a:gd name="T93" fmla="*/ 4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22" y="172"/>
                  </a:moveTo>
                  <a:lnTo>
                    <a:pt x="150" y="172"/>
                  </a:lnTo>
                  <a:lnTo>
                    <a:pt x="150" y="172"/>
                  </a:lnTo>
                  <a:lnTo>
                    <a:pt x="155" y="172"/>
                  </a:lnTo>
                  <a:lnTo>
                    <a:pt x="158" y="170"/>
                  </a:lnTo>
                  <a:lnTo>
                    <a:pt x="162" y="168"/>
                  </a:lnTo>
                  <a:lnTo>
                    <a:pt x="166" y="166"/>
                  </a:lnTo>
                  <a:lnTo>
                    <a:pt x="168" y="162"/>
                  </a:lnTo>
                  <a:lnTo>
                    <a:pt x="170" y="158"/>
                  </a:lnTo>
                  <a:lnTo>
                    <a:pt x="172" y="155"/>
                  </a:lnTo>
                  <a:lnTo>
                    <a:pt x="172" y="150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17"/>
                  </a:lnTo>
                  <a:lnTo>
                    <a:pt x="170" y="13"/>
                  </a:lnTo>
                  <a:lnTo>
                    <a:pt x="168" y="9"/>
                  </a:lnTo>
                  <a:lnTo>
                    <a:pt x="166" y="6"/>
                  </a:lnTo>
                  <a:lnTo>
                    <a:pt x="162" y="3"/>
                  </a:lnTo>
                  <a:lnTo>
                    <a:pt x="158" y="1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5"/>
                  </a:lnTo>
                  <a:lnTo>
                    <a:pt x="2" y="158"/>
                  </a:lnTo>
                  <a:lnTo>
                    <a:pt x="4" y="162"/>
                  </a:lnTo>
                  <a:lnTo>
                    <a:pt x="7" y="166"/>
                  </a:lnTo>
                  <a:lnTo>
                    <a:pt x="10" y="168"/>
                  </a:lnTo>
                  <a:lnTo>
                    <a:pt x="13" y="170"/>
                  </a:lnTo>
                  <a:lnTo>
                    <a:pt x="17" y="172"/>
                  </a:lnTo>
                  <a:lnTo>
                    <a:pt x="22" y="172"/>
                  </a:lnTo>
                  <a:lnTo>
                    <a:pt x="22" y="172"/>
                  </a:lnTo>
                  <a:close/>
                  <a:moveTo>
                    <a:pt x="43" y="43"/>
                  </a:moveTo>
                  <a:lnTo>
                    <a:pt x="129" y="43"/>
                  </a:lnTo>
                  <a:lnTo>
                    <a:pt x="129" y="128"/>
                  </a:lnTo>
                  <a:lnTo>
                    <a:pt x="43" y="128"/>
                  </a:ln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396"/>
            <p:cNvSpPr>
              <a:spLocks noEditPoints="1"/>
            </p:cNvSpPr>
            <p:nvPr/>
          </p:nvSpPr>
          <p:spPr bwMode="auto">
            <a:xfrm>
              <a:off x="4094436" y="4368802"/>
              <a:ext cx="136525" cy="136525"/>
            </a:xfrm>
            <a:custGeom>
              <a:avLst/>
              <a:gdLst>
                <a:gd name="T0" fmla="*/ 22 w 172"/>
                <a:gd name="T1" fmla="*/ 172 h 172"/>
                <a:gd name="T2" fmla="*/ 150 w 172"/>
                <a:gd name="T3" fmla="*/ 172 h 172"/>
                <a:gd name="T4" fmla="*/ 150 w 172"/>
                <a:gd name="T5" fmla="*/ 172 h 172"/>
                <a:gd name="T6" fmla="*/ 155 w 172"/>
                <a:gd name="T7" fmla="*/ 171 h 172"/>
                <a:gd name="T8" fmla="*/ 158 w 172"/>
                <a:gd name="T9" fmla="*/ 170 h 172"/>
                <a:gd name="T10" fmla="*/ 162 w 172"/>
                <a:gd name="T11" fmla="*/ 168 h 172"/>
                <a:gd name="T12" fmla="*/ 166 w 172"/>
                <a:gd name="T13" fmla="*/ 166 h 172"/>
                <a:gd name="T14" fmla="*/ 168 w 172"/>
                <a:gd name="T15" fmla="*/ 162 h 172"/>
                <a:gd name="T16" fmla="*/ 170 w 172"/>
                <a:gd name="T17" fmla="*/ 159 h 172"/>
                <a:gd name="T18" fmla="*/ 172 w 172"/>
                <a:gd name="T19" fmla="*/ 155 h 172"/>
                <a:gd name="T20" fmla="*/ 172 w 172"/>
                <a:gd name="T21" fmla="*/ 150 h 172"/>
                <a:gd name="T22" fmla="*/ 172 w 172"/>
                <a:gd name="T23" fmla="*/ 22 h 172"/>
                <a:gd name="T24" fmla="*/ 172 w 172"/>
                <a:gd name="T25" fmla="*/ 22 h 172"/>
                <a:gd name="T26" fmla="*/ 172 w 172"/>
                <a:gd name="T27" fmla="*/ 17 h 172"/>
                <a:gd name="T28" fmla="*/ 170 w 172"/>
                <a:gd name="T29" fmla="*/ 14 h 172"/>
                <a:gd name="T30" fmla="*/ 168 w 172"/>
                <a:gd name="T31" fmla="*/ 10 h 172"/>
                <a:gd name="T32" fmla="*/ 166 w 172"/>
                <a:gd name="T33" fmla="*/ 6 h 172"/>
                <a:gd name="T34" fmla="*/ 162 w 172"/>
                <a:gd name="T35" fmla="*/ 4 h 172"/>
                <a:gd name="T36" fmla="*/ 158 w 172"/>
                <a:gd name="T37" fmla="*/ 2 h 172"/>
                <a:gd name="T38" fmla="*/ 155 w 172"/>
                <a:gd name="T39" fmla="*/ 0 h 172"/>
                <a:gd name="T40" fmla="*/ 150 w 172"/>
                <a:gd name="T41" fmla="*/ 0 h 172"/>
                <a:gd name="T42" fmla="*/ 22 w 172"/>
                <a:gd name="T43" fmla="*/ 0 h 172"/>
                <a:gd name="T44" fmla="*/ 22 w 172"/>
                <a:gd name="T45" fmla="*/ 0 h 172"/>
                <a:gd name="T46" fmla="*/ 17 w 172"/>
                <a:gd name="T47" fmla="*/ 0 h 172"/>
                <a:gd name="T48" fmla="*/ 13 w 172"/>
                <a:gd name="T49" fmla="*/ 2 h 172"/>
                <a:gd name="T50" fmla="*/ 10 w 172"/>
                <a:gd name="T51" fmla="*/ 4 h 172"/>
                <a:gd name="T52" fmla="*/ 7 w 172"/>
                <a:gd name="T53" fmla="*/ 6 h 172"/>
                <a:gd name="T54" fmla="*/ 4 w 172"/>
                <a:gd name="T55" fmla="*/ 10 h 172"/>
                <a:gd name="T56" fmla="*/ 2 w 172"/>
                <a:gd name="T57" fmla="*/ 14 h 172"/>
                <a:gd name="T58" fmla="*/ 1 w 172"/>
                <a:gd name="T59" fmla="*/ 17 h 172"/>
                <a:gd name="T60" fmla="*/ 0 w 172"/>
                <a:gd name="T61" fmla="*/ 22 h 172"/>
                <a:gd name="T62" fmla="*/ 0 w 172"/>
                <a:gd name="T63" fmla="*/ 150 h 172"/>
                <a:gd name="T64" fmla="*/ 0 w 172"/>
                <a:gd name="T65" fmla="*/ 150 h 172"/>
                <a:gd name="T66" fmla="*/ 1 w 172"/>
                <a:gd name="T67" fmla="*/ 155 h 172"/>
                <a:gd name="T68" fmla="*/ 2 w 172"/>
                <a:gd name="T69" fmla="*/ 159 h 172"/>
                <a:gd name="T70" fmla="*/ 4 w 172"/>
                <a:gd name="T71" fmla="*/ 162 h 172"/>
                <a:gd name="T72" fmla="*/ 7 w 172"/>
                <a:gd name="T73" fmla="*/ 166 h 172"/>
                <a:gd name="T74" fmla="*/ 10 w 172"/>
                <a:gd name="T75" fmla="*/ 168 h 172"/>
                <a:gd name="T76" fmla="*/ 13 w 172"/>
                <a:gd name="T77" fmla="*/ 170 h 172"/>
                <a:gd name="T78" fmla="*/ 17 w 172"/>
                <a:gd name="T79" fmla="*/ 171 h 172"/>
                <a:gd name="T80" fmla="*/ 22 w 172"/>
                <a:gd name="T81" fmla="*/ 172 h 172"/>
                <a:gd name="T82" fmla="*/ 22 w 172"/>
                <a:gd name="T83" fmla="*/ 172 h 172"/>
                <a:gd name="T84" fmla="*/ 43 w 172"/>
                <a:gd name="T85" fmla="*/ 43 h 172"/>
                <a:gd name="T86" fmla="*/ 129 w 172"/>
                <a:gd name="T87" fmla="*/ 43 h 172"/>
                <a:gd name="T88" fmla="*/ 129 w 172"/>
                <a:gd name="T89" fmla="*/ 129 h 172"/>
                <a:gd name="T90" fmla="*/ 43 w 172"/>
                <a:gd name="T91" fmla="*/ 129 h 172"/>
                <a:gd name="T92" fmla="*/ 43 w 172"/>
                <a:gd name="T93" fmla="*/ 4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172">
                  <a:moveTo>
                    <a:pt x="22" y="172"/>
                  </a:moveTo>
                  <a:lnTo>
                    <a:pt x="150" y="172"/>
                  </a:lnTo>
                  <a:lnTo>
                    <a:pt x="150" y="172"/>
                  </a:lnTo>
                  <a:lnTo>
                    <a:pt x="155" y="171"/>
                  </a:lnTo>
                  <a:lnTo>
                    <a:pt x="158" y="170"/>
                  </a:lnTo>
                  <a:lnTo>
                    <a:pt x="162" y="168"/>
                  </a:lnTo>
                  <a:lnTo>
                    <a:pt x="166" y="166"/>
                  </a:lnTo>
                  <a:lnTo>
                    <a:pt x="168" y="162"/>
                  </a:lnTo>
                  <a:lnTo>
                    <a:pt x="170" y="159"/>
                  </a:lnTo>
                  <a:lnTo>
                    <a:pt x="172" y="155"/>
                  </a:lnTo>
                  <a:lnTo>
                    <a:pt x="172" y="150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17"/>
                  </a:lnTo>
                  <a:lnTo>
                    <a:pt x="170" y="14"/>
                  </a:lnTo>
                  <a:lnTo>
                    <a:pt x="168" y="10"/>
                  </a:lnTo>
                  <a:lnTo>
                    <a:pt x="166" y="6"/>
                  </a:lnTo>
                  <a:lnTo>
                    <a:pt x="162" y="4"/>
                  </a:lnTo>
                  <a:lnTo>
                    <a:pt x="158" y="2"/>
                  </a:lnTo>
                  <a:lnTo>
                    <a:pt x="155" y="0"/>
                  </a:lnTo>
                  <a:lnTo>
                    <a:pt x="15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5"/>
                  </a:lnTo>
                  <a:lnTo>
                    <a:pt x="2" y="159"/>
                  </a:lnTo>
                  <a:lnTo>
                    <a:pt x="4" y="162"/>
                  </a:lnTo>
                  <a:lnTo>
                    <a:pt x="7" y="166"/>
                  </a:lnTo>
                  <a:lnTo>
                    <a:pt x="10" y="168"/>
                  </a:lnTo>
                  <a:lnTo>
                    <a:pt x="13" y="170"/>
                  </a:lnTo>
                  <a:lnTo>
                    <a:pt x="17" y="171"/>
                  </a:lnTo>
                  <a:lnTo>
                    <a:pt x="22" y="172"/>
                  </a:lnTo>
                  <a:lnTo>
                    <a:pt x="22" y="172"/>
                  </a:lnTo>
                  <a:close/>
                  <a:moveTo>
                    <a:pt x="43" y="43"/>
                  </a:moveTo>
                  <a:lnTo>
                    <a:pt x="129" y="43"/>
                  </a:lnTo>
                  <a:lnTo>
                    <a:pt x="129" y="129"/>
                  </a:lnTo>
                  <a:lnTo>
                    <a:pt x="43" y="129"/>
                  </a:ln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Rectangle 397"/>
            <p:cNvSpPr>
              <a:spLocks noChangeArrowheads="1"/>
            </p:cNvSpPr>
            <p:nvPr/>
          </p:nvSpPr>
          <p:spPr bwMode="auto">
            <a:xfrm>
              <a:off x="4148411" y="3527427"/>
              <a:ext cx="4667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Rectangle 398"/>
            <p:cNvSpPr>
              <a:spLocks noChangeArrowheads="1"/>
            </p:cNvSpPr>
            <p:nvPr/>
          </p:nvSpPr>
          <p:spPr bwMode="auto">
            <a:xfrm>
              <a:off x="4473848" y="3443289"/>
              <a:ext cx="30163" cy="638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13" y="4844490"/>
            <a:ext cx="236453" cy="23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60" y="4803664"/>
            <a:ext cx="236453" cy="23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Прямоугольник 114"/>
          <p:cNvSpPr/>
          <p:nvPr/>
        </p:nvSpPr>
        <p:spPr>
          <a:xfrm>
            <a:off x="415352" y="4343303"/>
            <a:ext cx="4083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Bliss Pro Heavy" pitchFamily="50" charset="0"/>
                <a:ea typeface="Calibri"/>
                <a:cs typeface="Times New Roman"/>
              </a:rPr>
              <a:t>Структура Стратегии</a:t>
            </a:r>
            <a:endParaRPr lang="ru-RU" sz="1400" dirty="0" smtClean="0">
              <a:latin typeface="Bliss Pro Heavy" pitchFamily="50" charset="0"/>
              <a:ea typeface="Calibri"/>
              <a:cs typeface="Times New Roman"/>
            </a:endParaRPr>
          </a:p>
        </p:txBody>
      </p:sp>
      <p:cxnSp>
        <p:nvCxnSpPr>
          <p:cNvPr id="2048" name="Прямая соединительная линия 2047"/>
          <p:cNvCxnSpPr/>
          <p:nvPr/>
        </p:nvCxnSpPr>
        <p:spPr>
          <a:xfrm>
            <a:off x="313190" y="4314743"/>
            <a:ext cx="4439114" cy="12478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единительная линия 2052"/>
          <p:cNvCxnSpPr/>
          <p:nvPr/>
        </p:nvCxnSpPr>
        <p:spPr>
          <a:xfrm flipV="1">
            <a:off x="250297" y="4343303"/>
            <a:ext cx="4502007" cy="1219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8" y="5751838"/>
            <a:ext cx="48101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Прямоугольник 122"/>
          <p:cNvSpPr/>
          <p:nvPr/>
        </p:nvSpPr>
        <p:spPr>
          <a:xfrm>
            <a:off x="1064418" y="5711232"/>
            <a:ext cx="2620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tabLst>
                <a:tab pos="93663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Разработка с </a:t>
            </a:r>
          </a:p>
          <a:p>
            <a:pPr marL="93663" algn="just">
              <a:tabLst>
                <a:tab pos="93663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«чистого листа»</a:t>
            </a:r>
            <a:endParaRPr lang="ru-RU" sz="1600" dirty="0" smtClean="0">
              <a:latin typeface="Bliss Pro" pitchFamily="50" charset="0"/>
              <a:ea typeface="Calibri"/>
              <a:cs typeface="Times New Roman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803884" y="4405140"/>
            <a:ext cx="3994679" cy="16947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7722351" y="4386090"/>
            <a:ext cx="4083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u="sng" dirty="0" smtClean="0">
                <a:solidFill>
                  <a:schemeClr val="tx2"/>
                </a:solidFill>
                <a:latin typeface="Bliss Pro Heavy" pitchFamily="50" charset="0"/>
                <a:ea typeface="Calibri"/>
                <a:cs typeface="Times New Roman"/>
              </a:rPr>
              <a:t>Ключевые направления</a:t>
            </a:r>
            <a:endParaRPr lang="ru-RU" sz="1400" u="sng" dirty="0" smtClean="0">
              <a:latin typeface="Bliss Pro Heavy" pitchFamily="50" charset="0"/>
              <a:ea typeface="Calibri"/>
              <a:cs typeface="Times New Roman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7803884" y="4693172"/>
            <a:ext cx="2220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413" indent="-285750" algn="just">
              <a:spcAft>
                <a:spcPts val="600"/>
              </a:spcAft>
              <a:buFontTx/>
              <a:buChar char="-"/>
              <a:tabLst>
                <a:tab pos="93663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Развитие жилищного строительства</a:t>
            </a:r>
          </a:p>
          <a:p>
            <a:pPr marL="379413" indent="-285750" algn="just">
              <a:spcAft>
                <a:spcPts val="600"/>
              </a:spcAft>
              <a:buFontTx/>
              <a:buChar char="-"/>
              <a:tabLst>
                <a:tab pos="93663" algn="l"/>
              </a:tabLst>
            </a:pPr>
            <a:r>
              <a:rPr lang="en-US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BIM</a:t>
            </a:r>
          </a:p>
          <a:p>
            <a:pPr marL="379413" indent="-285750" algn="just">
              <a:spcAft>
                <a:spcPts val="600"/>
              </a:spcAft>
              <a:buFontTx/>
              <a:buChar char="-"/>
              <a:tabLst>
                <a:tab pos="93663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Умный город</a:t>
            </a:r>
            <a:endParaRPr lang="ru-RU" sz="1400" dirty="0" smtClean="0">
              <a:latin typeface="Bliss Pro" pitchFamily="50" charset="0"/>
              <a:ea typeface="Calibri"/>
              <a:cs typeface="Times New Roman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9748101" y="4693172"/>
            <a:ext cx="19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413" indent="-285750" algn="just">
              <a:spcAft>
                <a:spcPts val="600"/>
              </a:spcAft>
              <a:buFontTx/>
              <a:buChar char="-"/>
              <a:tabLst>
                <a:tab pos="93663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Городская среда</a:t>
            </a:r>
          </a:p>
          <a:p>
            <a:pPr marL="379413" indent="-285750" algn="just">
              <a:spcAft>
                <a:spcPts val="600"/>
              </a:spcAft>
              <a:buFontTx/>
              <a:buChar char="-"/>
              <a:tabLst>
                <a:tab pos="93663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Типовое строительство</a:t>
            </a:r>
          </a:p>
          <a:p>
            <a:pPr marL="379413" indent="-285750" algn="just">
              <a:spcAft>
                <a:spcPts val="600"/>
              </a:spcAft>
              <a:buFontTx/>
              <a:buChar char="-"/>
              <a:tabLst>
                <a:tab pos="93663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Акцент на </a:t>
            </a:r>
            <a:r>
              <a:rPr lang="ru-RU" sz="1400" b="1" dirty="0" err="1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гос</a:t>
            </a: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-регулирование</a:t>
            </a:r>
            <a:endParaRPr lang="ru-RU" sz="1400" dirty="0" smtClean="0">
              <a:latin typeface="Bliss Pro" pitchFamily="50" charset="0"/>
              <a:ea typeface="Calibri"/>
              <a:cs typeface="Times New Roman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389252" y="4452654"/>
            <a:ext cx="14230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tabLst>
                <a:tab pos="93663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Bliss Pro Heavy" pitchFamily="50" charset="0"/>
                <a:ea typeface="Calibri"/>
                <a:cs typeface="Times New Roman"/>
              </a:rPr>
              <a:t>СТРАТЕГИЯ</a:t>
            </a:r>
            <a:endParaRPr lang="ru-RU" sz="1600" dirty="0" smtClean="0">
              <a:latin typeface="Bliss Pro Heavy" pitchFamily="50" charset="0"/>
              <a:ea typeface="Calibri"/>
              <a:cs typeface="Times New Roman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5268074" y="5645853"/>
            <a:ext cx="17529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tabLst>
                <a:tab pos="93663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Bliss Pro Heavy" pitchFamily="50" charset="0"/>
                <a:ea typeface="Calibri"/>
                <a:cs typeface="Times New Roman"/>
              </a:rPr>
              <a:t>НАЦПРОЕКТЫ</a:t>
            </a:r>
            <a:endParaRPr lang="ru-RU" sz="1600" dirty="0" smtClean="0">
              <a:latin typeface="Bliss Pro Heavy" pitchFamily="50" charset="0"/>
              <a:ea typeface="Calibri"/>
              <a:cs typeface="Times New Roman"/>
            </a:endParaRPr>
          </a:p>
        </p:txBody>
      </p:sp>
      <p:cxnSp>
        <p:nvCxnSpPr>
          <p:cNvPr id="2058" name="Скругленная соединительная линия 2057"/>
          <p:cNvCxnSpPr>
            <a:stCxn id="129" idx="1"/>
            <a:endCxn id="128" idx="1"/>
          </p:cNvCxnSpPr>
          <p:nvPr/>
        </p:nvCxnSpPr>
        <p:spPr>
          <a:xfrm rot="10800000" flipH="1">
            <a:off x="5268074" y="4621932"/>
            <a:ext cx="121178" cy="1193199"/>
          </a:xfrm>
          <a:prstGeom prst="curvedConnector3">
            <a:avLst>
              <a:gd name="adj1" fmla="val -188648"/>
            </a:avLst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Скругленная соединительная линия 2059"/>
          <p:cNvCxnSpPr>
            <a:stCxn id="128" idx="3"/>
            <a:endCxn id="129" idx="3"/>
          </p:cNvCxnSpPr>
          <p:nvPr/>
        </p:nvCxnSpPr>
        <p:spPr>
          <a:xfrm>
            <a:off x="6812272" y="4621931"/>
            <a:ext cx="208774" cy="1193199"/>
          </a:xfrm>
          <a:prstGeom prst="curvedConnector3">
            <a:avLst>
              <a:gd name="adj1" fmla="val 209496"/>
            </a:avLst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5319081" y="5054688"/>
            <a:ext cx="1487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tabLst>
                <a:tab pos="93663" algn="l"/>
              </a:tabLst>
            </a:pPr>
            <a:r>
              <a:rPr lang="ru-RU" sz="1600" b="1" i="1" dirty="0">
                <a:solidFill>
                  <a:schemeClr val="tx2"/>
                </a:solidFill>
                <a:latin typeface="Bliss Pro Light" pitchFamily="50" charset="-52"/>
                <a:ea typeface="Calibri"/>
                <a:cs typeface="Times New Roman"/>
              </a:rPr>
              <a:t>п</a:t>
            </a:r>
            <a:r>
              <a:rPr lang="ru-RU" sz="1600" b="1" i="1" dirty="0" smtClean="0">
                <a:solidFill>
                  <a:schemeClr val="tx2"/>
                </a:solidFill>
                <a:latin typeface="Bliss Pro Light" pitchFamily="50" charset="-52"/>
                <a:ea typeface="Calibri"/>
                <a:cs typeface="Times New Roman"/>
              </a:rPr>
              <a:t>рямая связь</a:t>
            </a:r>
            <a:endParaRPr lang="ru-RU" sz="1600" i="1" dirty="0" smtClean="0">
              <a:solidFill>
                <a:schemeClr val="tx2"/>
              </a:solidFill>
              <a:latin typeface="Bliss Pro Light" pitchFamily="50" charset="-52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75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80373" y="661481"/>
            <a:ext cx="9797859" cy="4310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Bliss Pro Heavy" pitchFamily="50" charset="0"/>
                <a:ea typeface="Roboto" pitchFamily="2" charset="0"/>
              </a:rPr>
              <a:t>ПРЕДЛОЖЕНИЯ ПО РАЗВИТИЮ ОТРАСЛИ</a:t>
            </a:r>
            <a:endParaRPr lang="en-US" sz="3200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180324" y="1278765"/>
            <a:ext cx="10074803" cy="511356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Провести глубокое </a:t>
            </a:r>
            <a:r>
              <a:rPr lang="ru-RU" sz="1600" dirty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реформирование системы саморегулирования.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liss Pro" pitchFamily="50" charset="0"/>
                <a:ea typeface="Roboto" pitchFamily="2" charset="0"/>
              </a:rPr>
              <a:t>Как и во всем мире, нужно переходить к  саморегулированию физических лиц  в сфере инженерных изысканий и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iss Pro" pitchFamily="50" charset="0"/>
                <a:ea typeface="Roboto" pitchFamily="2" charset="0"/>
              </a:rPr>
              <a:t>проектирования, возможно взяв за основу реестр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liss Pro" pitchFamily="50" charset="0"/>
                <a:ea typeface="Roboto" pitchFamily="2" charset="0"/>
              </a:rPr>
              <a:t>Нацобъединения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iss Pro" pitchFamily="50" charset="0"/>
                <a:ea typeface="Roboto" pitchFamily="2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Обеспечить </a:t>
            </a:r>
            <a:r>
              <a:rPr lang="ru-RU" sz="1600" dirty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международное признание квалификации внесенных в реестр инженеров</a:t>
            </a:r>
            <a:r>
              <a:rPr lang="ru-RU" sz="1600" dirty="0">
                <a:solidFill>
                  <a:schemeClr val="tx2"/>
                </a:solidFill>
                <a:latin typeface="Bliss Pro" pitchFamily="50" charset="0"/>
                <a:ea typeface="Roboto" pitchFamily="2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– изыскателей и инженеров проектировщиков</a:t>
            </a:r>
            <a:r>
              <a:rPr lang="ru-RU" sz="1600" dirty="0">
                <a:solidFill>
                  <a:schemeClr val="tx2"/>
                </a:solidFill>
                <a:latin typeface="Bliss Pro" pitchFamily="50" charset="0"/>
                <a:ea typeface="Roboto" pitchFamily="2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iss Pro" pitchFamily="50" charset="0"/>
                <a:ea typeface="Roboto" pitchFamily="2" charset="0"/>
              </a:rPr>
              <a:t>в целях развития экспортного потенциала российских компаний, осуществляющих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liss Pro" pitchFamily="50" charset="0"/>
                <a:ea typeface="Roboto" pitchFamily="2" charset="0"/>
              </a:rPr>
              <a:t>проектно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iss Pro" pitchFamily="50" charset="0"/>
                <a:ea typeface="Roboto" pitchFamily="2" charset="0"/>
              </a:rPr>
              <a:t> – изыскательскую деятельность государственным органам власти и национальному объединению.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Модернизировать </a:t>
            </a:r>
            <a:r>
              <a:rPr lang="ru-RU" sz="1600" dirty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систему закупок, чтобы «купленный» допуск ничего не давал</a:t>
            </a:r>
            <a:r>
              <a:rPr lang="ru-RU" sz="1600" dirty="0">
                <a:solidFill>
                  <a:schemeClr val="tx2"/>
                </a:solidFill>
                <a:latin typeface="Bliss Pro" pitchFamily="50" charset="0"/>
                <a:ea typeface="Roboto" pitchFamily="2" charset="0"/>
              </a:rPr>
              <a:t>.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liss Pro" pitchFamily="50" charset="0"/>
                <a:ea typeface="Roboto" pitchFamily="2" charset="0"/>
              </a:rPr>
              <a:t> Это возможно либо при введении системы независимой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liss Pro" pitchFamily="50" charset="0"/>
                <a:ea typeface="Roboto" pitchFamily="2" charset="0"/>
              </a:rPr>
              <a:t>предквалификации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liss Pro" pitchFamily="50" charset="0"/>
                <a:ea typeface="Roboto" pitchFamily="2" charset="0"/>
              </a:rPr>
              <a:t>, основанной на системе сопоставимых, измеряемых и объективных показателей, либо путем усиления требований к СРО и их членам. 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Bliss Pro" pitchFamily="50" charset="0"/>
              <a:ea typeface="Roboto" pitchFamily="2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Разработать комплекс мер, направленных на снижение затрат по выходу на рынок.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liss Pro" pitchFamily="50" charset="0"/>
                <a:ea typeface="Roboto" pitchFamily="2" charset="0"/>
              </a:rPr>
              <a:t>Необходимо исключить дублирование мер по обеспечению исполнения контрактов</a:t>
            </a:r>
            <a:endParaRPr lang="ru-RU" sz="1600" dirty="0" smtClean="0">
              <a:solidFill>
                <a:schemeClr val="tx2"/>
              </a:solidFill>
              <a:latin typeface="Bliss Pro Heavy" pitchFamily="50" charset="0"/>
              <a:ea typeface="Roboto" pitchFamily="2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Срочно реформировать </a:t>
            </a:r>
            <a:r>
              <a:rPr lang="ru-RU" sz="1600" dirty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систему ценообразования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liss Pro" pitchFamily="50" charset="0"/>
                <a:ea typeface="Roboto" pitchFamily="2" charset="0"/>
              </a:rPr>
              <a:t>в сфере проектирования и изысканий. 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Bliss Pro" pitchFamily="50" charset="0"/>
              <a:ea typeface="Roboto" pitchFamily="2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Провести ревизию </a:t>
            </a:r>
            <a:r>
              <a:rPr lang="ru-RU" sz="1600" dirty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всей системы нормативно – технической документации</a:t>
            </a:r>
            <a:r>
              <a:rPr lang="ru-RU" sz="1600" dirty="0">
                <a:solidFill>
                  <a:schemeClr val="tx2"/>
                </a:solidFill>
                <a:latin typeface="Bliss Pro" pitchFamily="50" charset="0"/>
                <a:ea typeface="Roboto" pitchFamily="2" charset="0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liss Pro" pitchFamily="50" charset="0"/>
                <a:ea typeface="Roboto" pitchFamily="2" charset="0"/>
              </a:rPr>
              <a:t>в сфере инженерных изысканий и форсировать разработку новых стандартов, стимулирующих применение инновационных способов проведения работ. Также необходимо разработать нормативную документацию, описывающие использование инженерных изысканий в информационном моделировании (БИМ – проектировании). </a:t>
            </a: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Bliss Pro" pitchFamily="50" charset="0"/>
              <a:ea typeface="Roboto" pitchFamily="2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liss Pro" pitchFamily="50" charset="0"/>
                <a:ea typeface="Roboto" pitchFamily="2" charset="0"/>
              </a:rPr>
              <a:t>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Bliss Pro" pitchFamily="50" charset="0"/>
              <a:ea typeface="Roboto" pitchFamily="2" charset="0"/>
            </a:endParaRPr>
          </a:p>
        </p:txBody>
      </p:sp>
      <p:sp>
        <p:nvSpPr>
          <p:cNvPr id="4" name="Text Placeholder 16"/>
          <p:cNvSpPr txBox="1">
            <a:spLocks/>
          </p:cNvSpPr>
          <p:nvPr/>
        </p:nvSpPr>
        <p:spPr>
          <a:xfrm>
            <a:off x="590617" y="1386158"/>
            <a:ext cx="749086" cy="623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3200" dirty="0" smtClean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1</a:t>
            </a:r>
            <a:endParaRPr lang="ru-RU" sz="3200" dirty="0">
              <a:solidFill>
                <a:schemeClr val="tx2"/>
              </a:solidFill>
              <a:latin typeface="Bliss Pro" pitchFamily="50" charset="0"/>
              <a:ea typeface="Roboto" pitchFamily="2" charset="0"/>
            </a:endParaRPr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551384" y="2380779"/>
            <a:ext cx="749086" cy="623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3200" dirty="0" smtClean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2</a:t>
            </a:r>
            <a:endParaRPr lang="ru-RU" sz="3200" dirty="0">
              <a:solidFill>
                <a:schemeClr val="tx2"/>
              </a:solidFill>
              <a:latin typeface="Bliss Pro" pitchFamily="50" charset="0"/>
              <a:ea typeface="Roboto" pitchFamily="2" charset="0"/>
            </a:endParaRP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551384" y="3423213"/>
            <a:ext cx="749086" cy="623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3200" dirty="0" smtClean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3</a:t>
            </a:r>
            <a:endParaRPr lang="ru-RU" sz="3200" dirty="0">
              <a:solidFill>
                <a:schemeClr val="tx2"/>
              </a:solidFill>
              <a:latin typeface="Bliss Pro" pitchFamily="50" charset="0"/>
              <a:ea typeface="Roboto" pitchFamily="2" charset="0"/>
            </a:endParaRPr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551384" y="4185378"/>
            <a:ext cx="749086" cy="623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3200" dirty="0" smtClean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4</a:t>
            </a:r>
            <a:endParaRPr lang="ru-RU" sz="3200" dirty="0">
              <a:solidFill>
                <a:schemeClr val="tx2"/>
              </a:solidFill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551384" y="4723168"/>
            <a:ext cx="749086" cy="623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3200" dirty="0" smtClean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5</a:t>
            </a:r>
            <a:endParaRPr lang="ru-RU" sz="3200" dirty="0">
              <a:solidFill>
                <a:schemeClr val="tx2"/>
              </a:solidFill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551384" y="5446438"/>
            <a:ext cx="749086" cy="623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3200" dirty="0" smtClean="0">
                <a:solidFill>
                  <a:schemeClr val="tx2"/>
                </a:solidFill>
                <a:latin typeface="Bliss Pro Heavy" pitchFamily="50" charset="0"/>
                <a:ea typeface="Roboto" pitchFamily="2" charset="0"/>
              </a:rPr>
              <a:t>6</a:t>
            </a:r>
            <a:endParaRPr lang="ru-RU" sz="3200" dirty="0">
              <a:solidFill>
                <a:schemeClr val="tx2"/>
              </a:solidFill>
              <a:latin typeface="Bliss Pro" pitchFamily="50" charset="0"/>
              <a:ea typeface="Roboto" pitchFamily="2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063256" y="1386158"/>
            <a:ext cx="0" cy="49313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5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4049" y="2937327"/>
            <a:ext cx="5471792" cy="9833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80000"/>
              </a:lnSpc>
              <a:tabLst>
                <a:tab pos="685800" algn="l"/>
              </a:tabLst>
              <a:defRPr/>
            </a:pPr>
            <a:r>
              <a:rPr lang="ru-RU" sz="3600" dirty="0" smtClean="0">
                <a:ln w="0"/>
                <a:solidFill>
                  <a:srgbClr val="343941"/>
                </a:solidFill>
                <a:latin typeface="Bliss Pro Heavy" pitchFamily="50" charset="0"/>
                <a:ea typeface="Roboto" pitchFamily="2" charset="0"/>
              </a:rPr>
              <a:t>СПАСИБО ЗА ВНИМАНИЕ!</a:t>
            </a:r>
            <a:endParaRPr lang="en-US" sz="3600" dirty="0">
              <a:ln w="0"/>
              <a:solidFill>
                <a:srgbClr val="343941"/>
              </a:solidFill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2638" y="5250047"/>
            <a:ext cx="6096000" cy="1308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Bliss Pro" pitchFamily="50" charset="0"/>
                <a:ea typeface="Roboto" pitchFamily="2" charset="0"/>
              </a:rPr>
              <a:t>Цель настоящего документа – дать общее представление о рассматриваемых в нём вопросах, и документ не является профессиональной консультацией. Не следует предпринимать каких-либо действий на основании информации, содержащейся в этом документе, без предварительного обращения к профессиональным консультантам. В отношении точности или полноты информации, содержащейся в настоящем издании, не дается никаких заверений или ручательств (явно выраженных или подразумеваемых), и в той степени, в какой это допустимо законодательством, Агентство, его участники, сотрудники и представители не берут на себя никакой ответственности и снимают с себя всякую ответственность за последствия ваших или чьих бы то ни было действий или бездействия, исходя из достоверности, содержащейся в настоящем издании информации, и за любое основывающееся на ней решение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Bliss Pro" pitchFamily="50" charset="0"/>
                <a:ea typeface="Roboto" pitchFamily="2" charset="0"/>
              </a:rPr>
              <a:t>.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  <a:latin typeface="Bliss Pro" pitchFamily="50" charset="0"/>
              <a:ea typeface="Roboto" pitchFamily="2" charset="0"/>
            </a:endParaRPr>
          </a:p>
          <a:p>
            <a:pPr algn="just"/>
            <a:endParaRPr lang="en-US" sz="800" dirty="0">
              <a:solidFill>
                <a:schemeClr val="bg1">
                  <a:lumMod val="50000"/>
                </a:schemeClr>
              </a:solidFill>
              <a:latin typeface="Bliss Pro" pitchFamily="50" charset="0"/>
              <a:ea typeface="Roboto" pitchFamily="2" charset="0"/>
            </a:endParaRPr>
          </a:p>
          <a:p>
            <a:pPr algn="just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Bliss Pro" pitchFamily="50" charset="0"/>
                <a:ea typeface="Roboto" pitchFamily="2" charset="0"/>
              </a:rPr>
              <a:t>©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Bliss Pro" pitchFamily="50" charset="0"/>
                <a:ea typeface="Roboto" pitchFamily="2" charset="0"/>
              </a:rPr>
              <a:t>НСИ, ООО «Рейтинговое агентство строительного комплекса», 2019.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Bliss Pro" pitchFamily="50" charset="0"/>
                <a:ea typeface="Roboto" pitchFamily="2" charset="0"/>
              </a:rPr>
              <a:t>Все права защищены. 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  <a:latin typeface="Bliss Pro" pitchFamily="50" charset="0"/>
              <a:ea typeface="Roboto" pitchFamily="2" charset="0"/>
            </a:endParaRPr>
          </a:p>
          <a:p>
            <a:pPr algn="just"/>
            <a:endParaRPr lang="ru-RU" sz="700" dirty="0">
              <a:solidFill>
                <a:schemeClr val="bg1">
                  <a:lumMod val="50000"/>
                </a:schemeClr>
              </a:solidFill>
              <a:latin typeface="Bliss Pro" pitchFamily="50" charset="0"/>
              <a:ea typeface="Roboto" pitchFamily="2" charset="0"/>
            </a:endParaRPr>
          </a:p>
        </p:txBody>
      </p:sp>
      <p:pic>
        <p:nvPicPr>
          <p:cNvPr id="11" name="Picture 4" descr="D:\Design\logo_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90" y="1804234"/>
            <a:ext cx="1448933" cy="49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elovaya ro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2" b="27140"/>
          <a:stretch/>
        </p:blipFill>
        <p:spPr bwMode="auto">
          <a:xfrm>
            <a:off x="3718490" y="1202256"/>
            <a:ext cx="1242634" cy="5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\\geops.local\document\РАСК\Адресная папка\Кузьменко Кирилл Валерьевич\NSI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6" y="1092855"/>
            <a:ext cx="2662127" cy="131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29990"/>
          <a:stretch/>
        </p:blipFill>
        <p:spPr/>
      </p:pic>
    </p:spTree>
    <p:extLst>
      <p:ext uri="{BB962C8B-B14F-4D97-AF65-F5344CB8AC3E}">
        <p14:creationId xmlns:p14="http://schemas.microsoft.com/office/powerpoint/2010/main" val="42266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latin typeface="Bliss Pro Heavy" pitchFamily="50" charset="0"/>
                <a:ea typeface="Roboto" pitchFamily="2" charset="0"/>
              </a:rPr>
              <a:t>КАРТА ИНФРАСТРУКТУРНЫХ ПРОЕКТОВ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197071" y="1019385"/>
            <a:ext cx="9797858" cy="338138"/>
          </a:xfrm>
        </p:spPr>
        <p:txBody>
          <a:bodyPr/>
          <a:lstStyle/>
          <a:p>
            <a:r>
              <a:rPr lang="ru-RU" sz="1600" b="1" dirty="0">
                <a:latin typeface="Bliss Pro" pitchFamily="50" charset="0"/>
                <a:ea typeface="Roboto" pitchFamily="2" charset="0"/>
              </a:rPr>
              <a:t>РЕАЛИЗУЕМЫХ, ЛИБО ПЛАНИРУЕМЫХ В 2018-2024 </a:t>
            </a:r>
            <a:r>
              <a:rPr lang="ru-RU" sz="1600" b="1" dirty="0" err="1">
                <a:latin typeface="Bliss Pro" pitchFamily="50" charset="0"/>
                <a:ea typeface="Roboto" pitchFamily="2" charset="0"/>
              </a:rPr>
              <a:t>гг</a:t>
            </a:r>
            <a:endParaRPr lang="ru-RU" sz="1600" b="1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2355" y="5873386"/>
            <a:ext cx="677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Bliss Pro Heavy" pitchFamily="50" charset="0"/>
                <a:ea typeface="Montserrat" charset="0"/>
                <a:cs typeface="Montserrat" charset="0"/>
              </a:rPr>
              <a:t>БОЛЬШИНСТВО ПРОЕКТОВ СКОНЦЕНТРИРОВАНЫ ПО ОСЯМ «СЕВЕР-ЮГ» И «ЗАПАД-ВОСТОК»</a:t>
            </a:r>
            <a:endParaRPr lang="en-US" sz="1600" b="1" dirty="0">
              <a:solidFill>
                <a:schemeClr val="tx2"/>
              </a:solidFill>
              <a:latin typeface="Bliss Pro Heavy" pitchFamily="50" charset="0"/>
              <a:ea typeface="Montserrat" charset="0"/>
              <a:cs typeface="Montserrat" charset="0"/>
            </a:endParaRPr>
          </a:p>
        </p:txBody>
      </p:sp>
      <p:sp>
        <p:nvSpPr>
          <p:cNvPr id="12" name="Shape 2902"/>
          <p:cNvSpPr/>
          <p:nvPr/>
        </p:nvSpPr>
        <p:spPr>
          <a:xfrm>
            <a:off x="2787280" y="5911736"/>
            <a:ext cx="244892" cy="489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14288" tIns="14288" rIns="14288" bIns="14288" anchor="ctr"/>
          <a:lstStyle/>
          <a:p>
            <a:pPr defTabSz="17144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200" dirty="0">
              <a:latin typeface="Bliss Pro Heavy" pitchFamily="50" charset="0"/>
            </a:endParaRPr>
          </a:p>
        </p:txBody>
      </p:sp>
      <p:pic>
        <p:nvPicPr>
          <p:cNvPr id="13" name="Picture 2" descr="\\geops.local\users\Profiles\vylomov\Мои документы\Мои рисунки\Map - Infr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20" y="1383410"/>
            <a:ext cx="10038103" cy="441143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26622" y="1388234"/>
            <a:ext cx="10009553" cy="437597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0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75424" y="2871398"/>
            <a:ext cx="4970377" cy="4482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Bliss Pro Heavy" pitchFamily="50" charset="0"/>
                <a:ea typeface="Roboto" pitchFamily="2" charset="0"/>
              </a:rPr>
              <a:t>РЫНОК ИНЖЕНЕРНЫХ ИЗЫСКАНИЙ</a:t>
            </a:r>
            <a:endParaRPr lang="en-US" sz="3200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197071" y="1007510"/>
            <a:ext cx="9797858" cy="338138"/>
          </a:xfrm>
        </p:spPr>
        <p:txBody>
          <a:bodyPr/>
          <a:lstStyle/>
          <a:p>
            <a:r>
              <a:rPr lang="ru-RU" sz="1600" b="1" dirty="0" smtClean="0">
                <a:latin typeface="Bliss Pro" pitchFamily="50" charset="0"/>
                <a:ea typeface="Roboto" pitchFamily="2" charset="0"/>
              </a:rPr>
              <a:t>ПРОФЕССИОНАЛЬНОЕ РАСПРЕДЕЛЕНИЕ И ОБНОВЛЕНИЕ СОСТАВА УЧАСТНИКОВ РЫНКА</a:t>
            </a:r>
            <a:endParaRPr lang="en-US" sz="1600" b="1" dirty="0">
              <a:latin typeface="Bliss Pro" pitchFamily="50" charset="0"/>
              <a:ea typeface="Roboto" pitchFamily="2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039293" y="1673303"/>
            <a:ext cx="0" cy="471310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602402" y="2901552"/>
            <a:ext cx="732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liss Pro" pitchFamily="50" charset="0"/>
                <a:ea typeface="Roboto" pitchFamily="2" charset="0"/>
              </a:rPr>
              <a:t>3 513</a:t>
            </a:r>
            <a:endParaRPr lang="ru-RU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59676" y="3607047"/>
            <a:ext cx="714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liss Pro" pitchFamily="50" charset="0"/>
                <a:ea typeface="Roboto" pitchFamily="2" charset="0"/>
              </a:rPr>
              <a:t>3 199</a:t>
            </a:r>
            <a:endParaRPr lang="ru-RU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86058" y="2922518"/>
            <a:ext cx="165814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400" b="1" i="1" dirty="0" smtClean="0">
                <a:latin typeface="Bliss Pro" pitchFamily="50" charset="0"/>
                <a:ea typeface="Roboto" pitchFamily="2" charset="0"/>
              </a:rPr>
              <a:t>Лишились допуска</a:t>
            </a:r>
            <a:endParaRPr lang="ru-RU" sz="1400" b="1" i="1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86058" y="3530103"/>
            <a:ext cx="1658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Bliss Pro" pitchFamily="50" charset="0"/>
                <a:ea typeface="Roboto" pitchFamily="2" charset="0"/>
              </a:rPr>
              <a:t>Впервые получили допуск</a:t>
            </a:r>
            <a:endParaRPr lang="ru-RU" sz="1400" b="1" i="1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30136" y="1750706"/>
            <a:ext cx="1477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liss Pro" pitchFamily="50" charset="0"/>
                <a:ea typeface="Roboto" pitchFamily="2" charset="0"/>
              </a:rPr>
              <a:t>2017 год</a:t>
            </a:r>
            <a:endParaRPr lang="ru-RU" b="1" dirty="0">
              <a:latin typeface="Bliss Pro" pitchFamily="50" charset="0"/>
              <a:ea typeface="Roboto" pitchFamily="2" charset="0"/>
            </a:endParaRPr>
          </a:p>
        </p:txBody>
      </p: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1093177" y="1624855"/>
            <a:ext cx="3542729" cy="1858969"/>
            <a:chOff x="762" y="1755"/>
            <a:chExt cx="4362" cy="2567"/>
          </a:xfrm>
          <a:solidFill>
            <a:schemeClr val="bg1">
              <a:lumMod val="85000"/>
            </a:schemeClr>
          </a:solidFill>
        </p:grpSpPr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4432" y="3782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39" name="Freeform 14"/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47" name="Freeform 23"/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52" name="Freeform 28"/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54" name="Freeform 30"/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57" name="Freeform 33"/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58" name="Freeform 34"/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60" name="Freeform 36"/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62" name="Freeform 38"/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63" name="Freeform 39"/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64" name="Freeform 40"/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65" name="Freeform 41"/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66" name="Freeform 42"/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67" name="Freeform 43"/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69" name="Freeform 45"/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70" name="Freeform 46"/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71" name="Freeform 47"/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72" name="Freeform 48"/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73" name="Freeform 49"/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74" name="Freeform 50"/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75" name="Freeform 51"/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76" name="Freeform 52"/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77" name="Freeform 53"/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78" name="Freeform 54"/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79" name="Freeform 55"/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80" name="Freeform 56"/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81" name="Freeform 57"/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82" name="Freeform 58"/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83" name="Freeform 59"/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84" name="Freeform 60"/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85" name="Freeform 61"/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86" name="Freeform 62"/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87" name="Freeform 63"/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88" name="Freeform 64"/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89" name="Freeform 65"/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90" name="Freeform 66"/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91" name="Freeform 67"/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92" name="Freeform 68"/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93" name="Freeform 69"/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10" name="Freeform 86"/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13" name="Freeform 89"/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14" name="Freeform 90"/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15" name="Freeform 91"/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 Light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98476" y="2440462"/>
            <a:ext cx="4627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Bliss Pro Heavy" pitchFamily="50" charset="0"/>
                <a:ea typeface="Roboto" pitchFamily="2" charset="0"/>
              </a:rPr>
              <a:t>10 958</a:t>
            </a:r>
            <a:endParaRPr lang="ru-RU" sz="4000" b="1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1775" y="3231794"/>
            <a:ext cx="4627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liss Pro" pitchFamily="50" charset="0"/>
                <a:ea typeface="Roboto" pitchFamily="2" charset="0"/>
              </a:rPr>
              <a:t>Уникальных участников рынка инженерных изысканий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531143" y="4392693"/>
            <a:ext cx="138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liss Pro Heavy" pitchFamily="50" charset="0"/>
                <a:ea typeface="Roboto" pitchFamily="2" charset="0"/>
              </a:rPr>
              <a:t>3706</a:t>
            </a:r>
            <a:endParaRPr lang="ru-RU" sz="2400" b="1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447081" y="4915562"/>
            <a:ext cx="1528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Bliss Pro" pitchFamily="50" charset="0"/>
                <a:ea typeface="Roboto" pitchFamily="2" charset="0"/>
              </a:rPr>
              <a:t>Проектно</a:t>
            </a:r>
            <a:r>
              <a:rPr lang="ru-RU" sz="1400" dirty="0" smtClean="0">
                <a:latin typeface="Bliss Pro" pitchFamily="50" charset="0"/>
                <a:ea typeface="Roboto" pitchFamily="2" charset="0"/>
              </a:rPr>
              <a:t> –изыскательских института</a:t>
            </a:r>
            <a:endParaRPr lang="ru-RU" sz="1400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03526" y="4377997"/>
            <a:ext cx="134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liss Pro Heavy" pitchFamily="50" charset="0"/>
                <a:ea typeface="Roboto" pitchFamily="2" charset="0"/>
              </a:rPr>
              <a:t>3 701</a:t>
            </a:r>
            <a:endParaRPr lang="ru-RU" sz="2400" b="1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09907" y="4961729"/>
            <a:ext cx="152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liss Pro" pitchFamily="50" charset="0"/>
                <a:ea typeface="Roboto" pitchFamily="2" charset="0"/>
              </a:rPr>
              <a:t>Изыскательская </a:t>
            </a:r>
          </a:p>
          <a:p>
            <a:pPr algn="ctr"/>
            <a:r>
              <a:rPr lang="ru-RU" sz="1400" dirty="0" smtClean="0">
                <a:latin typeface="Bliss Pro" pitchFamily="50" charset="0"/>
                <a:ea typeface="Roboto" pitchFamily="2" charset="0"/>
              </a:rPr>
              <a:t>организация</a:t>
            </a:r>
            <a:endParaRPr lang="ru-RU" sz="1400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361201" y="4392693"/>
            <a:ext cx="134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liss Pro Heavy" pitchFamily="50" charset="0"/>
                <a:ea typeface="Roboto" pitchFamily="2" charset="0"/>
              </a:rPr>
              <a:t>3551</a:t>
            </a:r>
            <a:endParaRPr lang="ru-RU" sz="2400" b="1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254994" y="4915562"/>
            <a:ext cx="1528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liss Pro" pitchFamily="50" charset="0"/>
                <a:ea typeface="Roboto" pitchFamily="2" charset="0"/>
              </a:rPr>
              <a:t>Строительная компания полного цикла</a:t>
            </a:r>
            <a:endParaRPr lang="ru-RU" sz="1400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677438" y="4799804"/>
            <a:ext cx="462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liss Pro" pitchFamily="50" charset="0"/>
                <a:ea typeface="Roboto" pitchFamily="2" charset="0"/>
              </a:rPr>
              <a:t>109 банкротов, или 1% от общего числа изыскателей</a:t>
            </a:r>
            <a:endParaRPr lang="ru-RU" sz="1400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677438" y="5510416"/>
            <a:ext cx="4627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liss Pro" pitchFamily="50" charset="0"/>
                <a:ea typeface="Roboto" pitchFamily="2" charset="0"/>
              </a:rPr>
              <a:t>39 изыскательских СРО, 1 СРО исключено из реестра РТН</a:t>
            </a:r>
            <a:endParaRPr lang="ru-RU" sz="1400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0412592" y="2922518"/>
            <a:ext cx="815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liss Pro" pitchFamily="50" charset="0"/>
                <a:ea typeface="Roboto" pitchFamily="2" charset="0"/>
              </a:rPr>
              <a:t>2 215</a:t>
            </a:r>
            <a:endParaRPr lang="ru-RU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0370061" y="3596240"/>
            <a:ext cx="868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liss Pro" pitchFamily="50" charset="0"/>
                <a:ea typeface="Roboto" pitchFamily="2" charset="0"/>
              </a:rPr>
              <a:t>2 548</a:t>
            </a:r>
            <a:endParaRPr lang="ru-RU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9992237" y="1746192"/>
            <a:ext cx="1464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liss Pro" pitchFamily="50" charset="0"/>
                <a:ea typeface="Roboto" pitchFamily="2" charset="0"/>
              </a:rPr>
              <a:t>2018 год</a:t>
            </a:r>
            <a:endParaRPr lang="ru-RU" b="1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456040" y="2323709"/>
            <a:ext cx="16881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Bliss Pro" pitchFamily="50" charset="0"/>
                <a:ea typeface="Roboto" pitchFamily="2" charset="0"/>
              </a:rPr>
              <a:t>Всего компаний</a:t>
            </a:r>
            <a:endParaRPr lang="ru-RU" sz="1400" b="1" i="1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8423209" y="2291757"/>
            <a:ext cx="1091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liss Pro" pitchFamily="50" charset="0"/>
                <a:ea typeface="Roboto" pitchFamily="2" charset="0"/>
              </a:rPr>
              <a:t>10 625</a:t>
            </a:r>
            <a:endParaRPr lang="ru-RU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0265591" y="2270756"/>
            <a:ext cx="1026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liss Pro" pitchFamily="50" charset="0"/>
                <a:ea typeface="Roboto" pitchFamily="2" charset="0"/>
              </a:rPr>
              <a:t>10 958</a:t>
            </a:r>
            <a:endParaRPr lang="ru-RU" dirty="0">
              <a:latin typeface="Bliss Pro" pitchFamily="50" charset="0"/>
              <a:ea typeface="Roboto" pitchFamily="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86058" y="4239768"/>
            <a:ext cx="49567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>
            <a:off x="11217962" y="2970793"/>
            <a:ext cx="0" cy="29803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11238044" y="3650811"/>
            <a:ext cx="0" cy="29803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6479729" y="2132856"/>
            <a:ext cx="49567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2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Bliss Pro Heavy" pitchFamily="50" charset="0"/>
                <a:ea typeface="Roboto" pitchFamily="2" charset="0"/>
              </a:rPr>
              <a:t>РЫНОК ИНЖЕНЕРНЫХ ИЗЫСКАНИЙ</a:t>
            </a:r>
            <a:endParaRPr lang="en-US" sz="3200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197071" y="1019385"/>
            <a:ext cx="9797858" cy="338138"/>
          </a:xfrm>
        </p:spPr>
        <p:txBody>
          <a:bodyPr/>
          <a:lstStyle/>
          <a:p>
            <a:r>
              <a:rPr lang="ru-RU" sz="1600" b="1" dirty="0" smtClean="0">
                <a:latin typeface="Bliss Pro" pitchFamily="50" charset="0"/>
                <a:ea typeface="Roboto" pitchFamily="2" charset="0"/>
              </a:rPr>
              <a:t>РАСПРЕДЕЛЕНИЕ ПО ВОЗРАСТУ И РАЗМЕРУ БИЗНЕСА</a:t>
            </a:r>
            <a:endParaRPr lang="en-US" sz="1600" b="1" dirty="0">
              <a:latin typeface="Bliss Pro" pitchFamily="50" charset="0"/>
              <a:ea typeface="Roboto" pitchFamily="2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784909"/>
              </p:ext>
            </p:extLst>
          </p:nvPr>
        </p:nvGraphicFramePr>
        <p:xfrm>
          <a:off x="185538" y="2027866"/>
          <a:ext cx="5532437" cy="429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05798946"/>
              </p:ext>
            </p:extLst>
          </p:nvPr>
        </p:nvGraphicFramePr>
        <p:xfrm>
          <a:off x="6478733" y="2142148"/>
          <a:ext cx="5541016" cy="413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20724" y="1563249"/>
            <a:ext cx="3474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liss Pro Heavy" pitchFamily="50" charset="0"/>
              </a:rPr>
              <a:t>Возраст компаний</a:t>
            </a:r>
            <a:endParaRPr lang="ru-RU" sz="1600" dirty="0">
              <a:latin typeface="Bliss Pro Heavy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2800" y="1557342"/>
            <a:ext cx="410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liss Pro Heavy" pitchFamily="50" charset="0"/>
              </a:rPr>
              <a:t>Размер бизнеса компаний</a:t>
            </a:r>
            <a:endParaRPr lang="ru-RU" sz="1600" dirty="0">
              <a:latin typeface="Bliss Pro Heavy" pitchFamily="50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049926" y="2019007"/>
            <a:ext cx="0" cy="416914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201639" y="661481"/>
            <a:ext cx="9797859" cy="4310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Bliss Pro Heavy" pitchFamily="50" charset="0"/>
                <a:ea typeface="Roboto" pitchFamily="2" charset="0"/>
              </a:rPr>
              <a:t>РЫНОК ПРОЕКТНО-ИЗЫСКАТЕЛЬСКИХ РАБОТ</a:t>
            </a:r>
            <a:endParaRPr lang="en-US" sz="3200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197071" y="1019385"/>
            <a:ext cx="9797858" cy="338138"/>
          </a:xfrm>
        </p:spPr>
        <p:txBody>
          <a:bodyPr/>
          <a:lstStyle/>
          <a:p>
            <a:r>
              <a:rPr lang="ru-RU" sz="1600" b="1" dirty="0" smtClean="0">
                <a:latin typeface="Bliss Pro" pitchFamily="50" charset="0"/>
                <a:ea typeface="Roboto" pitchFamily="2" charset="0"/>
              </a:rPr>
              <a:t>ЗАКУПКИ ПРОЕКТНО – ИЗЫСКАТЕЛЬСКИХ РАБОТ ПО 44-ФЗ И 223-ФЗ</a:t>
            </a:r>
            <a:endParaRPr lang="en-US" sz="1600" b="1" dirty="0">
              <a:latin typeface="Bliss Pro" pitchFamily="50" charset="0"/>
              <a:ea typeface="Roboto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39293" y="1673303"/>
            <a:ext cx="0" cy="471310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63034"/>
              </p:ext>
            </p:extLst>
          </p:nvPr>
        </p:nvGraphicFramePr>
        <p:xfrm>
          <a:off x="6866960" y="1790529"/>
          <a:ext cx="4610278" cy="344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16"/>
          <p:cNvSpPr txBox="1">
            <a:spLocks/>
          </p:cNvSpPr>
          <p:nvPr/>
        </p:nvSpPr>
        <p:spPr>
          <a:xfrm>
            <a:off x="6472238" y="1566973"/>
            <a:ext cx="4987634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Bliss Pro" pitchFamily="50" charset="0"/>
                <a:ea typeface="Roboto" pitchFamily="2" charset="0"/>
              </a:rPr>
              <a:t>Расторжения и штрафы (</a:t>
            </a:r>
            <a:r>
              <a:rPr lang="ru-RU" b="1" dirty="0">
                <a:solidFill>
                  <a:schemeClr val="tx1"/>
                </a:solidFill>
                <a:latin typeface="Bliss Pro" pitchFamily="50" charset="0"/>
                <a:ea typeface="Roboto" pitchFamily="2" charset="0"/>
              </a:rPr>
              <a:t>44-ФЗ и 223-ФЗ</a:t>
            </a:r>
            <a:r>
              <a:rPr lang="ru-RU" b="1" dirty="0" smtClean="0">
                <a:solidFill>
                  <a:schemeClr val="tx1"/>
                </a:solidFill>
                <a:latin typeface="Bliss Pro" pitchFamily="50" charset="0"/>
                <a:ea typeface="Roboto" pitchFamily="2" charset="0"/>
              </a:rPr>
              <a:t>) </a:t>
            </a:r>
            <a:endParaRPr lang="en-US" b="1" dirty="0">
              <a:solidFill>
                <a:schemeClr val="tx1"/>
              </a:solidFill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95054" y="5932142"/>
            <a:ext cx="561947" cy="3333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TextBox 2"/>
          <p:cNvSpPr txBox="1"/>
          <p:nvPr/>
        </p:nvSpPr>
        <p:spPr>
          <a:xfrm>
            <a:off x="6956626" y="5939431"/>
            <a:ext cx="609571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err="1" smtClean="0">
                <a:latin typeface="Bliss Pro" pitchFamily="50" charset="0"/>
                <a:ea typeface="Roboto" pitchFamily="2" charset="0"/>
              </a:rPr>
              <a:t>ххх</a:t>
            </a:r>
            <a:endParaRPr lang="ru-RU" sz="1400" b="1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46478" y="5275699"/>
            <a:ext cx="500375" cy="202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34"/>
          <p:cNvSpPr txBox="1"/>
          <p:nvPr/>
        </p:nvSpPr>
        <p:spPr>
          <a:xfrm>
            <a:off x="7535333" y="5123489"/>
            <a:ext cx="41392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33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latin typeface="Bliss Pro" pitchFamily="50" charset="0"/>
                <a:ea typeface="Roboto" pitchFamily="2" charset="0"/>
              </a:rPr>
              <a:t>Объем расторгнутых контрактов и контрактов с штрафными санкциями, млрд. руб.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7535333" y="5877445"/>
            <a:ext cx="43412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332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 smtClean="0">
                <a:latin typeface="Bliss Pro" pitchFamily="50" charset="0"/>
                <a:ea typeface="Roboto" pitchFamily="2" charset="0"/>
              </a:rPr>
              <a:t>Число расторгнутых контрактов и контрактов с штрафными санкциями, тыс. шт.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liss Pro" pitchFamily="50" charset="0"/>
              <a:ea typeface="Robot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9200" y="3053670"/>
            <a:ext cx="400110" cy="10418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b="1" dirty="0" smtClean="0">
                <a:latin typeface="Bliss Pro" pitchFamily="50" charset="0"/>
              </a:rPr>
              <a:t>Млрд </a:t>
            </a:r>
            <a:r>
              <a:rPr lang="ru-RU" sz="1400" b="1" dirty="0" err="1" smtClean="0">
                <a:latin typeface="Bliss Pro" pitchFamily="50" charset="0"/>
              </a:rPr>
              <a:t>Руб</a:t>
            </a:r>
            <a:endParaRPr lang="ru-RU" sz="1400" b="1" dirty="0">
              <a:latin typeface="Bliss Pro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892" y="2441300"/>
            <a:ext cx="400110" cy="10320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Bliss Pro" pitchFamily="50" charset="0"/>
                <a:ea typeface="Roboto" pitchFamily="2" charset="0"/>
              </a:rPr>
              <a:t>Млрд руб.</a:t>
            </a:r>
            <a:endParaRPr lang="en-US" sz="1400" b="1" dirty="0" smtClean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892" y="4590292"/>
            <a:ext cx="400110" cy="12393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Bliss Pro" pitchFamily="50" charset="0"/>
                <a:ea typeface="Roboto" pitchFamily="2" charset="0"/>
              </a:rPr>
              <a:t>Тыс. шт.</a:t>
            </a:r>
            <a:endParaRPr lang="en-US" sz="1400" b="1" dirty="0" smtClean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619947" y="1580376"/>
            <a:ext cx="5036574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Bliss Pro" pitchFamily="50" charset="0"/>
                <a:ea typeface="Roboto" pitchFamily="2" charset="0"/>
              </a:rPr>
              <a:t>Объем закупок ПИР</a:t>
            </a:r>
            <a:r>
              <a:rPr lang="en-US" b="1" dirty="0" smtClean="0">
                <a:solidFill>
                  <a:schemeClr val="tx1"/>
                </a:solidFill>
                <a:latin typeface="Bliss Pro" pitchFamily="50" charset="0"/>
                <a:ea typeface="Roboto" pitchFamily="2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Bliss Pro" pitchFamily="50" charset="0"/>
                <a:ea typeface="Roboto" pitchFamily="2" charset="0"/>
              </a:rPr>
              <a:t> млрд. рублей</a:t>
            </a:r>
            <a:endParaRPr lang="en-US" b="1" dirty="0">
              <a:solidFill>
                <a:schemeClr val="tx1"/>
              </a:solidFill>
              <a:latin typeface="Bliss Pro" pitchFamily="50" charset="0"/>
              <a:ea typeface="Roboto" pitchFamily="2" charset="0"/>
            </a:endParaRPr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311572"/>
              </p:ext>
            </p:extLst>
          </p:nvPr>
        </p:nvGraphicFramePr>
        <p:xfrm>
          <a:off x="820002" y="1886784"/>
          <a:ext cx="4572000" cy="229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2"/>
          <p:cNvSpPr txBox="1"/>
          <p:nvPr/>
        </p:nvSpPr>
        <p:spPr>
          <a:xfrm>
            <a:off x="1752771" y="3016010"/>
            <a:ext cx="609571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Bliss Pro Heavy" pitchFamily="50" charset="0"/>
                <a:ea typeface="Roboto" pitchFamily="2" charset="0"/>
              </a:rPr>
              <a:t>70%</a:t>
            </a:r>
            <a:endParaRPr lang="ru-RU" sz="1400" b="1" dirty="0">
              <a:solidFill>
                <a:schemeClr val="bg1"/>
              </a:solidFill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38" name="TextBox 2"/>
          <p:cNvSpPr txBox="1"/>
          <p:nvPr/>
        </p:nvSpPr>
        <p:spPr>
          <a:xfrm>
            <a:off x="1752772" y="3440574"/>
            <a:ext cx="609571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Bliss Pro Heavy" pitchFamily="50" charset="0"/>
                <a:ea typeface="Roboto" pitchFamily="2" charset="0"/>
              </a:rPr>
              <a:t>30%</a:t>
            </a:r>
            <a:endParaRPr lang="ru-RU" sz="1400" b="1" dirty="0">
              <a:solidFill>
                <a:schemeClr val="bg1"/>
              </a:solidFill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39" name="TextBox 2"/>
          <p:cNvSpPr txBox="1"/>
          <p:nvPr/>
        </p:nvSpPr>
        <p:spPr>
          <a:xfrm>
            <a:off x="3059549" y="3459417"/>
            <a:ext cx="609571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Bliss Pro Heavy" pitchFamily="50" charset="0"/>
                <a:ea typeface="Roboto" pitchFamily="2" charset="0"/>
              </a:rPr>
              <a:t>27%</a:t>
            </a:r>
            <a:endParaRPr lang="ru-RU" sz="1400" b="1" dirty="0">
              <a:solidFill>
                <a:schemeClr val="bg1"/>
              </a:solidFill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40" name="TextBox 2"/>
          <p:cNvSpPr txBox="1"/>
          <p:nvPr/>
        </p:nvSpPr>
        <p:spPr>
          <a:xfrm>
            <a:off x="3059549" y="2968417"/>
            <a:ext cx="609571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Bliss Pro Heavy" pitchFamily="50" charset="0"/>
                <a:ea typeface="Roboto" pitchFamily="2" charset="0"/>
              </a:rPr>
              <a:t>73%</a:t>
            </a:r>
            <a:endParaRPr lang="ru-RU" sz="1400" b="1" dirty="0">
              <a:solidFill>
                <a:schemeClr val="bg1"/>
              </a:solidFill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41" name="TextBox 2"/>
          <p:cNvSpPr txBox="1"/>
          <p:nvPr/>
        </p:nvSpPr>
        <p:spPr>
          <a:xfrm>
            <a:off x="4406435" y="2883353"/>
            <a:ext cx="609571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Bliss Pro Heavy" pitchFamily="50" charset="0"/>
                <a:ea typeface="Roboto" pitchFamily="2" charset="0"/>
              </a:rPr>
              <a:t>73%</a:t>
            </a:r>
            <a:endParaRPr lang="ru-RU" sz="1400" b="1" dirty="0">
              <a:solidFill>
                <a:schemeClr val="bg1"/>
              </a:solidFill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42" name="TextBox 2"/>
          <p:cNvSpPr txBox="1"/>
          <p:nvPr/>
        </p:nvSpPr>
        <p:spPr>
          <a:xfrm>
            <a:off x="4417068" y="3440574"/>
            <a:ext cx="609571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Bliss Pro Heavy" pitchFamily="50" charset="0"/>
                <a:ea typeface="Roboto" pitchFamily="2" charset="0"/>
              </a:rPr>
              <a:t>27%</a:t>
            </a:r>
            <a:endParaRPr lang="ru-RU" sz="1400" b="1" dirty="0">
              <a:solidFill>
                <a:schemeClr val="bg1"/>
              </a:solidFill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43" name="TextBox 2"/>
          <p:cNvSpPr txBox="1"/>
          <p:nvPr/>
        </p:nvSpPr>
        <p:spPr>
          <a:xfrm>
            <a:off x="1695083" y="2464361"/>
            <a:ext cx="724945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Bliss Pro Heavy" pitchFamily="50" charset="0"/>
                <a:ea typeface="Roboto" pitchFamily="2" charset="0"/>
              </a:rPr>
              <a:t>361,4</a:t>
            </a:r>
            <a:endParaRPr lang="ru-RU" sz="1400" b="1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44" name="TextBox 2"/>
          <p:cNvSpPr txBox="1"/>
          <p:nvPr/>
        </p:nvSpPr>
        <p:spPr>
          <a:xfrm>
            <a:off x="2998174" y="2317922"/>
            <a:ext cx="724945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Bliss Pro Heavy" pitchFamily="50" charset="0"/>
                <a:ea typeface="Roboto" pitchFamily="2" charset="0"/>
              </a:rPr>
              <a:t>421,8</a:t>
            </a:r>
            <a:endParaRPr lang="ru-RU" sz="1400" b="1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45" name="TextBox 2"/>
          <p:cNvSpPr txBox="1"/>
          <p:nvPr/>
        </p:nvSpPr>
        <p:spPr>
          <a:xfrm>
            <a:off x="4283685" y="2214015"/>
            <a:ext cx="724945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Bliss Pro Heavy" pitchFamily="50" charset="0"/>
                <a:ea typeface="Roboto" pitchFamily="2" charset="0"/>
              </a:rPr>
              <a:t>446,0</a:t>
            </a:r>
            <a:endParaRPr lang="ru-RU" sz="1400" b="1" dirty="0">
              <a:latin typeface="Bliss Pro Heavy" pitchFamily="50" charset="0"/>
              <a:ea typeface="Roboto" pitchFamily="2" charset="0"/>
            </a:endParaRPr>
          </a:p>
        </p:txBody>
      </p:sp>
      <p:graphicFrame>
        <p:nvGraphicFramePr>
          <p:cNvPr id="46" name="Диаграм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860492"/>
              </p:ext>
            </p:extLst>
          </p:nvPr>
        </p:nvGraphicFramePr>
        <p:xfrm>
          <a:off x="820002" y="4501214"/>
          <a:ext cx="4572000" cy="220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 Placeholder 16"/>
          <p:cNvSpPr txBox="1">
            <a:spLocks/>
          </p:cNvSpPr>
          <p:nvPr/>
        </p:nvSpPr>
        <p:spPr>
          <a:xfrm>
            <a:off x="619947" y="4125472"/>
            <a:ext cx="5036574" cy="338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Bliss Pro" pitchFamily="50" charset="0"/>
                <a:ea typeface="Roboto" pitchFamily="2" charset="0"/>
              </a:rPr>
              <a:t>Число закупок ПИР, тыс. штук</a:t>
            </a:r>
            <a:endParaRPr lang="en-US" b="1" dirty="0">
              <a:solidFill>
                <a:schemeClr val="tx1"/>
              </a:solidFill>
              <a:latin typeface="Bliss Pro" pitchFamily="50" charset="0"/>
              <a:ea typeface="Roboto" pitchFamily="2" charset="0"/>
            </a:endParaRPr>
          </a:p>
        </p:txBody>
      </p:sp>
      <p:sp>
        <p:nvSpPr>
          <p:cNvPr id="48" name="TextBox 2"/>
          <p:cNvSpPr txBox="1"/>
          <p:nvPr/>
        </p:nvSpPr>
        <p:spPr>
          <a:xfrm>
            <a:off x="1752772" y="5468913"/>
            <a:ext cx="609571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Bliss Pro Heavy" pitchFamily="50" charset="0"/>
                <a:ea typeface="Roboto" pitchFamily="2" charset="0"/>
              </a:rPr>
              <a:t>53%</a:t>
            </a:r>
            <a:endParaRPr lang="ru-RU" sz="1400" b="1" dirty="0">
              <a:solidFill>
                <a:schemeClr val="bg1"/>
              </a:solidFill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49" name="TextBox 2"/>
          <p:cNvSpPr txBox="1"/>
          <p:nvPr/>
        </p:nvSpPr>
        <p:spPr>
          <a:xfrm>
            <a:off x="1752772" y="5900961"/>
            <a:ext cx="609571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Bliss Pro Heavy" pitchFamily="50" charset="0"/>
                <a:ea typeface="Roboto" pitchFamily="2" charset="0"/>
              </a:rPr>
              <a:t>47%</a:t>
            </a:r>
            <a:endParaRPr lang="ru-RU" sz="1400" b="1" dirty="0">
              <a:solidFill>
                <a:schemeClr val="bg1"/>
              </a:solidFill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50" name="TextBox 2"/>
          <p:cNvSpPr txBox="1"/>
          <p:nvPr/>
        </p:nvSpPr>
        <p:spPr>
          <a:xfrm>
            <a:off x="3038283" y="5847796"/>
            <a:ext cx="609571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Bliss Pro Heavy" pitchFamily="50" charset="0"/>
                <a:ea typeface="Roboto" pitchFamily="2" charset="0"/>
              </a:rPr>
              <a:t>50%</a:t>
            </a:r>
            <a:endParaRPr lang="ru-RU" sz="1400" b="1" dirty="0">
              <a:solidFill>
                <a:schemeClr val="bg1"/>
              </a:solidFill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51" name="TextBox 2"/>
          <p:cNvSpPr txBox="1"/>
          <p:nvPr/>
        </p:nvSpPr>
        <p:spPr>
          <a:xfrm>
            <a:off x="3048916" y="5324897"/>
            <a:ext cx="609571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Bliss Pro Heavy" pitchFamily="50" charset="0"/>
                <a:ea typeface="Roboto" pitchFamily="2" charset="0"/>
              </a:rPr>
              <a:t>50%</a:t>
            </a:r>
            <a:endParaRPr lang="ru-RU" sz="1400" b="1" dirty="0">
              <a:solidFill>
                <a:schemeClr val="bg1"/>
              </a:solidFill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52" name="TextBox 2"/>
          <p:cNvSpPr txBox="1"/>
          <p:nvPr/>
        </p:nvSpPr>
        <p:spPr>
          <a:xfrm>
            <a:off x="4315584" y="5189091"/>
            <a:ext cx="609571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Bliss Pro Heavy" pitchFamily="50" charset="0"/>
                <a:ea typeface="Roboto" pitchFamily="2" charset="0"/>
              </a:rPr>
              <a:t>52%</a:t>
            </a:r>
            <a:endParaRPr lang="ru-RU" sz="1400" b="1" dirty="0">
              <a:solidFill>
                <a:schemeClr val="bg1"/>
              </a:solidFill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53" name="TextBox 2"/>
          <p:cNvSpPr txBox="1"/>
          <p:nvPr/>
        </p:nvSpPr>
        <p:spPr>
          <a:xfrm>
            <a:off x="4345060" y="5828953"/>
            <a:ext cx="609571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Bliss Pro Heavy" pitchFamily="50" charset="0"/>
                <a:ea typeface="Roboto" pitchFamily="2" charset="0"/>
              </a:rPr>
              <a:t>48%</a:t>
            </a:r>
            <a:endParaRPr lang="ru-RU" sz="1400" b="1" dirty="0">
              <a:solidFill>
                <a:schemeClr val="bg1"/>
              </a:solidFill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54" name="TextBox 2"/>
          <p:cNvSpPr txBox="1"/>
          <p:nvPr/>
        </p:nvSpPr>
        <p:spPr>
          <a:xfrm>
            <a:off x="1752771" y="4973077"/>
            <a:ext cx="724945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Bliss Pro Heavy" pitchFamily="50" charset="0"/>
                <a:ea typeface="Roboto" pitchFamily="2" charset="0"/>
              </a:rPr>
              <a:t>58,8</a:t>
            </a:r>
            <a:endParaRPr lang="ru-RU" sz="1400" b="1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55" name="TextBox 2"/>
          <p:cNvSpPr txBox="1"/>
          <p:nvPr/>
        </p:nvSpPr>
        <p:spPr>
          <a:xfrm>
            <a:off x="3038283" y="4855541"/>
            <a:ext cx="724945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Bliss Pro Heavy" pitchFamily="50" charset="0"/>
                <a:ea typeface="Roboto" pitchFamily="2" charset="0"/>
              </a:rPr>
              <a:t>66,5</a:t>
            </a:r>
            <a:endParaRPr lang="ru-RU" sz="1400" b="1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56" name="TextBox 2"/>
          <p:cNvSpPr txBox="1"/>
          <p:nvPr/>
        </p:nvSpPr>
        <p:spPr>
          <a:xfrm>
            <a:off x="4273052" y="4676825"/>
            <a:ext cx="724945" cy="266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Bliss Pro Heavy" pitchFamily="50" charset="0"/>
                <a:ea typeface="Roboto" pitchFamily="2" charset="0"/>
              </a:rPr>
              <a:t>79,2</a:t>
            </a:r>
            <a:endParaRPr lang="ru-RU" sz="1400" b="1" dirty="0">
              <a:latin typeface="Bliss Pro Heavy" pitchFamily="50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5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  <p:bldP spid="13" grpId="0"/>
      <p:bldP spid="14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181"/>
          <p:cNvSpPr txBox="1"/>
          <p:nvPr/>
        </p:nvSpPr>
        <p:spPr>
          <a:xfrm>
            <a:off x="5447928" y="1412776"/>
            <a:ext cx="1673524" cy="584775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 Heavy" pitchFamily="50" charset="0"/>
              </a:rPr>
              <a:t>2017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7464152" y="1412776"/>
            <a:ext cx="1673524" cy="584775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 Heavy" pitchFamily="50" charset="0"/>
              </a:rPr>
              <a:t>2018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468172" y="1450314"/>
            <a:ext cx="1673524" cy="584775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 Heavy" pitchFamily="50" charset="0"/>
              </a:rPr>
              <a:t>2016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91006" y="661481"/>
            <a:ext cx="9797859" cy="4310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Bliss Pro Heavy" pitchFamily="50" charset="0"/>
                <a:ea typeface="Roboto" pitchFamily="2" charset="0"/>
              </a:rPr>
              <a:t>РЫНОК ПРОЕКТНО-ИЗЫСКАТЕЛЬСКИХ РАБОТ</a:t>
            </a:r>
            <a:endParaRPr lang="en-US" sz="3200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197071" y="1019385"/>
            <a:ext cx="9797858" cy="338138"/>
          </a:xfrm>
        </p:spPr>
        <p:txBody>
          <a:bodyPr/>
          <a:lstStyle/>
          <a:p>
            <a:r>
              <a:rPr lang="ru-RU" sz="1600" b="1" dirty="0" smtClean="0">
                <a:latin typeface="Bliss Pro" pitchFamily="50" charset="0"/>
                <a:ea typeface="Roboto" pitchFamily="2" charset="0"/>
              </a:rPr>
              <a:t>КТО УЧАСТВУЕТ В ГОСУДАРСТВЕННЫХ ЗАКУПКАХ</a:t>
            </a:r>
            <a:endParaRPr lang="en-US" sz="1600" b="1" dirty="0">
              <a:latin typeface="Bliss Pro" pitchFamily="50" charset="0"/>
              <a:ea typeface="Roboto" pitchFamily="2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070657"/>
              </p:ext>
            </p:extLst>
          </p:nvPr>
        </p:nvGraphicFramePr>
        <p:xfrm>
          <a:off x="3021932" y="4004718"/>
          <a:ext cx="6615739" cy="152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oup 18"/>
          <p:cNvGrpSpPr/>
          <p:nvPr/>
        </p:nvGrpSpPr>
        <p:grpSpPr>
          <a:xfrm>
            <a:off x="3741246" y="2110693"/>
            <a:ext cx="1060147" cy="1985641"/>
            <a:chOff x="3416660" y="4021650"/>
            <a:chExt cx="2784588" cy="5215494"/>
          </a:xfrm>
        </p:grpSpPr>
        <p:grpSp>
          <p:nvGrpSpPr>
            <p:cNvPr id="21" name="Group 2"/>
            <p:cNvGrpSpPr/>
            <p:nvPr/>
          </p:nvGrpSpPr>
          <p:grpSpPr>
            <a:xfrm>
              <a:off x="3416660" y="7754188"/>
              <a:ext cx="566141" cy="1429490"/>
              <a:chOff x="1708779" y="4203644"/>
              <a:chExt cx="283144" cy="714745"/>
            </a:xfrm>
            <a:solidFill>
              <a:srgbClr val="FFFFFF">
                <a:lumMod val="85000"/>
              </a:srgbClr>
            </a:solidFill>
          </p:grpSpPr>
          <p:sp>
            <p:nvSpPr>
              <p:cNvPr id="65" name="Shape 3753"/>
              <p:cNvSpPr/>
              <p:nvPr/>
            </p:nvSpPr>
            <p:spPr>
              <a:xfrm>
                <a:off x="1708779" y="4326083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66" name="Shape 3754"/>
              <p:cNvSpPr/>
              <p:nvPr/>
            </p:nvSpPr>
            <p:spPr>
              <a:xfrm>
                <a:off x="1796019" y="4203644"/>
                <a:ext cx="113260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22" name="Group 4"/>
            <p:cNvGrpSpPr/>
            <p:nvPr/>
          </p:nvGrpSpPr>
          <p:grpSpPr>
            <a:xfrm>
              <a:off x="3416663" y="5952816"/>
              <a:ext cx="566141" cy="1429494"/>
              <a:chOff x="1708782" y="3302958"/>
              <a:chExt cx="283144" cy="714747"/>
            </a:xfrm>
            <a:solidFill>
              <a:srgbClr val="FFFFFF">
                <a:lumMod val="85000"/>
              </a:srgbClr>
            </a:solidFill>
          </p:grpSpPr>
          <p:sp>
            <p:nvSpPr>
              <p:cNvPr id="63" name="Shape 3757"/>
              <p:cNvSpPr/>
              <p:nvPr/>
            </p:nvSpPr>
            <p:spPr>
              <a:xfrm>
                <a:off x="1708782" y="3425399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64" name="Shape 3758"/>
              <p:cNvSpPr/>
              <p:nvPr/>
            </p:nvSpPr>
            <p:spPr>
              <a:xfrm>
                <a:off x="1796025" y="3302958"/>
                <a:ext cx="113260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23" name="Group 5"/>
            <p:cNvGrpSpPr/>
            <p:nvPr/>
          </p:nvGrpSpPr>
          <p:grpSpPr>
            <a:xfrm>
              <a:off x="4194224" y="7754186"/>
              <a:ext cx="566141" cy="1429494"/>
              <a:chOff x="2097663" y="4203643"/>
              <a:chExt cx="283144" cy="714747"/>
            </a:xfrm>
            <a:solidFill>
              <a:srgbClr val="FFFFFF">
                <a:lumMod val="85000"/>
              </a:srgbClr>
            </a:solidFill>
          </p:grpSpPr>
          <p:sp>
            <p:nvSpPr>
              <p:cNvPr id="61" name="Shape 3759"/>
              <p:cNvSpPr/>
              <p:nvPr/>
            </p:nvSpPr>
            <p:spPr>
              <a:xfrm>
                <a:off x="2097663" y="4326084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62" name="Shape 3760"/>
              <p:cNvSpPr/>
              <p:nvPr/>
            </p:nvSpPr>
            <p:spPr>
              <a:xfrm>
                <a:off x="2184907" y="4203643"/>
                <a:ext cx="113260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24" name="Group 6"/>
            <p:cNvGrpSpPr/>
            <p:nvPr/>
          </p:nvGrpSpPr>
          <p:grpSpPr>
            <a:xfrm>
              <a:off x="4895172" y="7754186"/>
              <a:ext cx="1273482" cy="1482958"/>
              <a:chOff x="2448228" y="4203643"/>
              <a:chExt cx="636906" cy="741479"/>
            </a:xfrm>
            <a:solidFill>
              <a:srgbClr val="FFFFFF">
                <a:lumMod val="85000"/>
              </a:srgbClr>
            </a:solidFill>
          </p:grpSpPr>
          <p:sp>
            <p:nvSpPr>
              <p:cNvPr id="57" name="Shape 3761"/>
              <p:cNvSpPr/>
              <p:nvPr/>
            </p:nvSpPr>
            <p:spPr>
              <a:xfrm>
                <a:off x="2448228" y="4326084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58" name="Shape 3762"/>
              <p:cNvSpPr/>
              <p:nvPr/>
            </p:nvSpPr>
            <p:spPr>
              <a:xfrm>
                <a:off x="2535474" y="4203643"/>
                <a:ext cx="113260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59" name="Shape 3761"/>
              <p:cNvSpPr/>
              <p:nvPr/>
            </p:nvSpPr>
            <p:spPr>
              <a:xfrm>
                <a:off x="2801990" y="4352816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60" name="Shape 3762"/>
              <p:cNvSpPr/>
              <p:nvPr/>
            </p:nvSpPr>
            <p:spPr>
              <a:xfrm>
                <a:off x="2889235" y="4230375"/>
                <a:ext cx="113260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sp>
          <p:nvSpPr>
            <p:cNvPr id="25" name="Shape 3779"/>
            <p:cNvSpPr/>
            <p:nvPr/>
          </p:nvSpPr>
          <p:spPr>
            <a:xfrm>
              <a:off x="3416667" y="4266530"/>
              <a:ext cx="566141" cy="118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26" name="Shape 3780"/>
            <p:cNvSpPr/>
            <p:nvPr/>
          </p:nvSpPr>
          <p:spPr>
            <a:xfrm>
              <a:off x="3591100" y="4021650"/>
              <a:ext cx="226459" cy="22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27" name="Shape 3781"/>
            <p:cNvSpPr/>
            <p:nvPr/>
          </p:nvSpPr>
          <p:spPr>
            <a:xfrm>
              <a:off x="4154527" y="4266530"/>
              <a:ext cx="566141" cy="118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28" name="Shape 3782"/>
            <p:cNvSpPr/>
            <p:nvPr/>
          </p:nvSpPr>
          <p:spPr>
            <a:xfrm>
              <a:off x="4328959" y="4021650"/>
              <a:ext cx="226459" cy="22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29" name="Shape 3783"/>
            <p:cNvSpPr/>
            <p:nvPr/>
          </p:nvSpPr>
          <p:spPr>
            <a:xfrm>
              <a:off x="4895176" y="4266530"/>
              <a:ext cx="566141" cy="118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30" name="Shape 3784"/>
            <p:cNvSpPr/>
            <p:nvPr/>
          </p:nvSpPr>
          <p:spPr>
            <a:xfrm>
              <a:off x="5069608" y="4021650"/>
              <a:ext cx="226459" cy="22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31" name="Shape 3785"/>
            <p:cNvSpPr/>
            <p:nvPr/>
          </p:nvSpPr>
          <p:spPr>
            <a:xfrm>
              <a:off x="5633036" y="4266530"/>
              <a:ext cx="566141" cy="118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32" name="Shape 3786"/>
            <p:cNvSpPr/>
            <p:nvPr/>
          </p:nvSpPr>
          <p:spPr>
            <a:xfrm>
              <a:off x="5807468" y="4021650"/>
              <a:ext cx="226459" cy="22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grpSp>
          <p:nvGrpSpPr>
            <p:cNvPr id="33" name="Group 3840"/>
            <p:cNvGrpSpPr/>
            <p:nvPr/>
          </p:nvGrpSpPr>
          <p:grpSpPr>
            <a:xfrm>
              <a:off x="4154394" y="5952820"/>
              <a:ext cx="566141" cy="1429490"/>
              <a:chOff x="-2318689" y="2006294"/>
              <a:chExt cx="590244" cy="1489962"/>
            </a:xfrm>
            <a:solidFill>
              <a:srgbClr val="7154F9"/>
            </a:solidFill>
          </p:grpSpPr>
          <p:sp>
            <p:nvSpPr>
              <p:cNvPr id="55" name="Shape 3838"/>
              <p:cNvSpPr/>
              <p:nvPr/>
            </p:nvSpPr>
            <p:spPr>
              <a:xfrm>
                <a:off x="-2318689" y="2261531"/>
                <a:ext cx="590244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56" name="Shape 3839"/>
              <p:cNvSpPr/>
              <p:nvPr/>
            </p:nvSpPr>
            <p:spPr>
              <a:xfrm>
                <a:off x="-2136827" y="2006294"/>
                <a:ext cx="236099" cy="232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34" name="Group 3843"/>
            <p:cNvGrpSpPr/>
            <p:nvPr/>
          </p:nvGrpSpPr>
          <p:grpSpPr>
            <a:xfrm>
              <a:off x="4892254" y="5952820"/>
              <a:ext cx="566141" cy="1429490"/>
              <a:chOff x="-2318689" y="2006294"/>
              <a:chExt cx="590244" cy="1489962"/>
            </a:xfrm>
            <a:solidFill>
              <a:srgbClr val="7154F9"/>
            </a:solidFill>
          </p:grpSpPr>
          <p:sp>
            <p:nvSpPr>
              <p:cNvPr id="53" name="Shape 3841"/>
              <p:cNvSpPr/>
              <p:nvPr/>
            </p:nvSpPr>
            <p:spPr>
              <a:xfrm>
                <a:off x="-2318689" y="2261531"/>
                <a:ext cx="590244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54" name="Shape 3842"/>
              <p:cNvSpPr/>
              <p:nvPr/>
            </p:nvSpPr>
            <p:spPr>
              <a:xfrm>
                <a:off x="-2136827" y="2006294"/>
                <a:ext cx="236099" cy="232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35" name="Group 3846"/>
            <p:cNvGrpSpPr/>
            <p:nvPr/>
          </p:nvGrpSpPr>
          <p:grpSpPr>
            <a:xfrm>
              <a:off x="5633035" y="5952820"/>
              <a:ext cx="566141" cy="1429490"/>
              <a:chOff x="-2318689" y="2006294"/>
              <a:chExt cx="590244" cy="1489962"/>
            </a:xfrm>
            <a:solidFill>
              <a:srgbClr val="7154F9"/>
            </a:solidFill>
          </p:grpSpPr>
          <p:sp>
            <p:nvSpPr>
              <p:cNvPr id="51" name="Shape 3844"/>
              <p:cNvSpPr/>
              <p:nvPr/>
            </p:nvSpPr>
            <p:spPr>
              <a:xfrm>
                <a:off x="-2318689" y="2261531"/>
                <a:ext cx="590244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52" name="Shape 3845"/>
              <p:cNvSpPr/>
              <p:nvPr/>
            </p:nvSpPr>
            <p:spPr>
              <a:xfrm>
                <a:off x="-2136964" y="2006294"/>
                <a:ext cx="236099" cy="232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36" name="Group 3849"/>
            <p:cNvGrpSpPr/>
            <p:nvPr/>
          </p:nvGrpSpPr>
          <p:grpSpPr>
            <a:xfrm>
              <a:off x="3418736" y="5926177"/>
              <a:ext cx="566141" cy="1429491"/>
              <a:chOff x="-5396397" y="1978524"/>
              <a:chExt cx="590244" cy="1489963"/>
            </a:xfrm>
            <a:solidFill>
              <a:srgbClr val="7154F9"/>
            </a:solidFill>
          </p:grpSpPr>
          <p:sp>
            <p:nvSpPr>
              <p:cNvPr id="49" name="Shape 3847"/>
              <p:cNvSpPr/>
              <p:nvPr/>
            </p:nvSpPr>
            <p:spPr>
              <a:xfrm>
                <a:off x="-5396397" y="2233762"/>
                <a:ext cx="590244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50" name="Shape 3848"/>
              <p:cNvSpPr/>
              <p:nvPr/>
            </p:nvSpPr>
            <p:spPr>
              <a:xfrm>
                <a:off x="-5214533" y="1978524"/>
                <a:ext cx="236099" cy="232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37" name="Group 3864"/>
            <p:cNvGrpSpPr/>
            <p:nvPr/>
          </p:nvGrpSpPr>
          <p:grpSpPr>
            <a:xfrm>
              <a:off x="3418738" y="4027954"/>
              <a:ext cx="566141" cy="1429492"/>
              <a:chOff x="0" y="0"/>
              <a:chExt cx="590244" cy="1489964"/>
            </a:xfrm>
            <a:solidFill>
              <a:srgbClr val="7154F9"/>
            </a:solidFill>
          </p:grpSpPr>
          <p:sp>
            <p:nvSpPr>
              <p:cNvPr id="47" name="Shape 3862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48" name="Shape 3863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38" name="Group 3867"/>
            <p:cNvGrpSpPr/>
            <p:nvPr/>
          </p:nvGrpSpPr>
          <p:grpSpPr>
            <a:xfrm>
              <a:off x="4156598" y="4027954"/>
              <a:ext cx="566141" cy="1429492"/>
              <a:chOff x="0" y="0"/>
              <a:chExt cx="590244" cy="1489964"/>
            </a:xfrm>
            <a:solidFill>
              <a:srgbClr val="7154F9"/>
            </a:solidFill>
          </p:grpSpPr>
          <p:sp>
            <p:nvSpPr>
              <p:cNvPr id="45" name="Shape 3865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46" name="Shape 386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39" name="Group 3870"/>
            <p:cNvGrpSpPr/>
            <p:nvPr/>
          </p:nvGrpSpPr>
          <p:grpSpPr>
            <a:xfrm>
              <a:off x="4897245" y="4027954"/>
              <a:ext cx="566143" cy="1429492"/>
              <a:chOff x="0" y="0"/>
              <a:chExt cx="590244" cy="1489964"/>
            </a:xfrm>
            <a:solidFill>
              <a:srgbClr val="7154F9"/>
            </a:solidFill>
          </p:grpSpPr>
          <p:sp>
            <p:nvSpPr>
              <p:cNvPr id="43" name="Shape 3868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44" name="Shape 3869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40" name="Group 3873"/>
            <p:cNvGrpSpPr/>
            <p:nvPr/>
          </p:nvGrpSpPr>
          <p:grpSpPr>
            <a:xfrm>
              <a:off x="5635107" y="4027954"/>
              <a:ext cx="566141" cy="1429492"/>
              <a:chOff x="0" y="0"/>
              <a:chExt cx="590244" cy="1489964"/>
            </a:xfrm>
            <a:solidFill>
              <a:srgbClr val="7154F9"/>
            </a:solidFill>
          </p:grpSpPr>
          <p:sp>
            <p:nvSpPr>
              <p:cNvPr id="41" name="Shape 3871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42" name="Shape 3872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</p:grpSp>
      <p:grpSp>
        <p:nvGrpSpPr>
          <p:cNvPr id="67" name="Group 18"/>
          <p:cNvGrpSpPr/>
          <p:nvPr/>
        </p:nvGrpSpPr>
        <p:grpSpPr>
          <a:xfrm>
            <a:off x="5895466" y="2095657"/>
            <a:ext cx="1060147" cy="1985641"/>
            <a:chOff x="3416660" y="4021650"/>
            <a:chExt cx="2784588" cy="5215494"/>
          </a:xfrm>
        </p:grpSpPr>
        <p:grpSp>
          <p:nvGrpSpPr>
            <p:cNvPr id="68" name="Group 2"/>
            <p:cNvGrpSpPr/>
            <p:nvPr/>
          </p:nvGrpSpPr>
          <p:grpSpPr>
            <a:xfrm>
              <a:off x="3416660" y="7754188"/>
              <a:ext cx="566141" cy="1429490"/>
              <a:chOff x="1708779" y="4203644"/>
              <a:chExt cx="283144" cy="714745"/>
            </a:xfrm>
            <a:solidFill>
              <a:srgbClr val="FFFFFF">
                <a:lumMod val="85000"/>
              </a:srgbClr>
            </a:solidFill>
          </p:grpSpPr>
          <p:sp>
            <p:nvSpPr>
              <p:cNvPr id="112" name="Shape 3753"/>
              <p:cNvSpPr/>
              <p:nvPr/>
            </p:nvSpPr>
            <p:spPr>
              <a:xfrm>
                <a:off x="1708779" y="4326083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13" name="Shape 3754"/>
              <p:cNvSpPr/>
              <p:nvPr/>
            </p:nvSpPr>
            <p:spPr>
              <a:xfrm>
                <a:off x="1796019" y="4203644"/>
                <a:ext cx="113260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69" name="Group 4"/>
            <p:cNvGrpSpPr/>
            <p:nvPr/>
          </p:nvGrpSpPr>
          <p:grpSpPr>
            <a:xfrm>
              <a:off x="3416663" y="5952816"/>
              <a:ext cx="566141" cy="1429494"/>
              <a:chOff x="1708782" y="3302958"/>
              <a:chExt cx="283144" cy="714747"/>
            </a:xfrm>
            <a:solidFill>
              <a:srgbClr val="FFFFFF">
                <a:lumMod val="85000"/>
              </a:srgbClr>
            </a:solidFill>
          </p:grpSpPr>
          <p:sp>
            <p:nvSpPr>
              <p:cNvPr id="110" name="Shape 3757"/>
              <p:cNvSpPr/>
              <p:nvPr/>
            </p:nvSpPr>
            <p:spPr>
              <a:xfrm>
                <a:off x="1708782" y="3425399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11" name="Shape 3758"/>
              <p:cNvSpPr/>
              <p:nvPr/>
            </p:nvSpPr>
            <p:spPr>
              <a:xfrm>
                <a:off x="1796025" y="3302958"/>
                <a:ext cx="113260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70" name="Group 5"/>
            <p:cNvGrpSpPr/>
            <p:nvPr/>
          </p:nvGrpSpPr>
          <p:grpSpPr>
            <a:xfrm>
              <a:off x="4194224" y="7754186"/>
              <a:ext cx="566141" cy="1429494"/>
              <a:chOff x="2097663" y="4203643"/>
              <a:chExt cx="283144" cy="714747"/>
            </a:xfrm>
            <a:solidFill>
              <a:srgbClr val="FFFFFF">
                <a:lumMod val="85000"/>
              </a:srgbClr>
            </a:solidFill>
          </p:grpSpPr>
          <p:sp>
            <p:nvSpPr>
              <p:cNvPr id="108" name="Shape 3759"/>
              <p:cNvSpPr/>
              <p:nvPr/>
            </p:nvSpPr>
            <p:spPr>
              <a:xfrm>
                <a:off x="2097663" y="4326084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09" name="Shape 3760"/>
              <p:cNvSpPr/>
              <p:nvPr/>
            </p:nvSpPr>
            <p:spPr>
              <a:xfrm>
                <a:off x="2184907" y="4203643"/>
                <a:ext cx="113260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71" name="Group 6"/>
            <p:cNvGrpSpPr/>
            <p:nvPr/>
          </p:nvGrpSpPr>
          <p:grpSpPr>
            <a:xfrm>
              <a:off x="4895172" y="7754186"/>
              <a:ext cx="1273482" cy="1482958"/>
              <a:chOff x="2448228" y="4203643"/>
              <a:chExt cx="636906" cy="741479"/>
            </a:xfrm>
            <a:solidFill>
              <a:srgbClr val="FFFFFF">
                <a:lumMod val="85000"/>
              </a:srgbClr>
            </a:solidFill>
          </p:grpSpPr>
          <p:sp>
            <p:nvSpPr>
              <p:cNvPr id="104" name="Shape 3761"/>
              <p:cNvSpPr/>
              <p:nvPr/>
            </p:nvSpPr>
            <p:spPr>
              <a:xfrm>
                <a:off x="2448228" y="4326084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05" name="Shape 3762"/>
              <p:cNvSpPr/>
              <p:nvPr/>
            </p:nvSpPr>
            <p:spPr>
              <a:xfrm>
                <a:off x="2535474" y="4203643"/>
                <a:ext cx="113260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06" name="Shape 3761"/>
              <p:cNvSpPr/>
              <p:nvPr/>
            </p:nvSpPr>
            <p:spPr>
              <a:xfrm>
                <a:off x="2801990" y="4352816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07" name="Shape 3762"/>
              <p:cNvSpPr/>
              <p:nvPr/>
            </p:nvSpPr>
            <p:spPr>
              <a:xfrm>
                <a:off x="2889235" y="4230375"/>
                <a:ext cx="113260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sp>
          <p:nvSpPr>
            <p:cNvPr id="72" name="Shape 3779"/>
            <p:cNvSpPr/>
            <p:nvPr/>
          </p:nvSpPr>
          <p:spPr>
            <a:xfrm>
              <a:off x="3416667" y="4266530"/>
              <a:ext cx="566141" cy="118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73" name="Shape 3780"/>
            <p:cNvSpPr/>
            <p:nvPr/>
          </p:nvSpPr>
          <p:spPr>
            <a:xfrm>
              <a:off x="3591100" y="4021650"/>
              <a:ext cx="226459" cy="22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74" name="Shape 3781"/>
            <p:cNvSpPr/>
            <p:nvPr/>
          </p:nvSpPr>
          <p:spPr>
            <a:xfrm>
              <a:off x="4154527" y="4266530"/>
              <a:ext cx="566141" cy="118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75" name="Shape 3782"/>
            <p:cNvSpPr/>
            <p:nvPr/>
          </p:nvSpPr>
          <p:spPr>
            <a:xfrm>
              <a:off x="4328959" y="4021650"/>
              <a:ext cx="226459" cy="22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76" name="Shape 3783"/>
            <p:cNvSpPr/>
            <p:nvPr/>
          </p:nvSpPr>
          <p:spPr>
            <a:xfrm>
              <a:off x="4895176" y="4266530"/>
              <a:ext cx="566141" cy="118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77" name="Shape 3784"/>
            <p:cNvSpPr/>
            <p:nvPr/>
          </p:nvSpPr>
          <p:spPr>
            <a:xfrm>
              <a:off x="5069608" y="4021650"/>
              <a:ext cx="226459" cy="22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78" name="Shape 3785"/>
            <p:cNvSpPr/>
            <p:nvPr/>
          </p:nvSpPr>
          <p:spPr>
            <a:xfrm>
              <a:off x="5633036" y="4266530"/>
              <a:ext cx="566141" cy="118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79" name="Shape 3786"/>
            <p:cNvSpPr/>
            <p:nvPr/>
          </p:nvSpPr>
          <p:spPr>
            <a:xfrm>
              <a:off x="5807468" y="4021650"/>
              <a:ext cx="226459" cy="22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grpSp>
          <p:nvGrpSpPr>
            <p:cNvPr id="80" name="Group 3840"/>
            <p:cNvGrpSpPr/>
            <p:nvPr/>
          </p:nvGrpSpPr>
          <p:grpSpPr>
            <a:xfrm>
              <a:off x="4154394" y="5952820"/>
              <a:ext cx="566141" cy="1429490"/>
              <a:chOff x="-2318689" y="2006294"/>
              <a:chExt cx="590244" cy="1489962"/>
            </a:xfrm>
            <a:solidFill>
              <a:srgbClr val="7154F9"/>
            </a:solidFill>
          </p:grpSpPr>
          <p:sp>
            <p:nvSpPr>
              <p:cNvPr id="102" name="Shape 3838"/>
              <p:cNvSpPr/>
              <p:nvPr/>
            </p:nvSpPr>
            <p:spPr>
              <a:xfrm>
                <a:off x="-2318689" y="2261531"/>
                <a:ext cx="590244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03" name="Shape 3839"/>
              <p:cNvSpPr/>
              <p:nvPr/>
            </p:nvSpPr>
            <p:spPr>
              <a:xfrm>
                <a:off x="-2136827" y="2006294"/>
                <a:ext cx="236099" cy="232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81" name="Group 3843"/>
            <p:cNvGrpSpPr/>
            <p:nvPr/>
          </p:nvGrpSpPr>
          <p:grpSpPr>
            <a:xfrm>
              <a:off x="4892254" y="5952820"/>
              <a:ext cx="566141" cy="1429490"/>
              <a:chOff x="-2318689" y="2006294"/>
              <a:chExt cx="590244" cy="1489962"/>
            </a:xfrm>
            <a:solidFill>
              <a:srgbClr val="7154F9"/>
            </a:solidFill>
          </p:grpSpPr>
          <p:sp>
            <p:nvSpPr>
              <p:cNvPr id="100" name="Shape 3841"/>
              <p:cNvSpPr/>
              <p:nvPr/>
            </p:nvSpPr>
            <p:spPr>
              <a:xfrm>
                <a:off x="-2318689" y="2261531"/>
                <a:ext cx="590244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01" name="Shape 3842"/>
              <p:cNvSpPr/>
              <p:nvPr/>
            </p:nvSpPr>
            <p:spPr>
              <a:xfrm>
                <a:off x="-2136827" y="2006294"/>
                <a:ext cx="236099" cy="232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82" name="Group 3846"/>
            <p:cNvGrpSpPr/>
            <p:nvPr/>
          </p:nvGrpSpPr>
          <p:grpSpPr>
            <a:xfrm>
              <a:off x="5633035" y="5952820"/>
              <a:ext cx="566141" cy="1429490"/>
              <a:chOff x="-2318689" y="2006294"/>
              <a:chExt cx="590244" cy="1489962"/>
            </a:xfrm>
            <a:solidFill>
              <a:srgbClr val="7154F9"/>
            </a:solidFill>
          </p:grpSpPr>
          <p:sp>
            <p:nvSpPr>
              <p:cNvPr id="98" name="Shape 3844"/>
              <p:cNvSpPr/>
              <p:nvPr/>
            </p:nvSpPr>
            <p:spPr>
              <a:xfrm>
                <a:off x="-2318689" y="2261531"/>
                <a:ext cx="590244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99" name="Shape 3845"/>
              <p:cNvSpPr/>
              <p:nvPr/>
            </p:nvSpPr>
            <p:spPr>
              <a:xfrm>
                <a:off x="-2136964" y="2006294"/>
                <a:ext cx="236099" cy="232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83" name="Group 3849"/>
            <p:cNvGrpSpPr/>
            <p:nvPr/>
          </p:nvGrpSpPr>
          <p:grpSpPr>
            <a:xfrm>
              <a:off x="3418736" y="5926177"/>
              <a:ext cx="566141" cy="1429491"/>
              <a:chOff x="-5396397" y="1978524"/>
              <a:chExt cx="590244" cy="1489963"/>
            </a:xfrm>
            <a:solidFill>
              <a:srgbClr val="7154F9"/>
            </a:solidFill>
          </p:grpSpPr>
          <p:sp>
            <p:nvSpPr>
              <p:cNvPr id="96" name="Shape 3847"/>
              <p:cNvSpPr/>
              <p:nvPr/>
            </p:nvSpPr>
            <p:spPr>
              <a:xfrm>
                <a:off x="-5396397" y="2233762"/>
                <a:ext cx="590244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97" name="Shape 3848"/>
              <p:cNvSpPr/>
              <p:nvPr/>
            </p:nvSpPr>
            <p:spPr>
              <a:xfrm>
                <a:off x="-5214533" y="1978524"/>
                <a:ext cx="236099" cy="232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84" name="Group 3864"/>
            <p:cNvGrpSpPr/>
            <p:nvPr/>
          </p:nvGrpSpPr>
          <p:grpSpPr>
            <a:xfrm>
              <a:off x="3418738" y="4027954"/>
              <a:ext cx="566141" cy="1429492"/>
              <a:chOff x="0" y="0"/>
              <a:chExt cx="590244" cy="1489964"/>
            </a:xfrm>
            <a:solidFill>
              <a:srgbClr val="7154F9"/>
            </a:solidFill>
          </p:grpSpPr>
          <p:sp>
            <p:nvSpPr>
              <p:cNvPr id="94" name="Shape 3862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95" name="Shape 3863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85" name="Group 3867"/>
            <p:cNvGrpSpPr/>
            <p:nvPr/>
          </p:nvGrpSpPr>
          <p:grpSpPr>
            <a:xfrm>
              <a:off x="4156598" y="4027954"/>
              <a:ext cx="566141" cy="1429492"/>
              <a:chOff x="0" y="0"/>
              <a:chExt cx="590244" cy="1489964"/>
            </a:xfrm>
            <a:solidFill>
              <a:srgbClr val="7154F9"/>
            </a:solidFill>
          </p:grpSpPr>
          <p:sp>
            <p:nvSpPr>
              <p:cNvPr id="92" name="Shape 3865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93" name="Shape 386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86" name="Group 3870"/>
            <p:cNvGrpSpPr/>
            <p:nvPr/>
          </p:nvGrpSpPr>
          <p:grpSpPr>
            <a:xfrm>
              <a:off x="4897245" y="4027954"/>
              <a:ext cx="566143" cy="1429492"/>
              <a:chOff x="0" y="0"/>
              <a:chExt cx="590244" cy="1489964"/>
            </a:xfrm>
            <a:solidFill>
              <a:srgbClr val="7154F9"/>
            </a:solidFill>
          </p:grpSpPr>
          <p:sp>
            <p:nvSpPr>
              <p:cNvPr id="90" name="Shape 3868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91" name="Shape 3869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87" name="Group 3873"/>
            <p:cNvGrpSpPr/>
            <p:nvPr/>
          </p:nvGrpSpPr>
          <p:grpSpPr>
            <a:xfrm>
              <a:off x="5635107" y="4027954"/>
              <a:ext cx="566141" cy="1429492"/>
              <a:chOff x="0" y="0"/>
              <a:chExt cx="590244" cy="1489964"/>
            </a:xfrm>
            <a:solidFill>
              <a:srgbClr val="7154F9"/>
            </a:solidFill>
          </p:grpSpPr>
          <p:sp>
            <p:nvSpPr>
              <p:cNvPr id="88" name="Shape 3871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89" name="Shape 3872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</p:grpSp>
      <p:grpSp>
        <p:nvGrpSpPr>
          <p:cNvPr id="114" name="Group 18"/>
          <p:cNvGrpSpPr/>
          <p:nvPr/>
        </p:nvGrpSpPr>
        <p:grpSpPr>
          <a:xfrm>
            <a:off x="7983698" y="2078405"/>
            <a:ext cx="1060147" cy="1985641"/>
            <a:chOff x="3416660" y="4021650"/>
            <a:chExt cx="2784588" cy="5215494"/>
          </a:xfrm>
        </p:grpSpPr>
        <p:grpSp>
          <p:nvGrpSpPr>
            <p:cNvPr id="115" name="Group 2"/>
            <p:cNvGrpSpPr/>
            <p:nvPr/>
          </p:nvGrpSpPr>
          <p:grpSpPr>
            <a:xfrm>
              <a:off x="3416660" y="7754188"/>
              <a:ext cx="566141" cy="1429490"/>
              <a:chOff x="1708779" y="4203644"/>
              <a:chExt cx="283144" cy="714745"/>
            </a:xfrm>
            <a:solidFill>
              <a:srgbClr val="FFFFFF">
                <a:lumMod val="85000"/>
              </a:srgbClr>
            </a:solidFill>
          </p:grpSpPr>
          <p:sp>
            <p:nvSpPr>
              <p:cNvPr id="159" name="Shape 3753"/>
              <p:cNvSpPr/>
              <p:nvPr/>
            </p:nvSpPr>
            <p:spPr>
              <a:xfrm>
                <a:off x="1708779" y="4326083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60" name="Shape 3754"/>
              <p:cNvSpPr/>
              <p:nvPr/>
            </p:nvSpPr>
            <p:spPr>
              <a:xfrm>
                <a:off x="1796019" y="4203644"/>
                <a:ext cx="113260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116" name="Group 4"/>
            <p:cNvGrpSpPr/>
            <p:nvPr/>
          </p:nvGrpSpPr>
          <p:grpSpPr>
            <a:xfrm>
              <a:off x="3416663" y="5952816"/>
              <a:ext cx="566141" cy="1429494"/>
              <a:chOff x="1708782" y="3302958"/>
              <a:chExt cx="283144" cy="714747"/>
            </a:xfrm>
            <a:solidFill>
              <a:srgbClr val="FFFFFF">
                <a:lumMod val="85000"/>
              </a:srgbClr>
            </a:solidFill>
          </p:grpSpPr>
          <p:sp>
            <p:nvSpPr>
              <p:cNvPr id="157" name="Shape 3757"/>
              <p:cNvSpPr/>
              <p:nvPr/>
            </p:nvSpPr>
            <p:spPr>
              <a:xfrm>
                <a:off x="1708782" y="3425399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58" name="Shape 3758"/>
              <p:cNvSpPr/>
              <p:nvPr/>
            </p:nvSpPr>
            <p:spPr>
              <a:xfrm>
                <a:off x="1796025" y="3302958"/>
                <a:ext cx="113260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117" name="Group 5"/>
            <p:cNvGrpSpPr/>
            <p:nvPr/>
          </p:nvGrpSpPr>
          <p:grpSpPr>
            <a:xfrm>
              <a:off x="4194224" y="7754186"/>
              <a:ext cx="566141" cy="1429494"/>
              <a:chOff x="2097663" y="4203643"/>
              <a:chExt cx="283144" cy="714747"/>
            </a:xfrm>
            <a:solidFill>
              <a:srgbClr val="FFFFFF">
                <a:lumMod val="85000"/>
              </a:srgbClr>
            </a:solidFill>
          </p:grpSpPr>
          <p:sp>
            <p:nvSpPr>
              <p:cNvPr id="155" name="Shape 3759"/>
              <p:cNvSpPr/>
              <p:nvPr/>
            </p:nvSpPr>
            <p:spPr>
              <a:xfrm>
                <a:off x="2097663" y="4326084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56" name="Shape 3760"/>
              <p:cNvSpPr/>
              <p:nvPr/>
            </p:nvSpPr>
            <p:spPr>
              <a:xfrm>
                <a:off x="2184907" y="4203643"/>
                <a:ext cx="113260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118" name="Group 6"/>
            <p:cNvGrpSpPr/>
            <p:nvPr/>
          </p:nvGrpSpPr>
          <p:grpSpPr>
            <a:xfrm>
              <a:off x="4895172" y="7754186"/>
              <a:ext cx="1273482" cy="1482958"/>
              <a:chOff x="2448228" y="4203643"/>
              <a:chExt cx="636906" cy="741479"/>
            </a:xfrm>
            <a:solidFill>
              <a:srgbClr val="FFFFFF">
                <a:lumMod val="85000"/>
              </a:srgbClr>
            </a:solidFill>
          </p:grpSpPr>
          <p:sp>
            <p:nvSpPr>
              <p:cNvPr id="151" name="Shape 3761"/>
              <p:cNvSpPr/>
              <p:nvPr/>
            </p:nvSpPr>
            <p:spPr>
              <a:xfrm>
                <a:off x="2448228" y="4326084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52" name="Shape 3762"/>
              <p:cNvSpPr/>
              <p:nvPr/>
            </p:nvSpPr>
            <p:spPr>
              <a:xfrm>
                <a:off x="2535474" y="4203643"/>
                <a:ext cx="113260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53" name="Shape 3761"/>
              <p:cNvSpPr/>
              <p:nvPr/>
            </p:nvSpPr>
            <p:spPr>
              <a:xfrm>
                <a:off x="2801990" y="4352816"/>
                <a:ext cx="283144" cy="592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54" name="Shape 3762"/>
              <p:cNvSpPr/>
              <p:nvPr/>
            </p:nvSpPr>
            <p:spPr>
              <a:xfrm>
                <a:off x="2889235" y="4230375"/>
                <a:ext cx="113260" cy="11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sp>
          <p:nvSpPr>
            <p:cNvPr id="119" name="Shape 3779"/>
            <p:cNvSpPr/>
            <p:nvPr/>
          </p:nvSpPr>
          <p:spPr>
            <a:xfrm>
              <a:off x="3416667" y="4266530"/>
              <a:ext cx="566141" cy="118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120" name="Shape 3780"/>
            <p:cNvSpPr/>
            <p:nvPr/>
          </p:nvSpPr>
          <p:spPr>
            <a:xfrm>
              <a:off x="3591100" y="4021650"/>
              <a:ext cx="226459" cy="22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121" name="Shape 3781"/>
            <p:cNvSpPr/>
            <p:nvPr/>
          </p:nvSpPr>
          <p:spPr>
            <a:xfrm>
              <a:off x="4154527" y="4266530"/>
              <a:ext cx="566141" cy="118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122" name="Shape 3782"/>
            <p:cNvSpPr/>
            <p:nvPr/>
          </p:nvSpPr>
          <p:spPr>
            <a:xfrm>
              <a:off x="4328959" y="4021650"/>
              <a:ext cx="226459" cy="22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123" name="Shape 3783"/>
            <p:cNvSpPr/>
            <p:nvPr/>
          </p:nvSpPr>
          <p:spPr>
            <a:xfrm>
              <a:off x="4895176" y="4266530"/>
              <a:ext cx="566141" cy="118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124" name="Shape 3784"/>
            <p:cNvSpPr/>
            <p:nvPr/>
          </p:nvSpPr>
          <p:spPr>
            <a:xfrm>
              <a:off x="5069608" y="4021650"/>
              <a:ext cx="226459" cy="22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125" name="Shape 3785"/>
            <p:cNvSpPr/>
            <p:nvPr/>
          </p:nvSpPr>
          <p:spPr>
            <a:xfrm>
              <a:off x="5633036" y="4266530"/>
              <a:ext cx="566141" cy="118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sp>
          <p:nvSpPr>
            <p:cNvPr id="126" name="Shape 3786"/>
            <p:cNvSpPr/>
            <p:nvPr/>
          </p:nvSpPr>
          <p:spPr>
            <a:xfrm>
              <a:off x="5807468" y="4021650"/>
              <a:ext cx="226459" cy="22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charset="0"/>
                <a:ea typeface="Montserrat Light" charset="0"/>
                <a:cs typeface="Montserrat Light" charset="0"/>
                <a:sym typeface="Helvetica Light"/>
              </a:endParaRPr>
            </a:p>
          </p:txBody>
        </p:sp>
        <p:grpSp>
          <p:nvGrpSpPr>
            <p:cNvPr id="127" name="Group 3840"/>
            <p:cNvGrpSpPr/>
            <p:nvPr/>
          </p:nvGrpSpPr>
          <p:grpSpPr>
            <a:xfrm>
              <a:off x="4154394" y="5952820"/>
              <a:ext cx="566141" cy="1429490"/>
              <a:chOff x="-2318689" y="2006294"/>
              <a:chExt cx="590244" cy="1489962"/>
            </a:xfrm>
            <a:solidFill>
              <a:srgbClr val="7154F9"/>
            </a:solidFill>
          </p:grpSpPr>
          <p:sp>
            <p:nvSpPr>
              <p:cNvPr id="149" name="Shape 3838"/>
              <p:cNvSpPr/>
              <p:nvPr/>
            </p:nvSpPr>
            <p:spPr>
              <a:xfrm>
                <a:off x="-2318689" y="2261531"/>
                <a:ext cx="590244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50" name="Shape 3839"/>
              <p:cNvSpPr/>
              <p:nvPr/>
            </p:nvSpPr>
            <p:spPr>
              <a:xfrm>
                <a:off x="-2136827" y="2006294"/>
                <a:ext cx="236099" cy="232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128" name="Group 3843"/>
            <p:cNvGrpSpPr/>
            <p:nvPr/>
          </p:nvGrpSpPr>
          <p:grpSpPr>
            <a:xfrm>
              <a:off x="4892254" y="5952820"/>
              <a:ext cx="566141" cy="1429490"/>
              <a:chOff x="-2318689" y="2006294"/>
              <a:chExt cx="590244" cy="1489962"/>
            </a:xfrm>
            <a:solidFill>
              <a:srgbClr val="7154F9"/>
            </a:solidFill>
          </p:grpSpPr>
          <p:sp>
            <p:nvSpPr>
              <p:cNvPr id="147" name="Shape 3841"/>
              <p:cNvSpPr/>
              <p:nvPr/>
            </p:nvSpPr>
            <p:spPr>
              <a:xfrm>
                <a:off x="-2318689" y="2261531"/>
                <a:ext cx="590244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48" name="Shape 3842"/>
              <p:cNvSpPr/>
              <p:nvPr/>
            </p:nvSpPr>
            <p:spPr>
              <a:xfrm>
                <a:off x="-2136827" y="2006294"/>
                <a:ext cx="236099" cy="232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129" name="Group 3846"/>
            <p:cNvGrpSpPr/>
            <p:nvPr/>
          </p:nvGrpSpPr>
          <p:grpSpPr>
            <a:xfrm>
              <a:off x="5633035" y="5952820"/>
              <a:ext cx="566141" cy="1429490"/>
              <a:chOff x="-2318689" y="2006294"/>
              <a:chExt cx="590244" cy="1489962"/>
            </a:xfrm>
            <a:solidFill>
              <a:srgbClr val="7154F9"/>
            </a:solidFill>
          </p:grpSpPr>
          <p:sp>
            <p:nvSpPr>
              <p:cNvPr id="145" name="Shape 3844"/>
              <p:cNvSpPr/>
              <p:nvPr/>
            </p:nvSpPr>
            <p:spPr>
              <a:xfrm>
                <a:off x="-2318689" y="2261531"/>
                <a:ext cx="590244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46" name="Shape 3845"/>
              <p:cNvSpPr/>
              <p:nvPr/>
            </p:nvSpPr>
            <p:spPr>
              <a:xfrm>
                <a:off x="-2136964" y="2006294"/>
                <a:ext cx="236099" cy="232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130" name="Group 3849"/>
            <p:cNvGrpSpPr/>
            <p:nvPr/>
          </p:nvGrpSpPr>
          <p:grpSpPr>
            <a:xfrm>
              <a:off x="3418736" y="5926177"/>
              <a:ext cx="566141" cy="1429491"/>
              <a:chOff x="-5396397" y="1978524"/>
              <a:chExt cx="590244" cy="1489963"/>
            </a:xfrm>
            <a:solidFill>
              <a:srgbClr val="7154F9"/>
            </a:solidFill>
          </p:grpSpPr>
          <p:sp>
            <p:nvSpPr>
              <p:cNvPr id="143" name="Shape 3847"/>
              <p:cNvSpPr/>
              <p:nvPr/>
            </p:nvSpPr>
            <p:spPr>
              <a:xfrm>
                <a:off x="-5396397" y="2233762"/>
                <a:ext cx="590244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44" name="Shape 3848"/>
              <p:cNvSpPr/>
              <p:nvPr/>
            </p:nvSpPr>
            <p:spPr>
              <a:xfrm>
                <a:off x="-5214533" y="1978524"/>
                <a:ext cx="236099" cy="232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131" name="Group 3864"/>
            <p:cNvGrpSpPr/>
            <p:nvPr/>
          </p:nvGrpSpPr>
          <p:grpSpPr>
            <a:xfrm>
              <a:off x="3418738" y="4027954"/>
              <a:ext cx="566141" cy="1429492"/>
              <a:chOff x="0" y="0"/>
              <a:chExt cx="590244" cy="1489964"/>
            </a:xfrm>
            <a:solidFill>
              <a:srgbClr val="7154F9"/>
            </a:solidFill>
          </p:grpSpPr>
          <p:sp>
            <p:nvSpPr>
              <p:cNvPr id="141" name="Shape 3862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42" name="Shape 3863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132" name="Group 3867"/>
            <p:cNvGrpSpPr/>
            <p:nvPr/>
          </p:nvGrpSpPr>
          <p:grpSpPr>
            <a:xfrm>
              <a:off x="4156598" y="4027954"/>
              <a:ext cx="566141" cy="1429492"/>
              <a:chOff x="0" y="0"/>
              <a:chExt cx="590244" cy="1489964"/>
            </a:xfrm>
            <a:solidFill>
              <a:srgbClr val="7154F9"/>
            </a:solidFill>
          </p:grpSpPr>
          <p:sp>
            <p:nvSpPr>
              <p:cNvPr id="139" name="Shape 3865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40" name="Shape 3866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133" name="Group 3870"/>
            <p:cNvGrpSpPr/>
            <p:nvPr/>
          </p:nvGrpSpPr>
          <p:grpSpPr>
            <a:xfrm>
              <a:off x="4897245" y="4027954"/>
              <a:ext cx="566143" cy="1429492"/>
              <a:chOff x="0" y="0"/>
              <a:chExt cx="590244" cy="1489964"/>
            </a:xfrm>
            <a:solidFill>
              <a:srgbClr val="7154F9"/>
            </a:solidFill>
          </p:grpSpPr>
          <p:sp>
            <p:nvSpPr>
              <p:cNvPr id="137" name="Shape 3868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38" name="Shape 3869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  <p:grpSp>
          <p:nvGrpSpPr>
            <p:cNvPr id="134" name="Group 3873"/>
            <p:cNvGrpSpPr/>
            <p:nvPr/>
          </p:nvGrpSpPr>
          <p:grpSpPr>
            <a:xfrm>
              <a:off x="5635107" y="4027954"/>
              <a:ext cx="566141" cy="1429492"/>
              <a:chOff x="0" y="0"/>
              <a:chExt cx="590244" cy="1489964"/>
            </a:xfrm>
            <a:solidFill>
              <a:srgbClr val="7154F9"/>
            </a:solidFill>
          </p:grpSpPr>
          <p:sp>
            <p:nvSpPr>
              <p:cNvPr id="135" name="Shape 3871"/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  <p:sp>
            <p:nvSpPr>
              <p:cNvPr id="136" name="Shape 3872"/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386D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charset="0"/>
                  <a:ea typeface="Montserrat Light" charset="0"/>
                  <a:cs typeface="Montserrat Light" charset="0"/>
                  <a:sym typeface="Helvetica Light"/>
                </a:endParaRPr>
              </a:p>
            </p:txBody>
          </p:sp>
        </p:grpSp>
      </p:grpSp>
      <p:sp>
        <p:nvSpPr>
          <p:cNvPr id="161" name="TextBox 160"/>
          <p:cNvSpPr txBox="1"/>
          <p:nvPr/>
        </p:nvSpPr>
        <p:spPr>
          <a:xfrm>
            <a:off x="3443448" y="2522063"/>
            <a:ext cx="1673524" cy="923330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 Heavy" pitchFamily="50" charset="0"/>
              </a:rPr>
              <a:t>9,3</a:t>
            </a:r>
            <a:endParaRPr kumimoji="0" lang="ru-RU" sz="5400" b="1" i="0" u="none" strike="noStrike" kern="0" cap="none" spc="0" normalizeH="0" baseline="0" noProof="0" dirty="0" smtClean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Bliss Pro Heavy" pitchFamily="50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581448" y="2522062"/>
            <a:ext cx="1673524" cy="923330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 Heavy" pitchFamily="50" charset="0"/>
              </a:rPr>
              <a:t>12,2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7667779" y="2564494"/>
            <a:ext cx="1673524" cy="923330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 Heavy" pitchFamily="50" charset="0"/>
              </a:rPr>
              <a:t>10,2</a:t>
            </a:r>
          </a:p>
        </p:txBody>
      </p:sp>
      <p:cxnSp>
        <p:nvCxnSpPr>
          <p:cNvPr id="164" name="Прямая соединительная линия 163"/>
          <p:cNvCxnSpPr/>
          <p:nvPr/>
        </p:nvCxnSpPr>
        <p:spPr>
          <a:xfrm>
            <a:off x="3578572" y="4242711"/>
            <a:ext cx="5701285" cy="0"/>
          </a:xfrm>
          <a:prstGeom prst="line">
            <a:avLst/>
          </a:prstGeom>
          <a:noFill/>
          <a:ln w="381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65" name="TextBox 164"/>
          <p:cNvSpPr txBox="1"/>
          <p:nvPr/>
        </p:nvSpPr>
        <p:spPr>
          <a:xfrm>
            <a:off x="1009934" y="2109512"/>
            <a:ext cx="2568637" cy="861774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" pitchFamily="50" charset="0"/>
              </a:rPr>
              <a:t>Участники 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" pitchFamily="50" charset="0"/>
              </a:rPr>
              <a:t>госзакупок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" pitchFamily="50" charset="0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" pitchFamily="50" charset="0"/>
              </a:rPr>
              <a:t>–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" pitchFamily="50" charset="0"/>
              </a:rPr>
              <a:t> члены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" pitchFamily="50" charset="0"/>
              </a:rPr>
              <a:t> СРО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Bliss Pro" pitchFamily="50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Bliss Pro" pitchFamily="50" charset="0"/>
              </a:rPr>
              <a:t>тыс. компаний</a:t>
            </a:r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>
            <a:off x="1254530" y="2674473"/>
            <a:ext cx="2229707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67" name="TextBox 166"/>
          <p:cNvSpPr txBox="1"/>
          <p:nvPr/>
        </p:nvSpPr>
        <p:spPr>
          <a:xfrm>
            <a:off x="1009934" y="4435014"/>
            <a:ext cx="2491237" cy="861774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" pitchFamily="50" charset="0"/>
              </a:rPr>
              <a:t>Заключено контрактов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Bliss Pro" pitchFamily="50" charset="0"/>
              </a:rPr>
              <a:t>млрд. рублей</a:t>
            </a:r>
          </a:p>
        </p:txBody>
      </p:sp>
      <p:cxnSp>
        <p:nvCxnSpPr>
          <p:cNvPr id="168" name="Прямая соединительная линия 167"/>
          <p:cNvCxnSpPr/>
          <p:nvPr/>
        </p:nvCxnSpPr>
        <p:spPr>
          <a:xfrm>
            <a:off x="1207805" y="5023292"/>
            <a:ext cx="2229707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graphicFrame>
        <p:nvGraphicFramePr>
          <p:cNvPr id="169" name="Chart 54"/>
          <p:cNvGraphicFramePr/>
          <p:nvPr>
            <p:extLst>
              <p:ext uri="{D42A27DB-BD31-4B8C-83A1-F6EECF244321}">
                <p14:modId xmlns:p14="http://schemas.microsoft.com/office/powerpoint/2010/main" val="2840621579"/>
              </p:ext>
            </p:extLst>
          </p:nvPr>
        </p:nvGraphicFramePr>
        <p:xfrm>
          <a:off x="3699648" y="5521662"/>
          <a:ext cx="1417695" cy="117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0" name="Oval 55"/>
          <p:cNvSpPr/>
          <p:nvPr/>
        </p:nvSpPr>
        <p:spPr>
          <a:xfrm>
            <a:off x="4079776" y="5765849"/>
            <a:ext cx="670606" cy="670606"/>
          </a:xfrm>
          <a:prstGeom prst="ellipse">
            <a:avLst/>
          </a:prstGeom>
          <a:solidFill>
            <a:srgbClr val="E8EA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802632" y="5931875"/>
            <a:ext cx="1331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rgbClr val="343941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100%</a:t>
            </a:r>
            <a:endParaRPr lang="en-US" sz="1600" b="1" spc="300" dirty="0">
              <a:solidFill>
                <a:srgbClr val="343941"/>
              </a:solidFill>
              <a:latin typeface="Bliss Pro Heavy" pitchFamily="50" charset="0"/>
              <a:ea typeface="Montserrat Light" charset="0"/>
              <a:cs typeface="Montserrat Light" charset="0"/>
            </a:endParaRPr>
          </a:p>
        </p:txBody>
      </p:sp>
      <p:graphicFrame>
        <p:nvGraphicFramePr>
          <p:cNvPr id="172" name="Chart 54"/>
          <p:cNvGraphicFramePr/>
          <p:nvPr>
            <p:extLst>
              <p:ext uri="{D42A27DB-BD31-4B8C-83A1-F6EECF244321}">
                <p14:modId xmlns:p14="http://schemas.microsoft.com/office/powerpoint/2010/main" val="102982370"/>
              </p:ext>
            </p:extLst>
          </p:nvPr>
        </p:nvGraphicFramePr>
        <p:xfrm>
          <a:off x="5702224" y="5517894"/>
          <a:ext cx="1417695" cy="117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3" name="Oval 55"/>
          <p:cNvSpPr/>
          <p:nvPr/>
        </p:nvSpPr>
        <p:spPr>
          <a:xfrm>
            <a:off x="6082352" y="5762081"/>
            <a:ext cx="670606" cy="670606"/>
          </a:xfrm>
          <a:prstGeom prst="ellipse">
            <a:avLst/>
          </a:prstGeom>
          <a:solidFill>
            <a:srgbClr val="E8EA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805208" y="5928107"/>
            <a:ext cx="1331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rgbClr val="343941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96%</a:t>
            </a:r>
            <a:endParaRPr lang="en-US" sz="1600" b="1" spc="300" dirty="0">
              <a:solidFill>
                <a:srgbClr val="343941"/>
              </a:solidFill>
              <a:latin typeface="Bliss Pro Heavy" pitchFamily="50" charset="0"/>
              <a:ea typeface="Montserrat Light" charset="0"/>
              <a:cs typeface="Montserrat Light" charset="0"/>
            </a:endParaRPr>
          </a:p>
        </p:txBody>
      </p:sp>
      <p:graphicFrame>
        <p:nvGraphicFramePr>
          <p:cNvPr id="175" name="Chart 54"/>
          <p:cNvGraphicFramePr/>
          <p:nvPr>
            <p:extLst>
              <p:ext uri="{D42A27DB-BD31-4B8C-83A1-F6EECF244321}">
                <p14:modId xmlns:p14="http://schemas.microsoft.com/office/powerpoint/2010/main" val="2310259808"/>
              </p:ext>
            </p:extLst>
          </p:nvPr>
        </p:nvGraphicFramePr>
        <p:xfrm>
          <a:off x="7732096" y="5521662"/>
          <a:ext cx="1417695" cy="117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6" name="Oval 55"/>
          <p:cNvSpPr/>
          <p:nvPr/>
        </p:nvSpPr>
        <p:spPr>
          <a:xfrm>
            <a:off x="8112224" y="5765849"/>
            <a:ext cx="670606" cy="670606"/>
          </a:xfrm>
          <a:prstGeom prst="ellipse">
            <a:avLst/>
          </a:prstGeom>
          <a:solidFill>
            <a:srgbClr val="E8EAF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835080" y="5931875"/>
            <a:ext cx="1331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300" dirty="0" smtClean="0">
                <a:solidFill>
                  <a:srgbClr val="343941"/>
                </a:solidFill>
                <a:latin typeface="Bliss Pro Heavy" pitchFamily="50" charset="0"/>
                <a:ea typeface="Montserrat Light" charset="0"/>
                <a:cs typeface="Montserrat Light" charset="0"/>
              </a:rPr>
              <a:t>59%</a:t>
            </a:r>
            <a:endParaRPr lang="en-US" sz="1600" b="1" spc="300" dirty="0">
              <a:solidFill>
                <a:srgbClr val="343941"/>
              </a:solidFill>
              <a:latin typeface="Bliss Pro Heavy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959132" y="5655624"/>
            <a:ext cx="2625451" cy="861774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" pitchFamily="50" charset="0"/>
              </a:rPr>
              <a:t>Доля от общего объема закупок ПИР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Bliss Pro" pitchFamily="50" charset="0"/>
              </a:rPr>
              <a:t>%</a:t>
            </a:r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>
            <a:off x="1157003" y="6254861"/>
            <a:ext cx="2293366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184" name="Прямая соединительная линия 183"/>
          <p:cNvCxnSpPr/>
          <p:nvPr/>
        </p:nvCxnSpPr>
        <p:spPr>
          <a:xfrm>
            <a:off x="1157003" y="1988840"/>
            <a:ext cx="8106611" cy="0"/>
          </a:xfrm>
          <a:prstGeom prst="line">
            <a:avLst/>
          </a:prstGeom>
          <a:noFill/>
          <a:ln w="381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8725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212272" y="661481"/>
            <a:ext cx="9797859" cy="4310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Bliss Pro Heavy" pitchFamily="50" charset="0"/>
                <a:ea typeface="Roboto" pitchFamily="2" charset="0"/>
              </a:rPr>
              <a:t>РЫНОК ПРОЕКТНО-ИЗЫСКАТЕЛЬСКИХ РАБОТ</a:t>
            </a:r>
            <a:endParaRPr lang="en-US" sz="3200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197071" y="1019385"/>
            <a:ext cx="9797858" cy="338138"/>
          </a:xfrm>
        </p:spPr>
        <p:txBody>
          <a:bodyPr/>
          <a:lstStyle/>
          <a:p>
            <a:r>
              <a:rPr lang="ru-RU" sz="1600" b="1" dirty="0" smtClean="0">
                <a:latin typeface="Bliss Pro" pitchFamily="50" charset="0"/>
                <a:ea typeface="Roboto" pitchFamily="2" charset="0"/>
              </a:rPr>
              <a:t>ЗАКРЫТИЕ ИНФОРМАЦИИ ОБ ИСПОЛНИТЕЛЯХ КОНТРАКТОВ</a:t>
            </a:r>
            <a:endParaRPr lang="en-US" sz="1600" b="1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4023" y="5013320"/>
            <a:ext cx="8515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liss Pro" pitchFamily="50" charset="0"/>
              </a:rPr>
              <a:t>С ноября 2017 года госкомпании освобождены от обязанности </a:t>
            </a:r>
            <a:r>
              <a:rPr lang="ru-RU" sz="1400" dirty="0">
                <a:latin typeface="Bliss Pro" pitchFamily="50" charset="0"/>
              </a:rPr>
              <a:t>раскрывать поставщиков и подрядчиков, получающих контракты. </a:t>
            </a:r>
            <a:endParaRPr lang="ru-RU" sz="1400" dirty="0" smtClean="0">
              <a:latin typeface="Bliss Pro" pitchFamily="50" charset="0"/>
            </a:endParaRPr>
          </a:p>
          <a:p>
            <a:endParaRPr lang="ru-RU" sz="1400" dirty="0">
              <a:latin typeface="Bliss Pro" pitchFamily="50" charset="0"/>
            </a:endParaRPr>
          </a:p>
          <a:p>
            <a:r>
              <a:rPr lang="ru-RU" sz="1400" dirty="0" smtClean="0">
                <a:latin typeface="Bliss Pro" pitchFamily="50" charset="0"/>
              </a:rPr>
              <a:t>Постановлением Правительства РФ определенным компаниям разрешено ограничиться </a:t>
            </a:r>
            <a:r>
              <a:rPr lang="ru-RU" sz="1400" dirty="0">
                <a:latin typeface="Bliss Pro" pitchFamily="50" charset="0"/>
              </a:rPr>
              <a:t>публикацией в реестре закупок обезличенной информации о результатах, способе, цене закупки – без данных о победителе.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923710"/>
              </p:ext>
            </p:extLst>
          </p:nvPr>
        </p:nvGraphicFramePr>
        <p:xfrm>
          <a:off x="1709738" y="1902080"/>
          <a:ext cx="86487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37800" y="2185435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Bliss Pro Heavy" pitchFamily="50" charset="0"/>
              </a:rPr>
              <a:t>31 365</a:t>
            </a:r>
            <a:endParaRPr lang="ru-RU" dirty="0">
              <a:latin typeface="Bliss Pro Heavy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5743" y="2048043"/>
            <a:ext cx="891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latin typeface="Bliss Pro Heavy" pitchFamily="50" charset="0"/>
              </a:rPr>
              <a:t>33 237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68655" y="1688003"/>
            <a:ext cx="901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Bliss Pro Heavy" pitchFamily="50" charset="0"/>
              </a:rPr>
              <a:t>40 801</a:t>
            </a:r>
            <a:endParaRPr lang="ru-RU" dirty="0">
              <a:latin typeface="Bliss Pro Heavy" pitchFamily="50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97077" y="3560211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liss Pro Heavy" pitchFamily="50" charset="0"/>
              </a:rPr>
              <a:t>1 021</a:t>
            </a:r>
            <a:endParaRPr lang="ru-RU" dirty="0">
              <a:solidFill>
                <a:srgbClr val="FF0000"/>
              </a:solidFill>
              <a:latin typeface="Bliss Pro Heavy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05389" y="3560211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Bliss Pro Heavy" pitchFamily="50" charset="0"/>
              </a:rPr>
              <a:t>3 496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41693" y="2984147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liss Pro Heavy" pitchFamily="50" charset="0"/>
              </a:rPr>
              <a:t>31 519</a:t>
            </a:r>
            <a:endParaRPr lang="ru-RU" dirty="0">
              <a:solidFill>
                <a:srgbClr val="FF0000"/>
              </a:solidFill>
              <a:latin typeface="Bliss Pro Heavy" pitchFamily="50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7644" y="1947004"/>
            <a:ext cx="1721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Bliss Pro" pitchFamily="50" charset="0"/>
              </a:rPr>
              <a:t>Всего контрактов</a:t>
            </a:r>
            <a:endParaRPr lang="ru-RU" sz="1600" dirty="0">
              <a:latin typeface="Bliss Pro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80045" y="1832777"/>
            <a:ext cx="1721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Bliss Pro" pitchFamily="50" charset="0"/>
              </a:rPr>
              <a:t>Всего контрактов</a:t>
            </a:r>
            <a:endParaRPr lang="ru-RU" sz="1600" dirty="0">
              <a:latin typeface="Bliss Pro" pitchFamily="50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54449" y="1479087"/>
            <a:ext cx="1721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Bliss Pro" pitchFamily="50" charset="0"/>
              </a:rPr>
              <a:t>Всего контрактов</a:t>
            </a:r>
            <a:endParaRPr lang="ru-RU" sz="1600" dirty="0">
              <a:latin typeface="Bliss Pro" pitchFamily="50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49130" y="2881180"/>
            <a:ext cx="612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Bliss Pro Heavy" pitchFamily="50" charset="0"/>
              </a:rPr>
              <a:t>(</a:t>
            </a:r>
            <a:r>
              <a:rPr lang="ru-RU" sz="1200" dirty="0" smtClean="0">
                <a:solidFill>
                  <a:srgbClr val="FF0000"/>
                </a:solidFill>
                <a:latin typeface="Bliss Pro Heavy" pitchFamily="50" charset="0"/>
              </a:rPr>
              <a:t>77%)</a:t>
            </a:r>
            <a:endParaRPr lang="ru-RU" sz="1200" dirty="0">
              <a:solidFill>
                <a:srgbClr val="FF0000"/>
              </a:solidFill>
              <a:latin typeface="Bliss Pro Heavy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6650" y="4446984"/>
            <a:ext cx="6678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liss Pro" pitchFamily="50" charset="0"/>
              </a:rPr>
              <a:t>к</a:t>
            </a:r>
            <a:r>
              <a:rPr lang="ru-RU" sz="1600" dirty="0" smtClean="0">
                <a:latin typeface="Bliss Pro" pitchFamily="50" charset="0"/>
              </a:rPr>
              <a:t>онтракты, по которым отсутствует информация в ЕИС об исполнителях</a:t>
            </a:r>
            <a:endParaRPr lang="ru-RU" sz="1600" dirty="0">
              <a:latin typeface="Bliss Pro" pitchFamily="50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6257" y="4446984"/>
            <a:ext cx="359344" cy="359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88019" y="4954773"/>
            <a:ext cx="6983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248128" y="3501008"/>
            <a:ext cx="612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Bliss Pro Heavy" pitchFamily="50" charset="0"/>
              </a:rPr>
              <a:t>(10%)</a:t>
            </a:r>
            <a:endParaRPr lang="ru-RU" sz="1200" dirty="0">
              <a:solidFill>
                <a:srgbClr val="FF0000"/>
              </a:solidFill>
              <a:latin typeface="Bliss Pro Heavy" pitchFamily="50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08433" y="3452750"/>
            <a:ext cx="612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Bliss Pro Heavy" pitchFamily="50" charset="0"/>
              </a:rPr>
              <a:t>(3%)</a:t>
            </a:r>
            <a:endParaRPr lang="ru-RU" sz="1200" dirty="0">
              <a:solidFill>
                <a:srgbClr val="FF0000"/>
              </a:solidFill>
              <a:latin typeface="Bliss Pro Heav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8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201639" y="661481"/>
            <a:ext cx="9797859" cy="4310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Bliss Pro Heavy" pitchFamily="50" charset="0"/>
                <a:ea typeface="Roboto" pitchFamily="2" charset="0"/>
              </a:rPr>
              <a:t>РЫНОК ПРОЕКТНО-ИЗЫСКАТЕЛЬСКИХ РАБОТ</a:t>
            </a:r>
            <a:endParaRPr lang="en-US" sz="3200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197071" y="1007510"/>
            <a:ext cx="9797858" cy="338138"/>
          </a:xfrm>
        </p:spPr>
        <p:txBody>
          <a:bodyPr/>
          <a:lstStyle/>
          <a:p>
            <a:r>
              <a:rPr lang="ru-RU" sz="1600" b="1" dirty="0" smtClean="0">
                <a:latin typeface="Bliss Pro" pitchFamily="50" charset="0"/>
                <a:ea typeface="Roboto" pitchFamily="2" charset="0"/>
              </a:rPr>
              <a:t>РАСПРЕДЕЛЕНИЕ ЗАКУПОК ПО ТИПАМ ТОРГОВ</a:t>
            </a:r>
            <a:endParaRPr lang="en-US" sz="1600" b="1" dirty="0">
              <a:latin typeface="Bliss Pro" pitchFamily="50" charset="0"/>
              <a:ea typeface="Roboto" pitchFamily="2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996236"/>
              </p:ext>
            </p:extLst>
          </p:nvPr>
        </p:nvGraphicFramePr>
        <p:xfrm>
          <a:off x="1309543" y="2553657"/>
          <a:ext cx="9437880" cy="379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513751"/>
              </p:ext>
            </p:extLst>
          </p:nvPr>
        </p:nvGraphicFramePr>
        <p:xfrm>
          <a:off x="-1569790" y="2543096"/>
          <a:ext cx="6710366" cy="332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050398"/>
              </p:ext>
            </p:extLst>
          </p:nvPr>
        </p:nvGraphicFramePr>
        <p:xfrm>
          <a:off x="6740464" y="2588946"/>
          <a:ext cx="7074803" cy="327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5482" y="4588510"/>
            <a:ext cx="13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liss Pro Heavy" pitchFamily="50" charset="0"/>
              </a:rPr>
              <a:t>37,0%</a:t>
            </a:r>
            <a:endParaRPr lang="ru-RU" sz="1600" dirty="0">
              <a:solidFill>
                <a:schemeClr val="bg1"/>
              </a:solidFill>
              <a:latin typeface="Bliss Pro Heavy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7554" y="3646539"/>
            <a:ext cx="139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liss Pro Heavy" pitchFamily="50" charset="0"/>
              </a:rPr>
              <a:t>44,4%</a:t>
            </a:r>
            <a:endParaRPr lang="ru-RU" sz="1600" dirty="0">
              <a:solidFill>
                <a:schemeClr val="bg1"/>
              </a:solidFill>
              <a:latin typeface="Bliss Pro Heavy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267" y="3123319"/>
            <a:ext cx="1426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Bliss Pro Heavy" pitchFamily="50" charset="0"/>
              </a:rPr>
              <a:t>16,9%</a:t>
            </a:r>
            <a:endParaRPr lang="ru-RU" sz="1600" dirty="0">
              <a:solidFill>
                <a:schemeClr val="tx2"/>
              </a:solidFill>
              <a:latin typeface="Bliss Pro Heavy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0643" y="2202291"/>
            <a:ext cx="101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liss Pro Heavy" pitchFamily="50" charset="0"/>
              </a:rPr>
              <a:t>1,7%</a:t>
            </a:r>
            <a:endParaRPr lang="ru-RU" sz="1600" dirty="0">
              <a:solidFill>
                <a:srgbClr val="FF0000"/>
              </a:solidFill>
              <a:latin typeface="Bliss Pro Heavy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4076" y="4740428"/>
            <a:ext cx="137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liss Pro Heavy" pitchFamily="50" charset="0"/>
              </a:rPr>
              <a:t>42,7%</a:t>
            </a:r>
            <a:endParaRPr lang="ru-RU" sz="1600" dirty="0">
              <a:solidFill>
                <a:schemeClr val="bg1"/>
              </a:solidFill>
              <a:latin typeface="Bliss Pro Heavy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2127" y="3782007"/>
            <a:ext cx="130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liss Pro Heavy" pitchFamily="50" charset="0"/>
              </a:rPr>
              <a:t>39,2%</a:t>
            </a:r>
            <a:endParaRPr lang="ru-RU" sz="1600" dirty="0">
              <a:solidFill>
                <a:schemeClr val="bg1"/>
              </a:solidFill>
              <a:latin typeface="Bliss Pro Heavy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4936" y="3143384"/>
            <a:ext cx="1232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Bliss Pro Heavy" pitchFamily="50" charset="0"/>
              </a:rPr>
              <a:t>16,1%</a:t>
            </a:r>
            <a:endParaRPr lang="ru-RU" sz="1600" dirty="0">
              <a:solidFill>
                <a:schemeClr val="tx2"/>
              </a:solidFill>
              <a:latin typeface="Bliss Pro Heavy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6436" y="2243235"/>
            <a:ext cx="110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liss Pro Heavy" pitchFamily="50" charset="0"/>
              </a:rPr>
              <a:t>2,0%</a:t>
            </a:r>
            <a:endParaRPr lang="ru-RU" sz="1600" dirty="0">
              <a:solidFill>
                <a:srgbClr val="FF0000"/>
              </a:solidFill>
              <a:latin typeface="Bliss Pro Heavy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12548" y="4812436"/>
            <a:ext cx="165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liss Pro Heavy" pitchFamily="50" charset="0"/>
              </a:rPr>
              <a:t>43,5%</a:t>
            </a:r>
            <a:endParaRPr lang="ru-RU" sz="1600" dirty="0">
              <a:solidFill>
                <a:schemeClr val="bg1"/>
              </a:solidFill>
              <a:latin typeface="Bliss Pro Heavy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43782" y="3835881"/>
            <a:ext cx="137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liss Pro Heavy" pitchFamily="50" charset="0"/>
              </a:rPr>
              <a:t>37,5%</a:t>
            </a:r>
            <a:endParaRPr lang="ru-RU" sz="1600" dirty="0">
              <a:solidFill>
                <a:schemeClr val="bg1"/>
              </a:solidFill>
              <a:latin typeface="Bliss Pro Heavy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30488" y="3269317"/>
            <a:ext cx="1370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Bliss Pro Heavy" pitchFamily="50" charset="0"/>
              </a:rPr>
              <a:t>15,3%</a:t>
            </a:r>
            <a:endParaRPr lang="ru-RU" sz="1600" dirty="0">
              <a:solidFill>
                <a:schemeClr val="tx2"/>
              </a:solidFill>
              <a:latin typeface="Bliss Pro Heavy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21402" y="2243235"/>
            <a:ext cx="142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liss Pro Heavy" pitchFamily="50" charset="0"/>
              </a:rPr>
              <a:t>3,6%</a:t>
            </a:r>
            <a:endParaRPr lang="ru-RU" sz="1600" dirty="0">
              <a:solidFill>
                <a:srgbClr val="FF0000"/>
              </a:solidFill>
              <a:latin typeface="Bliss Pro Heavy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0576" y="1429642"/>
            <a:ext cx="1673524" cy="584775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 Heavy" pitchFamily="50" charset="0"/>
              </a:rPr>
              <a:t>2017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48173" y="1436524"/>
            <a:ext cx="1673524" cy="584775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 Heavy" pitchFamily="50" charset="0"/>
              </a:rPr>
              <a:t>2018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3635" y="1436525"/>
            <a:ext cx="1673524" cy="584775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Bliss Pro Heavy" pitchFamily="50" charset="0"/>
              </a:rPr>
              <a:t>2016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59481" y="2202291"/>
            <a:ext cx="0" cy="35334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112224" y="2169997"/>
            <a:ext cx="0" cy="35334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6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80373" y="661481"/>
            <a:ext cx="9797859" cy="4310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Bliss Pro Heavy" pitchFamily="50" charset="0"/>
                <a:ea typeface="Roboto" pitchFamily="2" charset="0"/>
              </a:rPr>
              <a:t>ПРОБЛЕМЫ ОТРАСЛИ ИНЖЕНЕРНЫХ ИЗЫСКАНИЙ</a:t>
            </a:r>
            <a:endParaRPr lang="en-US" sz="3200" dirty="0">
              <a:latin typeface="Bliss Pro Heavy" pitchFamily="50" charset="0"/>
              <a:ea typeface="Roboto" pitchFamily="2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197071" y="1019385"/>
            <a:ext cx="9797858" cy="338138"/>
          </a:xfrm>
        </p:spPr>
        <p:txBody>
          <a:bodyPr/>
          <a:lstStyle/>
          <a:p>
            <a:r>
              <a:rPr lang="ru-RU" sz="1600" b="1" dirty="0" smtClean="0">
                <a:latin typeface="Bliss Pro" pitchFamily="50" charset="0"/>
                <a:ea typeface="Roboto" pitchFamily="2" charset="0"/>
              </a:rPr>
              <a:t>ЭКСПЕРТНЫЙ ОПРОС РУКОВОДИТЕЛЕЙ И ВЛАДЕЛЬЦЕВ ИЗЫСКАТЕЛЬСКИХ КОМПАНИЙ </a:t>
            </a:r>
            <a:endParaRPr lang="en-US" sz="1600" b="1" dirty="0">
              <a:latin typeface="Bliss Pro" pitchFamily="50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7972" y="1554348"/>
            <a:ext cx="478842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Отсутствие </a:t>
            </a: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у органов власти устойчивого понятия </a:t>
            </a:r>
            <a:r>
              <a:rPr lang="ru-RU" sz="1400" dirty="0">
                <a:latin typeface="Bliss Pro" pitchFamily="50" charset="0"/>
                <a:ea typeface="Calibri"/>
                <a:cs typeface="Times New Roman"/>
              </a:rPr>
              <a:t>– ОТРАСЛЬ ИНЖЕНЕРНЫХ </a:t>
            </a:r>
            <a:r>
              <a:rPr lang="ru-RU" sz="1400" dirty="0" smtClean="0">
                <a:latin typeface="Bliss Pro" pitchFamily="50" charset="0"/>
                <a:ea typeface="Calibri"/>
                <a:cs typeface="Times New Roman"/>
              </a:rPr>
              <a:t>ИЗЫСКАНИЙ;  </a:t>
            </a:r>
            <a:endParaRPr lang="ru-RU" sz="1400" dirty="0">
              <a:latin typeface="Bliss Pro" pitchFamily="50" charset="0"/>
              <a:ea typeface="Calibri"/>
              <a:cs typeface="Times New Roman"/>
            </a:endParaRPr>
          </a:p>
          <a:p>
            <a:pPr marL="93663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Тяжелое </a:t>
            </a: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положение </a:t>
            </a:r>
            <a:r>
              <a:rPr lang="ru-RU" sz="1400" dirty="0">
                <a:latin typeface="Bliss Pro" pitchFamily="50" charset="0"/>
                <a:ea typeface="Calibri"/>
                <a:cs typeface="Times New Roman"/>
              </a:rPr>
              <a:t>микро и малых изыскательских </a:t>
            </a:r>
            <a:r>
              <a:rPr lang="ru-RU" sz="1400" dirty="0" smtClean="0">
                <a:latin typeface="Bliss Pro" pitchFamily="50" charset="0"/>
                <a:ea typeface="Calibri"/>
                <a:cs typeface="Times New Roman"/>
              </a:rPr>
              <a:t>компаний;</a:t>
            </a:r>
            <a:endParaRPr lang="ru-RU" sz="1400" dirty="0">
              <a:latin typeface="Bliss Pro" pitchFamily="50" charset="0"/>
              <a:ea typeface="Calibri"/>
              <a:cs typeface="Times New Roman"/>
            </a:endParaRPr>
          </a:p>
          <a:p>
            <a:pPr marL="93663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Снижение </a:t>
            </a: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качества </a:t>
            </a:r>
            <a:r>
              <a:rPr lang="ru-RU" sz="1400" dirty="0">
                <a:latin typeface="Bliss Pro" pitchFamily="50" charset="0"/>
                <a:ea typeface="Calibri"/>
                <a:cs typeface="Times New Roman"/>
              </a:rPr>
              <a:t>выполнения инженерных </a:t>
            </a:r>
            <a:r>
              <a:rPr lang="ru-RU" sz="1400" dirty="0" smtClean="0">
                <a:latin typeface="Bliss Pro" pitchFamily="50" charset="0"/>
                <a:ea typeface="Calibri"/>
                <a:cs typeface="Times New Roman"/>
              </a:rPr>
              <a:t>изысканий; </a:t>
            </a:r>
            <a:endParaRPr lang="ru-RU" sz="1400" dirty="0">
              <a:latin typeface="Bliss Pro" pitchFamily="50" charset="0"/>
              <a:ea typeface="Calibri"/>
              <a:cs typeface="Times New Roman"/>
            </a:endParaRPr>
          </a:p>
          <a:p>
            <a:pPr marL="93663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Снижение </a:t>
            </a: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престижа </a:t>
            </a:r>
            <a:r>
              <a:rPr lang="ru-RU" sz="1400" dirty="0">
                <a:latin typeface="Bliss Pro" pitchFamily="50" charset="0"/>
                <a:ea typeface="Calibri"/>
                <a:cs typeface="Times New Roman"/>
              </a:rPr>
              <a:t>профессии изыскателя, </a:t>
            </a:r>
            <a:r>
              <a:rPr lang="ru-RU" sz="1400" dirty="0" smtClean="0">
                <a:latin typeface="Bliss Pro" pitchFamily="50" charset="0"/>
                <a:ea typeface="Calibri"/>
                <a:cs typeface="Times New Roman"/>
              </a:rPr>
              <a:t>нивелирование </a:t>
            </a:r>
            <a:r>
              <a:rPr lang="ru-RU" sz="1400" dirty="0">
                <a:latin typeface="Bliss Pro" pitchFamily="50" charset="0"/>
                <a:ea typeface="Calibri"/>
                <a:cs typeface="Times New Roman"/>
              </a:rPr>
              <a:t>роли изыскателей в строительстве;</a:t>
            </a:r>
          </a:p>
          <a:p>
            <a:pPr marL="93663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Увеличение </a:t>
            </a: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доли закупок на ПИР</a:t>
            </a:r>
            <a:r>
              <a:rPr lang="ru-RU" sz="1400" dirty="0">
                <a:latin typeface="Bliss Pro" pitchFamily="50" charset="0"/>
                <a:ea typeface="Calibri"/>
                <a:cs typeface="Times New Roman"/>
              </a:rPr>
              <a:t>, переход многих крупных заказчиков на контракты создания объектов «под ключ»; </a:t>
            </a:r>
          </a:p>
          <a:p>
            <a:pPr marL="93663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Устаревшая </a:t>
            </a: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система ценообразования</a:t>
            </a:r>
            <a:r>
              <a:rPr lang="ru-RU" sz="1400" dirty="0">
                <a:latin typeface="Bliss Pro" pitchFamily="50" charset="0"/>
                <a:ea typeface="Calibri"/>
                <a:cs typeface="Times New Roman"/>
              </a:rPr>
              <a:t>, не учитывающая новые технологии и виды работ, реальную структуру затрат; </a:t>
            </a:r>
            <a:endParaRPr lang="ru-RU" sz="1400" dirty="0" smtClean="0">
              <a:latin typeface="Bliss Pro" pitchFamily="50" charset="0"/>
              <a:ea typeface="Calibri"/>
              <a:cs typeface="Times New Roman"/>
            </a:endParaRPr>
          </a:p>
          <a:p>
            <a:pPr marL="93663" lvl="0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Неактуальная система технического регулирования 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отрасли инженерных изысканий, остановка разработки и актуализации </a:t>
            </a:r>
            <a:r>
              <a:rPr lang="ru-RU" sz="1400" dirty="0" smtClean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НТД;</a:t>
            </a:r>
            <a:endParaRPr lang="ru-RU" sz="1400" dirty="0" smtClean="0">
              <a:latin typeface="Bliss Pro" pitchFamily="50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3726" y="1554348"/>
            <a:ext cx="46481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lvl="0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dirty="0" smtClean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Непрозрачность </a:t>
            </a: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системы государственных закупок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, отсутствие единых независимых инструментов качественной оценки предприятий отрасли; </a:t>
            </a:r>
          </a:p>
          <a:p>
            <a:pPr marL="93663" lvl="0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Отсутствие единого государственного фонда 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материалов и данных инженерных изысканий; </a:t>
            </a:r>
          </a:p>
          <a:p>
            <a:pPr marL="93663" lvl="0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Снижение профессионального уровня 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и практической подготовки выпускников отраслевых учебных заведений, несогласованность учебных программ с требованиями работодателей;</a:t>
            </a:r>
          </a:p>
          <a:p>
            <a:pPr marL="93663" lvl="0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Отсутствие стимулов к внедрению передовых технологий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, 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Arial Narrow"/>
              </a:rPr>
              <a:t>приборов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Arial Narrow"/>
              </a:rPr>
              <a:t>и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Arial Narrow"/>
              </a:rPr>
              <a:t>оборудования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, 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Arial Narrow"/>
              </a:rPr>
              <a:t>программного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Arial Narrow"/>
              </a:rPr>
              <a:t>обеспечения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Arial Narrow"/>
              </a:rPr>
              <a:t>в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Arial Narrow"/>
              </a:rPr>
              <a:t>сфере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Arial Narrow"/>
              </a:rPr>
              <a:t>инженерных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Arial Narrow"/>
              </a:rPr>
              <a:t>изысканий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; </a:t>
            </a:r>
          </a:p>
          <a:p>
            <a:pPr marL="93663" lvl="0" algn="just">
              <a:spcAft>
                <a:spcPts val="1800"/>
              </a:spcAft>
              <a:tabLst>
                <a:tab pos="93663" algn="l"/>
              </a:tabLst>
            </a:pPr>
            <a:r>
              <a:rPr lang="ru-RU" sz="1400" b="1" dirty="0">
                <a:solidFill>
                  <a:schemeClr val="tx2"/>
                </a:solidFill>
                <a:latin typeface="Bliss Pro" pitchFamily="50" charset="0"/>
                <a:ea typeface="Calibri"/>
                <a:cs typeface="Times New Roman"/>
              </a:rPr>
              <a:t>Незащищенность изыскателей перед заказчиком</a:t>
            </a:r>
            <a:r>
              <a:rPr lang="ru-RU" sz="1400" dirty="0">
                <a:solidFill>
                  <a:prstClr val="black"/>
                </a:solidFill>
                <a:latin typeface="Bliss Pro" pitchFamily="50" charset="0"/>
                <a:ea typeface="Calibri"/>
                <a:cs typeface="Times New Roman"/>
              </a:rPr>
              <a:t>, отсутствие типовых контрактов на инженерные изыскания.  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08105" y="2136383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95350" y="2786261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90017" y="3275459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90017" y="3914006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09067" y="4752578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90017" y="5625058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681217" y="2348880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686550" y="3021335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662167" y="4082405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686550" y="4965551"/>
            <a:ext cx="25864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0" y="1641084"/>
            <a:ext cx="346044" cy="34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263618"/>
            <a:ext cx="371474" cy="38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" y="2884688"/>
            <a:ext cx="300037" cy="29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Shape 2617"/>
          <p:cNvSpPr/>
          <p:nvPr/>
        </p:nvSpPr>
        <p:spPr>
          <a:xfrm>
            <a:off x="219075" y="3402270"/>
            <a:ext cx="433388" cy="354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137174"/>
            <a:ext cx="354806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Shape 2775"/>
          <p:cNvSpPr>
            <a:spLocks noChangeAspect="1"/>
          </p:cNvSpPr>
          <p:nvPr/>
        </p:nvSpPr>
        <p:spPr>
          <a:xfrm>
            <a:off x="6602306" y="3441716"/>
            <a:ext cx="380208" cy="2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7" name="Shape 2841"/>
          <p:cNvSpPr/>
          <p:nvPr/>
        </p:nvSpPr>
        <p:spPr>
          <a:xfrm>
            <a:off x="252413" y="5904475"/>
            <a:ext cx="383090" cy="313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5029844"/>
            <a:ext cx="345282" cy="34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Shape 2785"/>
          <p:cNvSpPr>
            <a:spLocks noChangeAspect="1"/>
          </p:cNvSpPr>
          <p:nvPr/>
        </p:nvSpPr>
        <p:spPr>
          <a:xfrm>
            <a:off x="6594364" y="1779414"/>
            <a:ext cx="382126" cy="311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400"/>
          </a:p>
        </p:txBody>
      </p:sp>
      <p:sp>
        <p:nvSpPr>
          <p:cNvPr id="51" name="Shape 2782"/>
          <p:cNvSpPr/>
          <p:nvPr/>
        </p:nvSpPr>
        <p:spPr>
          <a:xfrm>
            <a:off x="6602306" y="2552322"/>
            <a:ext cx="341420" cy="294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778"/>
          <p:cNvSpPr/>
          <p:nvPr/>
        </p:nvSpPr>
        <p:spPr>
          <a:xfrm>
            <a:off x="6538592" y="4301059"/>
            <a:ext cx="409575" cy="409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algn="ctr"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64" y="5268379"/>
            <a:ext cx="306751" cy="29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em PowerPoint Template">
  <a:themeElements>
    <a:clrScheme name="Custom 1">
      <a:dk1>
        <a:srgbClr val="343941"/>
      </a:dk1>
      <a:lt1>
        <a:srgbClr val="FFFFFF"/>
      </a:lt1>
      <a:dk2>
        <a:srgbClr val="343941"/>
      </a:dk2>
      <a:lt2>
        <a:srgbClr val="E8EAF6"/>
      </a:lt2>
      <a:accent1>
        <a:srgbClr val="7154F9"/>
      </a:accent1>
      <a:accent2>
        <a:srgbClr val="386DFC"/>
      </a:accent2>
      <a:accent3>
        <a:srgbClr val="21D0C2"/>
      </a:accent3>
      <a:accent4>
        <a:srgbClr val="91DF76"/>
      </a:accent4>
      <a:accent5>
        <a:srgbClr val="FDB42A"/>
      </a:accent5>
      <a:accent6>
        <a:srgbClr val="FF3447"/>
      </a:accent6>
      <a:hlink>
        <a:srgbClr val="386DFC"/>
      </a:hlink>
      <a:folHlink>
        <a:srgbClr val="386DF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llo-2-demo" id="{15F09B42-C628-4C1F-9366-483CAA0D75CD}" vid="{50CF535C-9846-407E-9B57-696371F1B6A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343941"/>
    </a:dk1>
    <a:lt1>
      <a:srgbClr val="FFFFFF"/>
    </a:lt1>
    <a:dk2>
      <a:srgbClr val="343941"/>
    </a:dk2>
    <a:lt2>
      <a:srgbClr val="E8EAF6"/>
    </a:lt2>
    <a:accent1>
      <a:srgbClr val="7154F9"/>
    </a:accent1>
    <a:accent2>
      <a:srgbClr val="386DFC"/>
    </a:accent2>
    <a:accent3>
      <a:srgbClr val="21D0C2"/>
    </a:accent3>
    <a:accent4>
      <a:srgbClr val="91DF76"/>
    </a:accent4>
    <a:accent5>
      <a:srgbClr val="FDB42A"/>
    </a:accent5>
    <a:accent6>
      <a:srgbClr val="FF3447"/>
    </a:accent6>
    <a:hlink>
      <a:srgbClr val="386DFC"/>
    </a:hlink>
    <a:folHlink>
      <a:srgbClr val="386DFC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343941"/>
    </a:dk1>
    <a:lt1>
      <a:srgbClr val="FFFFFF"/>
    </a:lt1>
    <a:dk2>
      <a:srgbClr val="343941"/>
    </a:dk2>
    <a:lt2>
      <a:srgbClr val="E8EAF6"/>
    </a:lt2>
    <a:accent1>
      <a:srgbClr val="7154F9"/>
    </a:accent1>
    <a:accent2>
      <a:srgbClr val="386DFC"/>
    </a:accent2>
    <a:accent3>
      <a:srgbClr val="21D0C2"/>
    </a:accent3>
    <a:accent4>
      <a:srgbClr val="91DF76"/>
    </a:accent4>
    <a:accent5>
      <a:srgbClr val="FDB42A"/>
    </a:accent5>
    <a:accent6>
      <a:srgbClr val="FF3447"/>
    </a:accent6>
    <a:hlink>
      <a:srgbClr val="386DFC"/>
    </a:hlink>
    <a:folHlink>
      <a:srgbClr val="386DFC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343941"/>
    </a:dk1>
    <a:lt1>
      <a:srgbClr val="FFFFFF"/>
    </a:lt1>
    <a:dk2>
      <a:srgbClr val="343941"/>
    </a:dk2>
    <a:lt2>
      <a:srgbClr val="E8EAF6"/>
    </a:lt2>
    <a:accent1>
      <a:srgbClr val="7154F9"/>
    </a:accent1>
    <a:accent2>
      <a:srgbClr val="386DFC"/>
    </a:accent2>
    <a:accent3>
      <a:srgbClr val="21D0C2"/>
    </a:accent3>
    <a:accent4>
      <a:srgbClr val="91DF76"/>
    </a:accent4>
    <a:accent5>
      <a:srgbClr val="FDB42A"/>
    </a:accent5>
    <a:accent6>
      <a:srgbClr val="FF3447"/>
    </a:accent6>
    <a:hlink>
      <a:srgbClr val="386DFC"/>
    </a:hlink>
    <a:folHlink>
      <a:srgbClr val="386DFC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343941"/>
    </a:dk1>
    <a:lt1>
      <a:srgbClr val="FFFFFF"/>
    </a:lt1>
    <a:dk2>
      <a:srgbClr val="343941"/>
    </a:dk2>
    <a:lt2>
      <a:srgbClr val="E8EAF6"/>
    </a:lt2>
    <a:accent1>
      <a:srgbClr val="7154F9"/>
    </a:accent1>
    <a:accent2>
      <a:srgbClr val="386DFC"/>
    </a:accent2>
    <a:accent3>
      <a:srgbClr val="21D0C2"/>
    </a:accent3>
    <a:accent4>
      <a:srgbClr val="91DF76"/>
    </a:accent4>
    <a:accent5>
      <a:srgbClr val="FDB42A"/>
    </a:accent5>
    <a:accent6>
      <a:srgbClr val="FF3447"/>
    </a:accent6>
    <a:hlink>
      <a:srgbClr val="386DFC"/>
    </a:hlink>
    <a:folHlink>
      <a:srgbClr val="386DFC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8527</TotalTime>
  <Words>1172</Words>
  <Application>Microsoft Office PowerPoint</Application>
  <PresentationFormat>Произвольный</PresentationFormat>
  <Paragraphs>216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Meem PowerPoint Template</vt:lpstr>
      <vt:lpstr>Тема Office</vt:lpstr>
      <vt:lpstr>Презентация PowerPoint</vt:lpstr>
      <vt:lpstr>КАРТА ИНФРАСТРУКТУРНЫХ ПРОЕКТОВ</vt:lpstr>
      <vt:lpstr>РЫНОК ИНЖЕНЕРНЫХ ИЗЫСКАНИЙ</vt:lpstr>
      <vt:lpstr>РЫНОК ИНЖЕНЕРНЫХ ИЗЫСКАНИЙ</vt:lpstr>
      <vt:lpstr>РЫНОК ПРОЕКТНО-ИЗЫСКАТЕЛЬСКИХ РАБОТ</vt:lpstr>
      <vt:lpstr>РЫНОК ПРОЕКТНО-ИЗЫСКАТЕЛЬСКИХ РАБОТ</vt:lpstr>
      <vt:lpstr>РЫНОК ПРОЕКТНО-ИЗЫСКАТЕЛЬСКИХ РАБОТ</vt:lpstr>
      <vt:lpstr>РЫНОК ПРОЕКТНО-ИЗЫСКАТЕЛЬСКИХ РАБОТ</vt:lpstr>
      <vt:lpstr>ПРОБЛЕМЫ ОТРАСЛИ ИНЖЕНЕРНЫХ ИЗЫСКАНИЙ</vt:lpstr>
      <vt:lpstr>ПРОБЛЕМЫ ОТРАСЛИ ИНЖЕНЕРНЫХ ИЗЫСКАНИЙ</vt:lpstr>
      <vt:lpstr>О СТРАТЕГИИ РАЗВИТИЯ СТРОИТЕЛЬНОЙ ОТРАСЛИ</vt:lpstr>
      <vt:lpstr>ПРЕДЛОЖЕНИЯ ПО РАЗВИТИЮ ОТРАСЛИ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Meysam Khoram Pour</dc:creator>
  <cp:lastModifiedBy>Администратор</cp:lastModifiedBy>
  <cp:revision>169</cp:revision>
  <cp:lastPrinted>2019-06-05T17:06:11Z</cp:lastPrinted>
  <dcterms:created xsi:type="dcterms:W3CDTF">2017-04-08T15:42:46Z</dcterms:created>
  <dcterms:modified xsi:type="dcterms:W3CDTF">2019-06-06T06:54:28Z</dcterms:modified>
</cp:coreProperties>
</file>