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1"/>
  </p:notesMasterIdLst>
  <p:sldIdLst>
    <p:sldId id="329" r:id="rId2"/>
    <p:sldId id="331" r:id="rId3"/>
    <p:sldId id="332" r:id="rId4"/>
    <p:sldId id="333" r:id="rId5"/>
    <p:sldId id="328" r:id="rId6"/>
    <p:sldId id="334" r:id="rId7"/>
    <p:sldId id="330" r:id="rId8"/>
    <p:sldId id="335" r:id="rId9"/>
    <p:sldId id="33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822"/>
    <a:srgbClr val="3D6273"/>
    <a:srgbClr val="961417"/>
    <a:srgbClr val="E41C24"/>
    <a:srgbClr val="009343"/>
    <a:srgbClr val="304D5A"/>
    <a:srgbClr val="D5711A"/>
    <a:srgbClr val="FF9900"/>
    <a:srgbClr val="466F82"/>
    <a:srgbClr val="6EA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6261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0ADF2-BCB7-4A4E-9E1E-B82667FB1D44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68EA3-065F-47AE-9268-A6846ADD32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7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88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88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76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47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302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921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156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2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33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9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2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07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84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29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86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B124-3DD3-44C9-9971-C85B3B5A91A1}" type="datetimeFigureOut">
              <a:rPr lang="ru-RU" smtClean="0"/>
              <a:t>20.09.2024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0252EB-808B-424D-AC7C-5BDFE96CF9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86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479C8-601C-86CD-58CE-070C99FA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F09B0AE-0590-6CEE-9B34-60C8B2575474}"/>
              </a:ext>
            </a:extLst>
          </p:cNvPr>
          <p:cNvSpPr txBox="1">
            <a:spLocks/>
          </p:cNvSpPr>
          <p:nvPr/>
        </p:nvSpPr>
        <p:spPr>
          <a:xfrm>
            <a:off x="5731981" y="6180892"/>
            <a:ext cx="6460019" cy="6771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2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Бершов А.В.,</a:t>
            </a:r>
            <a:r>
              <a:rPr lang="ru-RU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Генеральный директор ГК ПЕТРОМОДЕЛИНГ, преподаватель кафедры инженерной и экологической геологии Геологического факультета МГУ им.М.В.Ломоносова</a:t>
            </a:r>
          </a:p>
          <a:p>
            <a:pPr algn="r"/>
            <a:r>
              <a:rPr lang="en-US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alexey.bershov@petromodeling.com</a:t>
            </a:r>
            <a:endParaRPr lang="ru-RU" sz="1200" dirty="0">
              <a:solidFill>
                <a:srgbClr val="3D6273"/>
              </a:solidFill>
              <a:latin typeface="Geometri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A688F-CC2F-8F7F-E293-9837662E50F5}"/>
              </a:ext>
            </a:extLst>
          </p:cNvPr>
          <p:cNvSpPr txBox="1"/>
          <p:nvPr/>
        </p:nvSpPr>
        <p:spPr>
          <a:xfrm>
            <a:off x="3145873" y="0"/>
            <a:ext cx="90461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259CAF"/>
                </a:solidFill>
                <a:latin typeface="Arial" panose="020B0604020202020204" pitchFamily="34" charset="0"/>
              </a:rPr>
              <a:t>VI </a:t>
            </a:r>
            <a:r>
              <a:rPr lang="ru-RU" sz="1800" b="0" i="0" u="none" strike="noStrike" baseline="0" dirty="0">
                <a:solidFill>
                  <a:srgbClr val="259CAF"/>
                </a:solidFill>
                <a:latin typeface="Arial" panose="020B0604020202020204" pitchFamily="34" charset="0"/>
              </a:rPr>
              <a:t>международной научно-практической конференции </a:t>
            </a:r>
            <a:r>
              <a:rPr lang="ru-RU" sz="1800" b="1" i="0" u="none" strike="noStrike" baseline="0" dirty="0">
                <a:solidFill>
                  <a:srgbClr val="259CAF"/>
                </a:solidFill>
                <a:latin typeface="Arial" panose="020B0604020202020204" pitchFamily="34" charset="0"/>
              </a:rPr>
              <a:t>«ИНЖЕНЕРНАЯ ЗАЩИТА ТЕРРИТОРИЙ, ЗДАНИЙ И СООРУЖЕНИЙ» </a:t>
            </a:r>
            <a:r>
              <a:rPr lang="ru-RU" sz="1800" b="0" i="0" u="none" strike="noStrike" baseline="0" dirty="0">
                <a:solidFill>
                  <a:srgbClr val="259CAF"/>
                </a:solidFill>
                <a:latin typeface="Arial" panose="020B0604020202020204" pitchFamily="34" charset="0"/>
              </a:rPr>
              <a:t>18–19 сентября 2024 года, Пермь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7D4F4CA-6BDE-71E8-3D86-D548FE309481}"/>
              </a:ext>
            </a:extLst>
          </p:cNvPr>
          <p:cNvSpPr txBox="1">
            <a:spLocks/>
          </p:cNvSpPr>
          <p:nvPr/>
        </p:nvSpPr>
        <p:spPr>
          <a:xfrm>
            <a:off x="1333987" y="2509184"/>
            <a:ext cx="8580864" cy="12863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Строительные этапы в гостиничных и жилищных проектах, реализуемых на сложных природных территориях. Как учесть необходимость инженерной защиты в общем объеме инвестиций.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696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479C8-601C-86CD-58CE-070C99FA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8E8732-9D0C-7A23-EE4F-C6E4E33B20FD}"/>
              </a:ext>
            </a:extLst>
          </p:cNvPr>
          <p:cNvSpPr txBox="1">
            <a:spLocks/>
          </p:cNvSpPr>
          <p:nvPr/>
        </p:nvSpPr>
        <p:spPr>
          <a:xfrm>
            <a:off x="5731981" y="6180892"/>
            <a:ext cx="6460019" cy="6771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2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Бершов А.В.,</a:t>
            </a:r>
            <a:r>
              <a:rPr lang="ru-RU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Генеральный директор ГК ПЕТРОМОДЕЛИНГ, преподаватель кафедры инженерной и экологической геологии Геологического факультета МГУ им.М.В.Ломоносова</a:t>
            </a:r>
          </a:p>
          <a:p>
            <a:pPr algn="r"/>
            <a:r>
              <a:rPr lang="en-US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alexey.bershov@petromodeling.com</a:t>
            </a:r>
            <a:endParaRPr lang="ru-RU" sz="1200" dirty="0">
              <a:solidFill>
                <a:srgbClr val="3D6273"/>
              </a:solidFill>
              <a:latin typeface="Geometri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D7A95-CCAF-1326-8128-1D427AC3A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2" y="718744"/>
            <a:ext cx="9944100" cy="127635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E778CFE-D721-1195-93D8-F7D16D29B564}"/>
              </a:ext>
            </a:extLst>
          </p:cNvPr>
          <p:cNvSpPr txBox="1">
            <a:spLocks/>
          </p:cNvSpPr>
          <p:nvPr/>
        </p:nvSpPr>
        <p:spPr>
          <a:xfrm>
            <a:off x="2264132" y="200240"/>
            <a:ext cx="8406664" cy="400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Общая оценка рынка строительства инженерной защиты – 2023 год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5C82B3-44E6-160C-F9DA-14F06C90E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77" y="2380282"/>
            <a:ext cx="62674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4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479C8-601C-86CD-58CE-070C99FA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8E8732-9D0C-7A23-EE4F-C6E4E33B20FD}"/>
              </a:ext>
            </a:extLst>
          </p:cNvPr>
          <p:cNvSpPr txBox="1">
            <a:spLocks/>
          </p:cNvSpPr>
          <p:nvPr/>
        </p:nvSpPr>
        <p:spPr>
          <a:xfrm>
            <a:off x="9034943" y="5694331"/>
            <a:ext cx="3157057" cy="6771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2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Бершов А.В.,</a:t>
            </a:r>
            <a:r>
              <a:rPr lang="ru-RU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Генеральный директор ГК ПЕТРОМОДЕЛИНГ, преподаватель кафедры инженерной и экологической геологии Геологического факультета МГУ им.М.В.Ломоносова</a:t>
            </a:r>
          </a:p>
          <a:p>
            <a:pPr algn="r"/>
            <a:r>
              <a:rPr lang="en-US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alexey.bershov@petromodeling.com</a:t>
            </a:r>
            <a:endParaRPr lang="ru-RU" sz="1200" dirty="0">
              <a:solidFill>
                <a:srgbClr val="3D6273"/>
              </a:solidFill>
              <a:latin typeface="Geometria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FC991F-F1DD-E423-BB99-9B837A0C1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41" y="491663"/>
            <a:ext cx="5743437" cy="625728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E3EC8BA-CC22-CB3F-C568-6F4287CD0F1A}"/>
              </a:ext>
            </a:extLst>
          </p:cNvPr>
          <p:cNvSpPr txBox="1">
            <a:spLocks/>
          </p:cNvSpPr>
          <p:nvPr/>
        </p:nvSpPr>
        <p:spPr>
          <a:xfrm>
            <a:off x="1868906" y="69303"/>
            <a:ext cx="10323094" cy="400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Оценка рынка строительных материалов, используемых для инженерной защиты, 2023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9969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479C8-601C-86CD-58CE-070C99FA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8E8732-9D0C-7A23-EE4F-C6E4E33B20FD}"/>
              </a:ext>
            </a:extLst>
          </p:cNvPr>
          <p:cNvSpPr txBox="1">
            <a:spLocks/>
          </p:cNvSpPr>
          <p:nvPr/>
        </p:nvSpPr>
        <p:spPr>
          <a:xfrm>
            <a:off x="9034943" y="5704095"/>
            <a:ext cx="3157057" cy="6771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2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Бершов А.В.,</a:t>
            </a:r>
            <a:r>
              <a:rPr lang="ru-RU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Генеральный директор ГК ПЕТРОМОДЕЛИНГ, преподаватель кафедры инженерной и экологической геологии Геологического факультета МГУ им.М.В.Ломоносова</a:t>
            </a:r>
          </a:p>
          <a:p>
            <a:pPr algn="r"/>
            <a:r>
              <a:rPr lang="en-US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alexey.bershov@petromodeling.com</a:t>
            </a:r>
            <a:endParaRPr lang="ru-RU" sz="1200" dirty="0">
              <a:solidFill>
                <a:srgbClr val="3D6273"/>
              </a:solidFill>
              <a:latin typeface="Geometri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78D1C0-BDE8-4C8A-23A5-FE03D4F67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7" y="400480"/>
            <a:ext cx="5780749" cy="64575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4EC24D-8A68-2B2C-E65A-1EA587B4D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56" y="2096144"/>
            <a:ext cx="5835975" cy="266571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CCCC73E-4041-6C6E-4A82-226A909E3DEA}"/>
              </a:ext>
            </a:extLst>
          </p:cNvPr>
          <p:cNvSpPr txBox="1">
            <a:spLocks/>
          </p:cNvSpPr>
          <p:nvPr/>
        </p:nvSpPr>
        <p:spPr>
          <a:xfrm>
            <a:off x="1868905" y="0"/>
            <a:ext cx="10323095" cy="400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Оценка рынка строительных материалов, используемых для инженерной защиты, 2023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7400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479C8-601C-86CD-58CE-070C99FA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8E8732-9D0C-7A23-EE4F-C6E4E33B20FD}"/>
              </a:ext>
            </a:extLst>
          </p:cNvPr>
          <p:cNvSpPr txBox="1">
            <a:spLocks/>
          </p:cNvSpPr>
          <p:nvPr/>
        </p:nvSpPr>
        <p:spPr>
          <a:xfrm>
            <a:off x="5731981" y="6180892"/>
            <a:ext cx="6460019" cy="6771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2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Бершов А.В.,</a:t>
            </a:r>
            <a:r>
              <a:rPr lang="ru-RU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Генеральный директор ГК ПЕТРОМОДЕЛИНГ, преподаватель кафедры инженерной и экологической геологии Геологического факультета МГУ им.М.В.Ломоносова</a:t>
            </a:r>
          </a:p>
          <a:p>
            <a:pPr algn="r"/>
            <a:r>
              <a:rPr lang="en-US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alexey.bershov@petromodeling.com</a:t>
            </a:r>
            <a:endParaRPr lang="ru-RU" sz="1200" dirty="0">
              <a:solidFill>
                <a:srgbClr val="3D6273"/>
              </a:solidFill>
              <a:latin typeface="Geometria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AE5E035-8F58-0330-BA37-CA634C417691}"/>
              </a:ext>
            </a:extLst>
          </p:cNvPr>
          <p:cNvSpPr txBox="1">
            <a:spLocks/>
          </p:cNvSpPr>
          <p:nvPr/>
        </p:nvSpPr>
        <p:spPr>
          <a:xfrm>
            <a:off x="1220602" y="94834"/>
            <a:ext cx="9927420" cy="400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Оценка рынка специализированных строительных организаций, 2023 </a:t>
            </a:r>
            <a:endParaRPr lang="ru-R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AF9E68-AB21-359A-6000-8030F024B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495314"/>
            <a:ext cx="66008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5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6E48C6-59DC-30FC-54D4-4F483CF1A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434036"/>
            <a:ext cx="6267450" cy="3000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2EB954-F0E4-DEBC-8868-3D29C67F5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46" y="2610985"/>
            <a:ext cx="5799459" cy="36191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479C8-601C-86CD-58CE-070C99FA9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8E8732-9D0C-7A23-EE4F-C6E4E33B20FD}"/>
              </a:ext>
            </a:extLst>
          </p:cNvPr>
          <p:cNvSpPr txBox="1">
            <a:spLocks/>
          </p:cNvSpPr>
          <p:nvPr/>
        </p:nvSpPr>
        <p:spPr>
          <a:xfrm>
            <a:off x="5731981" y="6180892"/>
            <a:ext cx="6460019" cy="6771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2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Бершов А.В.,</a:t>
            </a:r>
            <a:r>
              <a:rPr lang="ru-RU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Генеральный директор ГК ПЕТРОМОДЕЛИНГ, преподаватель кафедры инженерной и экологической геологии Геологического факультета МГУ им.М.В.Ломоносова</a:t>
            </a:r>
          </a:p>
          <a:p>
            <a:pPr algn="r"/>
            <a:r>
              <a:rPr lang="en-US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alexey.bershov@petromodeling.com</a:t>
            </a:r>
            <a:endParaRPr lang="ru-RU" sz="1200" dirty="0">
              <a:solidFill>
                <a:srgbClr val="3D6273"/>
              </a:solidFill>
              <a:latin typeface="Geometria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AE5E035-8F58-0330-BA37-CA634C417691}"/>
              </a:ext>
            </a:extLst>
          </p:cNvPr>
          <p:cNvSpPr txBox="1">
            <a:spLocks/>
          </p:cNvSpPr>
          <p:nvPr/>
        </p:nvSpPr>
        <p:spPr>
          <a:xfrm>
            <a:off x="2051112" y="0"/>
            <a:ext cx="9927420" cy="400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Ожидаемая рынком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оценка проектно-изыскательских работ по ИЗ в 2023 </a:t>
            </a:r>
            <a:endParaRPr lang="ru-R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7A1136-D59C-0666-CAE4-5885B7943E5A}"/>
              </a:ext>
            </a:extLst>
          </p:cNvPr>
          <p:cNvSpPr/>
          <p:nvPr/>
        </p:nvSpPr>
        <p:spPr>
          <a:xfrm>
            <a:off x="10586906" y="4613944"/>
            <a:ext cx="746621" cy="13422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82466-EC54-48A8-F8C3-D40472918E4B}"/>
              </a:ext>
            </a:extLst>
          </p:cNvPr>
          <p:cNvSpPr txBox="1"/>
          <p:nvPr/>
        </p:nvSpPr>
        <p:spPr>
          <a:xfrm>
            <a:off x="9940954" y="5100397"/>
            <a:ext cx="60400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479C8-601C-86CD-58CE-070C99FA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8E8732-9D0C-7A23-EE4F-C6E4E33B20FD}"/>
              </a:ext>
            </a:extLst>
          </p:cNvPr>
          <p:cNvSpPr txBox="1">
            <a:spLocks/>
          </p:cNvSpPr>
          <p:nvPr/>
        </p:nvSpPr>
        <p:spPr>
          <a:xfrm>
            <a:off x="6803472" y="6180892"/>
            <a:ext cx="5388528" cy="6771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2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Бершов А.В.,</a:t>
            </a:r>
            <a:r>
              <a:rPr lang="ru-RU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Генеральный директор ГК ПЕТРОМОДЕЛИНГ, преподаватель кафедры инженерной и экологической геологии Геологического факультета МГУ им.М.В.Ломоносова, </a:t>
            </a:r>
            <a:r>
              <a:rPr lang="en-US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alexey.bershov@petromodeling.com</a:t>
            </a:r>
            <a:endParaRPr lang="ru-RU" sz="1200" dirty="0">
              <a:solidFill>
                <a:srgbClr val="3D6273"/>
              </a:solidFill>
              <a:latin typeface="Geometri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BECB3E-E1DB-E4F8-5B73-05822061A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05" y="615452"/>
            <a:ext cx="8690985" cy="56270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925E1-B887-C5FB-8074-EB1E8DB1B20F}"/>
              </a:ext>
            </a:extLst>
          </p:cNvPr>
          <p:cNvSpPr txBox="1">
            <a:spLocks/>
          </p:cNvSpPr>
          <p:nvPr/>
        </p:nvSpPr>
        <p:spPr>
          <a:xfrm>
            <a:off x="1682443" y="0"/>
            <a:ext cx="9927420" cy="6154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Оценка специализированных компаний на рынке проектно-изыскательских работ по инженерной защите в 2023 </a:t>
            </a:r>
            <a:endParaRPr lang="ru-R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0D180B-72DF-2416-842D-ADA38D5BFFC1}"/>
              </a:ext>
            </a:extLst>
          </p:cNvPr>
          <p:cNvSpPr/>
          <p:nvPr/>
        </p:nvSpPr>
        <p:spPr>
          <a:xfrm>
            <a:off x="1868905" y="2265028"/>
            <a:ext cx="8690985" cy="966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FE3F9D-5AF9-D00D-D63E-7007060F7797}"/>
              </a:ext>
            </a:extLst>
          </p:cNvPr>
          <p:cNvSpPr/>
          <p:nvPr/>
        </p:nvSpPr>
        <p:spPr>
          <a:xfrm>
            <a:off x="1868905" y="1083579"/>
            <a:ext cx="8690985" cy="966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FAA090-458C-BC9B-35DC-F05290C12888}"/>
              </a:ext>
            </a:extLst>
          </p:cNvPr>
          <p:cNvSpPr/>
          <p:nvPr/>
        </p:nvSpPr>
        <p:spPr>
          <a:xfrm>
            <a:off x="8556769" y="6006517"/>
            <a:ext cx="746621" cy="236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422EE-6183-B456-766F-2D194066F7CD}"/>
              </a:ext>
            </a:extLst>
          </p:cNvPr>
          <p:cNvSpPr txBox="1"/>
          <p:nvPr/>
        </p:nvSpPr>
        <p:spPr>
          <a:xfrm>
            <a:off x="159391" y="6272853"/>
            <a:ext cx="66440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Оценка реальной стоимости ПИР+РД для ИЗ – 7-10% от СМР</a:t>
            </a:r>
          </a:p>
        </p:txBody>
      </p:sp>
    </p:spTree>
    <p:extLst>
      <p:ext uri="{BB962C8B-B14F-4D97-AF65-F5344CB8AC3E}">
        <p14:creationId xmlns:p14="http://schemas.microsoft.com/office/powerpoint/2010/main" val="282854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479C8-601C-86CD-58CE-070C99FA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8E8732-9D0C-7A23-EE4F-C6E4E33B20FD}"/>
              </a:ext>
            </a:extLst>
          </p:cNvPr>
          <p:cNvSpPr txBox="1">
            <a:spLocks/>
          </p:cNvSpPr>
          <p:nvPr/>
        </p:nvSpPr>
        <p:spPr>
          <a:xfrm>
            <a:off x="6351952" y="6367414"/>
            <a:ext cx="5840048" cy="5297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0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Бершов А.В.,</a:t>
            </a:r>
            <a:r>
              <a:rPr lang="ru-RU" sz="10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Генеральный директор ГК ПЕТРОМОДЕЛИНГ, преподаватель кафедры инженерной и экологической геологии Геологического факультета МГУ им.М.В.Ломоносова</a:t>
            </a:r>
          </a:p>
          <a:p>
            <a:pPr algn="r"/>
            <a:r>
              <a:rPr lang="en-US" sz="10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alexey.bershov@petromodeling.com</a:t>
            </a:r>
            <a:endParaRPr lang="ru-RU" sz="1000" dirty="0">
              <a:solidFill>
                <a:srgbClr val="3D6273"/>
              </a:solidFill>
              <a:latin typeface="Geometria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AE5E035-8F58-0330-BA37-CA634C417691}"/>
              </a:ext>
            </a:extLst>
          </p:cNvPr>
          <p:cNvSpPr txBox="1">
            <a:spLocks/>
          </p:cNvSpPr>
          <p:nvPr/>
        </p:nvSpPr>
        <p:spPr>
          <a:xfrm>
            <a:off x="1757497" y="0"/>
            <a:ext cx="10356206" cy="400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Экономия на СМР при нормативной оценке ИГУ при ОБИН в жилищном сторительстве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B0FA7B4-A345-4A43-B168-E6C3070F14BE}"/>
              </a:ext>
            </a:extLst>
          </p:cNvPr>
          <p:cNvSpPr txBox="1">
            <a:spLocks/>
          </p:cNvSpPr>
          <p:nvPr/>
        </p:nvSpPr>
        <p:spPr>
          <a:xfrm>
            <a:off x="6362875" y="4734253"/>
            <a:ext cx="5642644" cy="10308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Очевидно, что вложение ресурсов в инженерно-геологические изыскания и проектирования, начиная со стадии Обоснования инвестиций, позволяет ЭКОНОМИТЬ существенные деньги на строительстве при этом сохраняя безопасность. Достаточно убрать 1 подпорную стену на сваях и полностью окупить вложения в ИИ и П.</a:t>
            </a:r>
          </a:p>
          <a:p>
            <a:pPr algn="ctr"/>
            <a:r>
              <a:rPr lang="ru-RU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313B590-3DAC-4301-ACBE-A3B0615A548F}"/>
              </a:ext>
            </a:extLst>
          </p:cNvPr>
          <p:cNvSpPr txBox="1">
            <a:spLocks/>
          </p:cNvSpPr>
          <p:nvPr/>
        </p:nvSpPr>
        <p:spPr>
          <a:xfrm>
            <a:off x="6362875" y="3605430"/>
            <a:ext cx="5750828" cy="12628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Только совместная работа инженер-геолога, гидролога, дорожника, мостовика и/или гидротехника, ПОСовика, сметчика и специалиста по финансовым моделям, под руководством ГИПа в слаженной команде, позволяет уже на стадии обосновании инвестиций искать оптимальные строительные решения и решать задачи бизнес-проекта, купируя геологические и, в целом, природные риски.</a:t>
            </a:r>
            <a:endParaRPr lang="ru-RU" sz="1200" b="0" i="0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7A5C4FC-3740-4A28-95BE-A16D58377A77}"/>
              </a:ext>
            </a:extLst>
          </p:cNvPr>
          <p:cNvSpPr txBox="1">
            <a:spLocks/>
          </p:cNvSpPr>
          <p:nvPr/>
        </p:nvSpPr>
        <p:spPr>
          <a:xfrm>
            <a:off x="6351952" y="5765151"/>
            <a:ext cx="5579726" cy="5070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Оптимальная стоимость (стоимость-безопасность) инженерной защиты в жилищном и гостиничном строительстве лежит в диапазоне </a:t>
            </a:r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15-25 %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от стоимости объекта.</a:t>
            </a:r>
          </a:p>
          <a:p>
            <a:pPr algn="ctr"/>
            <a:r>
              <a:rPr lang="ru-RU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C4B21F2-06DC-4AE7-AE2C-201F9579C390}"/>
              </a:ext>
            </a:extLst>
          </p:cNvPr>
          <p:cNvSpPr txBox="1">
            <a:spLocks/>
          </p:cNvSpPr>
          <p:nvPr/>
        </p:nvSpPr>
        <p:spPr>
          <a:xfrm>
            <a:off x="6395995" y="405991"/>
            <a:ext cx="5642644" cy="14942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Очевидно, что недооценка геологических рисков, отсутствие полноценных работ на стадии обоснования инвестиций или их недофинансирование – поиск подрядчика подешевле, приводит к бездоказательным ожиданиям и существенному занижению или полному игнорированию затрат на инженерную защиту объекта строительств и территорию.</a:t>
            </a:r>
          </a:p>
          <a:p>
            <a:pPr algn="just"/>
            <a:r>
              <a:rPr lang="ru-RU" sz="1200" b="0" u="none" dirty="0">
                <a:solidFill>
                  <a:srgbClr val="000000"/>
                </a:solidFill>
                <a:latin typeface="Arial" panose="020B0604020202020204" pitchFamily="34" charset="0"/>
              </a:rPr>
              <a:t>При этом после получения кредитов в банке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, реализуются геологические риски и стоимость строительства резко возрастает, а срок сдвигается вправо разрушая финансовую модель. </a:t>
            </a:r>
            <a:endParaRPr lang="ru-RU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14E5F56-2986-498C-A201-1604593AA364}"/>
              </a:ext>
            </a:extLst>
          </p:cNvPr>
          <p:cNvSpPr txBox="1">
            <a:spLocks/>
          </p:cNvSpPr>
          <p:nvPr/>
        </p:nvSpPr>
        <p:spPr>
          <a:xfrm>
            <a:off x="6395995" y="1906249"/>
            <a:ext cx="5642644" cy="17084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Оптимальная стоимость ПИР+РД составляет 7-10% от СМР, чем сложнее условия, тем стоимость выше. При этом соотношение ИИ и П+РД составляет 50 на 50, доходя до 60% на изыскания. Вложения в ИИ и проработку ТЭО ИЗ могут составлять до 30-40% общей стоимости. Чем раньше вы начинаете мониторинг, тем оптимальнее решения по ИЗ. Именно мониторинг, как единственный способ определить параметры опасного процесса, наравне со сложным бурением, направленным на снижение геолого-структурно и гидрогеологического рисков, наиболее важные техпроцессы в ИГИ позволяющие оптимизировать ИЗ.</a:t>
            </a:r>
          </a:p>
          <a:p>
            <a:pPr algn="ctr"/>
            <a:r>
              <a:rPr lang="ru-RU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20BD5C-9DD4-D8F0-88B7-6C29EC00A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7" y="398897"/>
            <a:ext cx="5260422" cy="645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1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479C8-601C-86CD-58CE-070C99FA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8E8732-9D0C-7A23-EE4F-C6E4E33B20FD}"/>
              </a:ext>
            </a:extLst>
          </p:cNvPr>
          <p:cNvSpPr txBox="1">
            <a:spLocks/>
          </p:cNvSpPr>
          <p:nvPr/>
        </p:nvSpPr>
        <p:spPr>
          <a:xfrm>
            <a:off x="3892492" y="6474338"/>
            <a:ext cx="8299508" cy="4228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0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Бершов А.В.,</a:t>
            </a:r>
            <a:r>
              <a:rPr lang="ru-RU" sz="10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Генеральный директор ГК ПЕТРОМОДЕЛИНГ, преподаватель кафедры инженерной и экологической геологии Геологического факультета МГУ им.М.В.Ломоносова, </a:t>
            </a:r>
            <a:r>
              <a:rPr lang="en-US" sz="10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alexey.bershov@petromodeling.com</a:t>
            </a:r>
            <a:endParaRPr lang="ru-RU" sz="1000" dirty="0">
              <a:solidFill>
                <a:srgbClr val="3D6273"/>
              </a:solidFill>
              <a:latin typeface="Geometria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AE5E035-8F58-0330-BA37-CA634C417691}"/>
              </a:ext>
            </a:extLst>
          </p:cNvPr>
          <p:cNvSpPr txBox="1">
            <a:spLocks/>
          </p:cNvSpPr>
          <p:nvPr/>
        </p:nvSpPr>
        <p:spPr>
          <a:xfrm>
            <a:off x="983786" y="26574"/>
            <a:ext cx="10356206" cy="400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Основные выводы и рекомендации</a:t>
            </a:r>
            <a:endParaRPr lang="ru-R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B0FA7B4-A345-4A43-B168-E6C3070F14BE}"/>
              </a:ext>
            </a:extLst>
          </p:cNvPr>
          <p:cNvSpPr txBox="1">
            <a:spLocks/>
          </p:cNvSpPr>
          <p:nvPr/>
        </p:nvSpPr>
        <p:spPr>
          <a:xfrm>
            <a:off x="440596" y="1378870"/>
            <a:ext cx="11459011" cy="6223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Показанные примеры очевидно демонстрируют, что вложение ресурсов в инженерно-геологические изыскания и проектирования, начиная со стадии обоснования инвестиций, позволяет ЭКОНОМИТЬ существенные деньги на строительстве при этом сохраняя безопасность оъекта. </a:t>
            </a:r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Достаточно убрать 1 подпорную стену на сваях 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и полностью окупить вложения в инженерные изыскания и проектирование.</a:t>
            </a:r>
          </a:p>
          <a:p>
            <a:pPr algn="ctr"/>
            <a:r>
              <a:rPr lang="ru-RU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313B590-3DAC-4301-ACBE-A3B0615A548F}"/>
              </a:ext>
            </a:extLst>
          </p:cNvPr>
          <p:cNvSpPr txBox="1">
            <a:spLocks/>
          </p:cNvSpPr>
          <p:nvPr/>
        </p:nvSpPr>
        <p:spPr>
          <a:xfrm>
            <a:off x="440596" y="2026479"/>
            <a:ext cx="11471770" cy="6223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3.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Только совместная работа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инженер-геолога, гидролога, дорожника, мостовика и/или гидротехника, ПОСовика, сметчика и специалиста по финансовым моделям, под руководством ГИПа в слаженной команде, позволяет уже </a:t>
            </a:r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на стадии обосновании инвестиций искать оптимальные строительные решения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и решать задачи бизнес-проекта, купируя геологические и, в целом, природные риски.</a:t>
            </a:r>
            <a:endParaRPr lang="ru-RU" sz="1200" b="0" i="0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7A5C4FC-3740-4A28-95BE-A16D58377A77}"/>
              </a:ext>
            </a:extLst>
          </p:cNvPr>
          <p:cNvSpPr txBox="1">
            <a:spLocks/>
          </p:cNvSpPr>
          <p:nvPr/>
        </p:nvSpPr>
        <p:spPr>
          <a:xfrm>
            <a:off x="453356" y="5144238"/>
            <a:ext cx="11417066" cy="154719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6. Оптимальная стоимость 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(стоимость-безопасность) инженерной защиты в жилищном и гостиничном строительстве </a:t>
            </a:r>
            <a:r>
              <a:rPr lang="ru-RU" sz="120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лежит в диапазоне </a:t>
            </a:r>
            <a:r>
              <a:rPr lang="ru-RU" sz="12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15-25 %</a:t>
            </a:r>
            <a:r>
              <a:rPr lang="ru-RU" sz="120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от стоимости объекта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just"/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При самых ранних оценках можно говорить о добавке 25% стоимости в проект, однако, на практике – это зачастую означает потерю конкурентноспособности проекта. Снижение оценок вложений на ИЗ до 15% требует приглашения в проект высокопрофессиональной команды на ранних стадиях ОБИН. Оценки при ОБосновании Инвестиций ниже 10%, статистически достоверно говорят о непонимаии природных опасностей и геологических рисков и о 100% изменении сроков и стоимостей в процессе реализации проекта и постановку проекта к угрозе срыва. Оценки стоимости ИЗ более 25% чаще всего свидетельствуют либо о огромных природных опасностях и необходимости «0» варианта, либо о «заинересованности» управляющего менеджемента в увеличении стоимости.</a:t>
            </a:r>
          </a:p>
          <a:p>
            <a:pPr algn="ctr"/>
            <a:r>
              <a:rPr lang="ru-RU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C4B21F2-06DC-4AE7-AE2C-201F9579C390}"/>
              </a:ext>
            </a:extLst>
          </p:cNvPr>
          <p:cNvSpPr txBox="1">
            <a:spLocks/>
          </p:cNvSpPr>
          <p:nvPr/>
        </p:nvSpPr>
        <p:spPr>
          <a:xfrm>
            <a:off x="453356" y="405992"/>
            <a:ext cx="11404304" cy="10155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Очевидно, что </a:t>
            </a:r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недооценка геологических рисков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отсутствие полноценных работ на стадии обоснования инвестиций или их недофинансирование – поиск подрядчика подешевле, </a:t>
            </a:r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приводит к бездоказательным ожиданиям Заказчика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и существенному занижению или полному игнорированию затрат на инженерную защиту объекта строительств и территорию.</a:t>
            </a:r>
          </a:p>
          <a:p>
            <a:pPr algn="just"/>
            <a:r>
              <a:rPr lang="ru-RU" sz="1200" b="0" u="none" dirty="0">
                <a:solidFill>
                  <a:srgbClr val="000000"/>
                </a:solidFill>
                <a:latin typeface="Arial" panose="020B0604020202020204" pitchFamily="34" charset="0"/>
              </a:rPr>
              <a:t>При таком подходе </a:t>
            </a:r>
            <a:r>
              <a:rPr lang="ru-RU" sz="1200" b="1" u="none" dirty="0">
                <a:solidFill>
                  <a:srgbClr val="000000"/>
                </a:solidFill>
                <a:latin typeface="Arial" panose="020B0604020202020204" pitchFamily="34" charset="0"/>
              </a:rPr>
              <a:t>после защиты ОБИН и получения кредита в банке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всегда реализуются геологические риски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 и стоимость строительства резко возрастает за счет инженерной защиты, а срок сдвигается вправо разрушая финансовую модель. </a:t>
            </a:r>
            <a:endParaRPr lang="ru-RU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14E5F56-2986-498C-A201-1604593AA364}"/>
              </a:ext>
            </a:extLst>
          </p:cNvPr>
          <p:cNvSpPr txBox="1">
            <a:spLocks/>
          </p:cNvSpPr>
          <p:nvPr/>
        </p:nvSpPr>
        <p:spPr>
          <a:xfrm>
            <a:off x="440596" y="2666285"/>
            <a:ext cx="11417064" cy="11478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4. Оптимальная стоимость ПИР+РД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составляет 7-10% от СМР, чем сложнее условия, тем выше. При этом соотношение ИИ и П+РД составляет 50 на 50, доходя до 60% на изыскания. Вложения в ИИ и проработку ТЭО ИЗ могут составлять до 30-40% общей стоимости проектно-изыскательских работ. Чем раньше вы начинаете мониторинг за опасными процессами, тем оптимальнее строительные решения по ИЗ. </a:t>
            </a:r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Именно мониторинг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как единственный прямой способ определить параметры опасного процесса, </a:t>
            </a:r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наравне со сложным бурением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(диаметры более 168 мм, обсадные трубы, грунтоносы, малогаборитные станки)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направленным на снижение </a:t>
            </a:r>
            <a:r>
              <a:rPr lang="ru-RU" sz="120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геолого-структурного и гидрогеологического рисков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наиболее важные техпроцессы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в инженерно-геологических изысканиях на склонах, позволяющие существенно уменьшать стоимость СМР инженерной защиты.</a:t>
            </a:r>
          </a:p>
          <a:p>
            <a:pPr algn="ctr"/>
            <a:r>
              <a:rPr lang="ru-RU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82E5187-6416-43BE-1765-E597342E5D42}"/>
              </a:ext>
            </a:extLst>
          </p:cNvPr>
          <p:cNvSpPr txBox="1">
            <a:spLocks/>
          </p:cNvSpPr>
          <p:nvPr/>
        </p:nvSpPr>
        <p:spPr>
          <a:xfrm>
            <a:off x="453357" y="3817800"/>
            <a:ext cx="11417065" cy="13264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5.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 жилищном и гостиничном строительстве при вложениях в ПИР+РД менее 7% от СМР по ИЗ </a:t>
            </a:r>
            <a:r>
              <a:rPr lang="ru-RU" sz="1200" b="1" u="sng" dirty="0">
                <a:solidFill>
                  <a:srgbClr val="000000"/>
                </a:solidFill>
                <a:latin typeface="Arial" panose="020B0604020202020204" pitchFamily="34" charset="0"/>
              </a:rPr>
              <a:t>ф</a:t>
            </a:r>
            <a:r>
              <a:rPr lang="ru-RU" sz="12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изически невозможно</a:t>
            </a:r>
            <a:r>
              <a:rPr lang="ru-RU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получить </a:t>
            </a:r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ОПТИМАЛЬНОЕ и БЕЗОПАСНОЕ решение.</a:t>
            </a:r>
          </a:p>
          <a:p>
            <a:pPr algn="just"/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Любое продвижение меньшей стоимости проектно-изыскательских работ означает СУЩЕСТВЕННУЮ потерю денег на строительном этапе, сдвижку сроков вправо и нарушения кредитных и страховых обязательств девелопера или вообще закрытие проекта.</a:t>
            </a:r>
          </a:p>
          <a:p>
            <a:pPr algn="just"/>
            <a:r>
              <a:rPr lang="ru-RU" sz="120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Желание отдельных управляющих менеджеров и/или внутренних групп крупных Заказчиков «съэкономить время и деньги на ПИР» всего лишь демонстрирует их непонимание природы геологических рисков, а в худшем случае «личную заинтересованность» в некоторых субподрядчиках или материалах или железобетонных решениях!  </a:t>
            </a:r>
          </a:p>
          <a:p>
            <a:pPr algn="ctr"/>
            <a:r>
              <a:rPr lang="ru-RU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035155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8">
      <a:dk1>
        <a:sysClr val="windowText" lastClr="000000"/>
      </a:dk1>
      <a:lt1>
        <a:srgbClr val="FFFFFF"/>
      </a:lt1>
      <a:dk2>
        <a:srgbClr val="2C3C43"/>
      </a:dk2>
      <a:lt2>
        <a:srgbClr val="FFFFFF"/>
      </a:lt2>
      <a:accent1>
        <a:srgbClr val="E0F4FC"/>
      </a:accent1>
      <a:accent2>
        <a:srgbClr val="E9F5DC"/>
      </a:accent2>
      <a:accent3>
        <a:srgbClr val="FF9933"/>
      </a:accent3>
      <a:accent4>
        <a:srgbClr val="FFC000"/>
      </a:accent4>
      <a:accent5>
        <a:srgbClr val="FFC000"/>
      </a:accent5>
      <a:accent6>
        <a:srgbClr val="FFFFFF"/>
      </a:accent6>
      <a:hlink>
        <a:srgbClr val="FFC000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10281</TotalTime>
  <Words>1290</Words>
  <Application>Microsoft Office PowerPoint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Geometria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Погребных</dc:creator>
  <cp:lastModifiedBy>Алексей Бершов</cp:lastModifiedBy>
  <cp:revision>536</cp:revision>
  <dcterms:created xsi:type="dcterms:W3CDTF">2023-04-24T08:54:19Z</dcterms:created>
  <dcterms:modified xsi:type="dcterms:W3CDTF">2024-09-20T13:46:09Z</dcterms:modified>
</cp:coreProperties>
</file>