
<file path=[Content_Types].xml><?xml version="1.0" encoding="utf-8"?>
<Types xmlns="http://schemas.openxmlformats.org/package/2006/content-types">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32"/>
  </p:handoutMasterIdLst>
  <p:sldIdLst>
    <p:sldId id="256" r:id="rId3"/>
    <p:sldId id="539" r:id="rId4"/>
    <p:sldId id="541" r:id="rId5"/>
    <p:sldId id="543" r:id="rId6"/>
    <p:sldId id="545" r:id="rId7"/>
    <p:sldId id="546" r:id="rId8"/>
    <p:sldId id="547" r:id="rId9"/>
    <p:sldId id="544" r:id="rId10"/>
    <p:sldId id="548" r:id="rId11"/>
    <p:sldId id="542" r:id="rId12"/>
    <p:sldId id="549" r:id="rId13"/>
    <p:sldId id="540" r:id="rId14"/>
    <p:sldId id="257" r:id="rId15"/>
    <p:sldId id="550" r:id="rId16"/>
    <p:sldId id="552" r:id="rId17"/>
    <p:sldId id="551" r:id="rId18"/>
    <p:sldId id="553" r:id="rId19"/>
    <p:sldId id="554" r:id="rId20"/>
    <p:sldId id="555" r:id="rId21"/>
    <p:sldId id="556" r:id="rId22"/>
    <p:sldId id="557" r:id="rId23"/>
    <p:sldId id="558" r:id="rId24"/>
    <p:sldId id="559" r:id="rId25"/>
    <p:sldId id="560" r:id="rId26"/>
    <p:sldId id="563" r:id="rId27"/>
    <p:sldId id="564" r:id="rId28"/>
    <p:sldId id="561" r:id="rId29"/>
    <p:sldId id="562" r:id="rId30"/>
    <p:sldId id="565"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6400" autoAdjust="0"/>
  </p:normalViewPr>
  <p:slideViewPr>
    <p:cSldViewPr snapToGrid="0">
      <p:cViewPr varScale="1">
        <p:scale>
          <a:sx n="77" d="100"/>
          <a:sy n="77" d="100"/>
        </p:scale>
        <p:origin x="72" y="2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7AB432FB-61A1-45C2-8D13-C52EA16ABF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7D1FD01D-A678-437D-98FD-1405E0AEA8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B105AB-131A-4C5D-AA0A-DED74EE5E4C9}" type="datetimeFigureOut">
              <a:rPr lang="ru-RU" smtClean="0"/>
              <a:t>01.02.2021</a:t>
            </a:fld>
            <a:endParaRPr lang="ru-RU"/>
          </a:p>
        </p:txBody>
      </p:sp>
      <p:sp>
        <p:nvSpPr>
          <p:cNvPr id="4" name="Нижний колонтитул 3">
            <a:extLst>
              <a:ext uri="{FF2B5EF4-FFF2-40B4-BE49-F238E27FC236}">
                <a16:creationId xmlns:a16="http://schemas.microsoft.com/office/drawing/2014/main" id="{B71112EF-0D80-4CD7-8066-864139C714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A9C0C08D-4F70-436E-AC61-1F3CA098FF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B7A931-A013-4721-A7B6-8E741443A5C4}" type="slidenum">
              <a:rPr lang="ru-RU" smtClean="0"/>
              <a:t>‹#›</a:t>
            </a:fld>
            <a:endParaRPr lang="ru-RU"/>
          </a:p>
        </p:txBody>
      </p:sp>
    </p:spTree>
    <p:extLst>
      <p:ext uri="{BB962C8B-B14F-4D97-AF65-F5344CB8AC3E}">
        <p14:creationId xmlns:p14="http://schemas.microsoft.com/office/powerpoint/2010/main" val="3412609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F375BD-B424-4408-8F5E-1C6EB55D01D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9798B78D-DCBF-48B7-BD68-13F9CEA227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BFD26CAB-CA30-47D1-B9A0-65EE31D3F56E}"/>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C680869A-019D-42FE-B880-926D48F707D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411B7C3-2E7D-43AF-B2D7-FAD67F161702}"/>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944410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7FB233-525A-49F4-B15A-04152E29EC9E}"/>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7D65634-80F7-4C15-8775-38E5A37FA13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4AFFF80-BA48-4711-B4A4-B97582A4ED68}"/>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6CB107FC-DEEA-493E-9B6A-4ADFE67955E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B604756-1D70-40E8-A307-B5654E081675}"/>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3262233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9B5BBFB-43A5-46F4-BD11-B3FD4C7F9590}"/>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B272E38E-73FF-460F-B62E-E7D5566748D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A5C1412-D944-45D2-89AD-D30B8E319125}"/>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35A4BB5A-47D5-4E69-B124-DF60B32C9B5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0CEA41F-2D50-4FD7-93BA-461F447958A3}"/>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2233465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FDBB4-98C0-421E-B58E-89AF3890034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755ECB7D-9E5C-42AD-BF5C-49770D9CC7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819FCF13-2371-4A6A-9284-2B6A5D9BB9A5}"/>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415F8F0A-461B-4EFB-9D6D-F41CC34382D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314A8760-A28C-4110-8937-24AAE88B4240}"/>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3644075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7905F1-F94C-4ED6-8F03-29239B255B3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7D5C8BA-4042-473B-B8A4-2A250EAECA9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604D7F0-5E49-4197-8A43-8AA8C19DE95A}"/>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FD71391D-C2A4-463D-B503-61A76C4D45A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308C98E-8770-4F2A-A595-21A7B4005204}"/>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2942153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E48B47-FCB0-4384-AB7A-473E128B377C}"/>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A36CE4BC-06F7-447D-B008-785D614107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32B93BBE-9C15-4E30-AE1E-B04CFF61A9A8}"/>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0C57A29F-555D-4976-9FD8-4595DF0B3DD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8698F72-E5AF-4A0D-AEF7-E6DCB34CCF28}"/>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2076540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0C7951-ABCA-4149-A988-7D9DEA96243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8B6C27A-7EEB-4F97-909B-6239703DCC13}"/>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EBADFCC7-65C1-408B-8CDB-E6EAADC7DCD5}"/>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52A5922-4DE5-4DB3-B489-DEDB8AF3DCC0}"/>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EBC50EF5-250B-4A2E-A124-6816055E297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F1AB43D-F46F-40D1-B3EC-B0E8B9D98B01}"/>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3698761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296DCCA-E7FE-4BDE-8B83-A59298F2CE8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3AFE5E8-CA77-4EED-8155-D648383D3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B5E6C76-F535-4B95-BA57-04DDF69DFAD7}"/>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57BD438-451E-457E-8DEC-3C042A397E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6E34DF5-BA3D-421B-A931-0636A691AAD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9F5C512B-597F-4E15-B618-425788AA478E}"/>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8" name="Нижний колонтитул 7">
            <a:extLst>
              <a:ext uri="{FF2B5EF4-FFF2-40B4-BE49-F238E27FC236}">
                <a16:creationId xmlns:a16="http://schemas.microsoft.com/office/drawing/2014/main" id="{37B0510B-AF89-495B-A605-79FE1E09820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F02795A0-D1BB-4011-9E48-FE8632C710F0}"/>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3870682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F0847E-2755-404C-9F19-4CB7513A031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5CEE6F3-1642-41BC-80C3-3DC174DDB751}"/>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4" name="Нижний колонтитул 3">
            <a:extLst>
              <a:ext uri="{FF2B5EF4-FFF2-40B4-BE49-F238E27FC236}">
                <a16:creationId xmlns:a16="http://schemas.microsoft.com/office/drawing/2014/main" id="{529EE3C3-3DD3-40CA-9A82-F29B16844F14}"/>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E932C142-D1E1-41C7-B6F5-2ECC52F9D90D}"/>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81386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172C75D4-D581-4C7B-9922-B9484B70B7D0}"/>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3" name="Нижний колонтитул 2">
            <a:extLst>
              <a:ext uri="{FF2B5EF4-FFF2-40B4-BE49-F238E27FC236}">
                <a16:creationId xmlns:a16="http://schemas.microsoft.com/office/drawing/2014/main" id="{71342AA9-953E-437E-956C-3B962BE4B265}"/>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A339AB6-99D6-4794-902F-7E10E8658EF8}"/>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4124506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E701EE-69E1-41E2-8B9B-8EA4A609944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9424DE8-F4EE-45C7-AB74-337FCEBF7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D98898F7-9AB5-4DBB-9D4D-4788EAAA1A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931BB0B-F359-42F5-99C8-B93296044200}"/>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F716C6BE-AB42-4125-857E-D2ED47FF63F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83BA4D9-A578-4D6A-B37C-121C00FCF2D8}"/>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3184450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BF9ED3-3201-41C6-B421-9D0C0AF9C2D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5430B149-A19D-425C-AB81-1E2E7321E29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652DBFF-5963-4C56-ABB1-99AF25E210CC}"/>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465B45C4-6213-4104-BFE5-437E3366B45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074EF1B-4337-4B46-AAF4-DC6F062103AE}"/>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334245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17396D-B504-4F9C-A9F3-A0E87DA4189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1576C208-0199-40CD-9AB6-44F32988F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420DBA64-CA73-4A6F-8BF8-15CFDAB38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64093CC-9368-46CE-9C78-A262ACBD1AD0}"/>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BE787209-2C92-442A-92C7-DFA73286B5F1}"/>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F98066E-6B85-4316-B991-D71EDFFDBC70}"/>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472666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B03622F-05B6-4E40-A697-1C6648E53C7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79ACE80-1D04-41A3-86D6-3B87C8BB2D83}"/>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304E3D8-0E74-4B6D-823B-6FFD58C8F240}"/>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6B984AC6-F9BB-4EE0-A8FF-4F8EB791868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0B6830-44C1-4960-8F67-EFE0FC0EB90A}"/>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1474261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158B033-87AA-451C-B1A6-E84A6F50DB8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953794F6-F200-4E81-A910-102EFF03477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1B9E469-8EC7-431F-9295-7C065AA9CBEC}"/>
              </a:ext>
            </a:extLst>
          </p:cNvPr>
          <p:cNvSpPr>
            <a:spLocks noGrp="1"/>
          </p:cNvSpPr>
          <p:nvPr>
            <p:ph type="dt" sz="half" idx="10"/>
          </p:nvPr>
        </p:nvSpPr>
        <p:spPr/>
        <p:txBody>
          <a:body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3809B945-5501-4CCF-A3B8-F7ECE81F1EB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93BB82D-5F49-40A1-BEB6-504CA03E05F4}"/>
              </a:ext>
            </a:extLst>
          </p:cNvPr>
          <p:cNvSpPr>
            <a:spLocks noGrp="1"/>
          </p:cNvSpPr>
          <p:nvPr>
            <p:ph type="sldNum" sz="quarter" idx="12"/>
          </p:nvPr>
        </p:nvSpPr>
        <p:spPr/>
        <p:txBody>
          <a:bodyPr/>
          <a:lstStyle/>
          <a:p>
            <a:fld id="{1DEDBA30-AEB9-4050-AA65-47EDC7472B78}" type="slidenum">
              <a:rPr lang="ru-RU" smtClean="0"/>
              <a:t>‹#›</a:t>
            </a:fld>
            <a:endParaRPr lang="ru-RU"/>
          </a:p>
        </p:txBody>
      </p:sp>
    </p:spTree>
    <p:extLst>
      <p:ext uri="{BB962C8B-B14F-4D97-AF65-F5344CB8AC3E}">
        <p14:creationId xmlns:p14="http://schemas.microsoft.com/office/powerpoint/2010/main" val="131675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7188C67-39DF-4E5C-AE19-FE4E59540718}"/>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63602D5C-1466-47C5-B773-F7364F08F1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49403F1-71E3-41AE-A4DE-08403148EC8B}"/>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3F25D43C-8DB3-429D-A758-6751DA57DE9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BC4AC46-85ED-40F6-B1E8-1106304169EA}"/>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3579464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6BC29F-23CF-4463-8AE2-2EE4AC44410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D74A811-0A19-4C53-A7E3-53D5967E0B3A}"/>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DF9A7023-A60F-4140-A99C-63D3DABAC11C}"/>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796B2E4E-76D7-454B-9732-3F793C85CD0E}"/>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31A6EBAE-FC40-4A3F-9980-1A4E6850F84C}"/>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1F12D5C-2D40-4C8D-8127-9EB65D773086}"/>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3618772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450083-62FF-4116-8D2D-68277BB8709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228D6E6-D7AC-4106-B545-CCBA6536C3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AA24E3A-0DD2-4A55-959B-5DE92D9196D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ED2465CD-9B7E-4460-ABAF-29201EE38C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B115C29F-17CB-4DE4-A76D-43439782B95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B5D6E2A-FF48-4541-900F-88C5F237E8A0}"/>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8" name="Нижний колонтитул 7">
            <a:extLst>
              <a:ext uri="{FF2B5EF4-FFF2-40B4-BE49-F238E27FC236}">
                <a16:creationId xmlns:a16="http://schemas.microsoft.com/office/drawing/2014/main" id="{2FCEE5E1-2EB3-4653-A467-1B1812AD695C}"/>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D614FEB-230B-4E1B-B439-F6805A774EFD}"/>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194051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1209B7-5AAD-4EAE-95EE-2B3E51547DC0}"/>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5D7C3B3A-878E-4756-946A-DCE939C58AA6}"/>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4" name="Нижний колонтитул 3">
            <a:extLst>
              <a:ext uri="{FF2B5EF4-FFF2-40B4-BE49-F238E27FC236}">
                <a16:creationId xmlns:a16="http://schemas.microsoft.com/office/drawing/2014/main" id="{1B896EB3-7A80-407D-A8D7-672E4DFFEC5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13A98779-E854-4E2E-AD4A-8A3032486171}"/>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1336647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9A32DDEE-D856-4503-A902-5E6FB7997703}"/>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3" name="Нижний колонтитул 2">
            <a:extLst>
              <a:ext uri="{FF2B5EF4-FFF2-40B4-BE49-F238E27FC236}">
                <a16:creationId xmlns:a16="http://schemas.microsoft.com/office/drawing/2014/main" id="{3700E747-53B6-4BD9-9C24-1DD6F06925E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29DE8E31-C9EF-4AF1-B77E-911CE5E3D4DC}"/>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424470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5022E4-1C10-4704-921D-12F55C2568F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C6EBA8D-1663-49B4-925F-A988850DE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C1616225-83B7-4BA4-8084-86E604893B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00D202A-B5C9-4A46-A61B-E52576A4813C}"/>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21C14EAD-149B-4463-B865-81AFC477975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92E13778-0358-42F3-963A-E12F44D59FF1}"/>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405308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44EED1-42C3-4BB2-B335-E3A925CBC57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6438ED34-1F5C-4A9D-92BA-CF40F88B46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B9244BE3-1F61-4F73-83AE-F2AFE6093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2349929-DD6E-41DF-9EEE-8F35A25BA37D}"/>
              </a:ext>
            </a:extLst>
          </p:cNvPr>
          <p:cNvSpPr>
            <a:spLocks noGrp="1"/>
          </p:cNvSpPr>
          <p:nvPr>
            <p:ph type="dt" sz="half" idx="10"/>
          </p:nvPr>
        </p:nvSpPr>
        <p:spPr/>
        <p:txBody>
          <a:bodyPr/>
          <a:lstStyle/>
          <a:p>
            <a:fld id="{0032B626-A67D-449D-BC8E-4F0E19AC6921}" type="datetimeFigureOut">
              <a:rPr lang="ru-RU" smtClean="0"/>
              <a:t>01.02.2021</a:t>
            </a:fld>
            <a:endParaRPr lang="ru-RU"/>
          </a:p>
        </p:txBody>
      </p:sp>
      <p:sp>
        <p:nvSpPr>
          <p:cNvPr id="6" name="Нижний колонтитул 5">
            <a:extLst>
              <a:ext uri="{FF2B5EF4-FFF2-40B4-BE49-F238E27FC236}">
                <a16:creationId xmlns:a16="http://schemas.microsoft.com/office/drawing/2014/main" id="{10C7F628-F177-47E7-9437-DAC8682C402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008B9D6-F4FA-4331-81B6-F1E89FC988C8}"/>
              </a:ext>
            </a:extLst>
          </p:cNvPr>
          <p:cNvSpPr>
            <a:spLocks noGrp="1"/>
          </p:cNvSpPr>
          <p:nvPr>
            <p:ph type="sldNum" sz="quarter" idx="12"/>
          </p:nvPr>
        </p:nvSpPr>
        <p:spPr/>
        <p:txBody>
          <a:bodyPr/>
          <a:lstStyle/>
          <a:p>
            <a:fld id="{472E44CB-1987-41B6-BB57-DB106D9189F9}" type="slidenum">
              <a:rPr lang="ru-RU" smtClean="0"/>
              <a:t>‹#›</a:t>
            </a:fld>
            <a:endParaRPr lang="ru-RU"/>
          </a:p>
        </p:txBody>
      </p:sp>
    </p:spTree>
    <p:extLst>
      <p:ext uri="{BB962C8B-B14F-4D97-AF65-F5344CB8AC3E}">
        <p14:creationId xmlns:p14="http://schemas.microsoft.com/office/powerpoint/2010/main" val="392423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C5A7A1-A5B4-47B4-8325-9B884E4874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A5BC869-10FD-4220-9370-0E93C62CD1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643E309-888C-49C3-A36B-E3111FC48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2B626-A67D-449D-BC8E-4F0E19AC6921}"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CB62B0B3-58A3-4D49-931C-0EAD48E87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042810D-14BC-41E8-A3CB-433417D7D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2E44CB-1987-41B6-BB57-DB106D9189F9}" type="slidenum">
              <a:rPr lang="ru-RU" smtClean="0"/>
              <a:t>‹#›</a:t>
            </a:fld>
            <a:endParaRPr lang="ru-RU"/>
          </a:p>
        </p:txBody>
      </p:sp>
    </p:spTree>
    <p:extLst>
      <p:ext uri="{BB962C8B-B14F-4D97-AF65-F5344CB8AC3E}">
        <p14:creationId xmlns:p14="http://schemas.microsoft.com/office/powerpoint/2010/main" val="15176771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B4530B-CD8C-4BA9-A430-B4CDB189D2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9F246B9-054F-4381-B2D5-671FC9A07E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E499175-FC18-4BCD-89E3-FF9D083615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1CE83-FDBC-4DD1-AE96-8733C11F7DBB}" type="datetimeFigureOut">
              <a:rPr lang="ru-RU" smtClean="0"/>
              <a:t>01.02.2021</a:t>
            </a:fld>
            <a:endParaRPr lang="ru-RU"/>
          </a:p>
        </p:txBody>
      </p:sp>
      <p:sp>
        <p:nvSpPr>
          <p:cNvPr id="5" name="Нижний колонтитул 4">
            <a:extLst>
              <a:ext uri="{FF2B5EF4-FFF2-40B4-BE49-F238E27FC236}">
                <a16:creationId xmlns:a16="http://schemas.microsoft.com/office/drawing/2014/main" id="{1D52C669-D0F6-420C-B93E-97206ABDD0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15813C7-AC7C-4670-9EAD-7C087619C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EDBA30-AEB9-4050-AA65-47EDC7472B78}" type="slidenum">
              <a:rPr lang="ru-RU" smtClean="0"/>
              <a:t>‹#›</a:t>
            </a:fld>
            <a:endParaRPr lang="ru-RU"/>
          </a:p>
        </p:txBody>
      </p:sp>
    </p:spTree>
    <p:extLst>
      <p:ext uri="{BB962C8B-B14F-4D97-AF65-F5344CB8AC3E}">
        <p14:creationId xmlns:p14="http://schemas.microsoft.com/office/powerpoint/2010/main" val="2675962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en.wikipedia.org/wiki/Conservation_of_momentum"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n.wikipedia.org/wiki/Conservation_of_momentum" TargetMode="Externa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29/2017JF004374" TargetMode="Externa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366C927C-36AD-4F3A-BA7E-10E55B129605}"/>
              </a:ext>
            </a:extLst>
          </p:cNvPr>
          <p:cNvSpPr>
            <a:spLocks noGrp="1"/>
          </p:cNvSpPr>
          <p:nvPr>
            <p:ph type="ctrTitle"/>
          </p:nvPr>
        </p:nvSpPr>
        <p:spPr>
          <a:xfrm>
            <a:off x="795342" y="637953"/>
            <a:ext cx="8272458" cy="3189507"/>
          </a:xfrm>
        </p:spPr>
        <p:txBody>
          <a:bodyPr>
            <a:normAutofit/>
          </a:bodyPr>
          <a:lstStyle/>
          <a:p>
            <a:pPr algn="l"/>
            <a:r>
              <a:rPr lang="ru-RU" sz="7400">
                <a:solidFill>
                  <a:srgbClr val="FFFFFF"/>
                </a:solidFill>
              </a:rPr>
              <a:t>Математическое моделирование камнепадов</a:t>
            </a:r>
          </a:p>
        </p:txBody>
      </p:sp>
      <p:sp>
        <p:nvSpPr>
          <p:cNvPr id="5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Подзаголовок 2">
            <a:extLst>
              <a:ext uri="{FF2B5EF4-FFF2-40B4-BE49-F238E27FC236}">
                <a16:creationId xmlns:a16="http://schemas.microsoft.com/office/drawing/2014/main" id="{8C8A0411-9668-4ADC-AD6E-AE0114557D91}"/>
              </a:ext>
            </a:extLst>
          </p:cNvPr>
          <p:cNvSpPr>
            <a:spLocks noGrp="1"/>
          </p:cNvSpPr>
          <p:nvPr>
            <p:ph type="subTitle" idx="1"/>
          </p:nvPr>
        </p:nvSpPr>
        <p:spPr>
          <a:xfrm>
            <a:off x="795342" y="4377268"/>
            <a:ext cx="7970903" cy="1280582"/>
          </a:xfrm>
        </p:spPr>
        <p:txBody>
          <a:bodyPr anchor="t">
            <a:normAutofit/>
          </a:bodyPr>
          <a:lstStyle/>
          <a:p>
            <a:pPr algn="l"/>
            <a:r>
              <a:rPr lang="ru-RU" sz="3200">
                <a:solidFill>
                  <a:srgbClr val="FEFFFF"/>
                </a:solidFill>
              </a:rPr>
              <a:t>Фоменко И.К.</a:t>
            </a:r>
          </a:p>
        </p:txBody>
      </p:sp>
      <p:sp>
        <p:nvSpPr>
          <p:cNvPr id="5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18600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5" y="133353"/>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2" name="Прямоугольник 1">
            <a:extLst>
              <a:ext uri="{FF2B5EF4-FFF2-40B4-BE49-F238E27FC236}">
                <a16:creationId xmlns:a16="http://schemas.microsoft.com/office/drawing/2014/main" id="{2B696E60-8487-421A-B616-36A0E69711D9}"/>
              </a:ext>
            </a:extLst>
          </p:cNvPr>
          <p:cNvSpPr/>
          <p:nvPr/>
        </p:nvSpPr>
        <p:spPr>
          <a:xfrm>
            <a:off x="1012766" y="453524"/>
            <a:ext cx="10293927" cy="369332"/>
          </a:xfrm>
          <a:prstGeom prst="rect">
            <a:avLst/>
          </a:prstGeom>
        </p:spPr>
        <p:txBody>
          <a:bodyPr wrap="square">
            <a:spAutoFit/>
          </a:bodyPr>
          <a:lstStyle/>
          <a:p>
            <a:r>
              <a:rPr lang="ru-RU" b="1" dirty="0"/>
              <a:t>Определение расчетной крупности обломков скальных грунтов по потенциальной их </a:t>
            </a:r>
            <a:r>
              <a:rPr lang="ru-RU" b="1" dirty="0" err="1"/>
              <a:t>блочности</a:t>
            </a:r>
            <a:endParaRPr lang="ru-RU" b="1" dirty="0"/>
          </a:p>
        </p:txBody>
      </p:sp>
      <p:sp>
        <p:nvSpPr>
          <p:cNvPr id="4" name="Прямоугольник 3">
            <a:extLst>
              <a:ext uri="{FF2B5EF4-FFF2-40B4-BE49-F238E27FC236}">
                <a16:creationId xmlns:a16="http://schemas.microsoft.com/office/drawing/2014/main" id="{FF29FE80-0E88-444B-91E9-3439F6F5D2B1}"/>
              </a:ext>
            </a:extLst>
          </p:cNvPr>
          <p:cNvSpPr/>
          <p:nvPr/>
        </p:nvSpPr>
        <p:spPr>
          <a:xfrm>
            <a:off x="409352" y="738708"/>
            <a:ext cx="11640590" cy="369332"/>
          </a:xfrm>
          <a:prstGeom prst="rect">
            <a:avLst/>
          </a:prstGeom>
        </p:spPr>
        <p:txBody>
          <a:bodyPr wrap="square">
            <a:spAutoFit/>
          </a:bodyPr>
          <a:lstStyle/>
          <a:p>
            <a:r>
              <a:rPr lang="ru-RU" dirty="0"/>
              <a:t>Для характеристики </a:t>
            </a:r>
            <a:r>
              <a:rPr lang="ru-RU" dirty="0" err="1"/>
              <a:t>блочности</a:t>
            </a:r>
            <a:r>
              <a:rPr lang="ru-RU" dirty="0"/>
              <a:t> скальных грунтов в массиве l</a:t>
            </a:r>
            <a:r>
              <a:rPr lang="ru-RU" baseline="-25000" dirty="0"/>
              <a:t>0</a:t>
            </a:r>
            <a:r>
              <a:rPr lang="ru-RU" dirty="0"/>
              <a:t> рекомендуется использовать следующую зависимость:</a:t>
            </a:r>
          </a:p>
        </p:txBody>
      </p:sp>
      <p:pic>
        <p:nvPicPr>
          <p:cNvPr id="1026" name="Picture 2">
            <a:extLst>
              <a:ext uri="{FF2B5EF4-FFF2-40B4-BE49-F238E27FC236}">
                <a16:creationId xmlns:a16="http://schemas.microsoft.com/office/drawing/2014/main" id="{F9E12CA6-1FC5-4CCC-8AF3-D0D40D0EC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511" y="1104784"/>
            <a:ext cx="5682730" cy="104214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643F0506-35E4-4A24-9B09-38FB0931AC2E}"/>
              </a:ext>
            </a:extLst>
          </p:cNvPr>
          <p:cNvSpPr/>
          <p:nvPr/>
        </p:nvSpPr>
        <p:spPr>
          <a:xfrm>
            <a:off x="203018" y="2088270"/>
            <a:ext cx="9667702" cy="923330"/>
          </a:xfrm>
          <a:prstGeom prst="rect">
            <a:avLst/>
          </a:prstGeom>
        </p:spPr>
        <p:txBody>
          <a:bodyPr wrap="square">
            <a:spAutoFit/>
          </a:bodyPr>
          <a:lstStyle/>
          <a:p>
            <a:r>
              <a:rPr lang="ru-RU" dirty="0"/>
              <a:t>где l</a:t>
            </a:r>
            <a:r>
              <a:rPr lang="ru-RU" baseline="-25000" dirty="0"/>
              <a:t>0</a:t>
            </a:r>
            <a:r>
              <a:rPr lang="ru-RU" dirty="0"/>
              <a:t> - приведенный размер блока скальной породы;</a:t>
            </a:r>
          </a:p>
          <a:p>
            <a:r>
              <a:rPr lang="ru-RU" dirty="0"/>
              <a:t> l</a:t>
            </a:r>
            <a:r>
              <a:rPr lang="ru-RU" baseline="-25000" dirty="0"/>
              <a:t>1</a:t>
            </a:r>
            <a:r>
              <a:rPr lang="ru-RU" baseline="60000" dirty="0"/>
              <a:t>ср</a:t>
            </a:r>
            <a:r>
              <a:rPr lang="ru-RU" dirty="0"/>
              <a:t>, l</a:t>
            </a:r>
            <a:r>
              <a:rPr lang="ru-RU" baseline="-25000" dirty="0"/>
              <a:t>2</a:t>
            </a:r>
            <a:r>
              <a:rPr lang="ru-RU" baseline="60000" dirty="0"/>
              <a:t>ср </a:t>
            </a:r>
            <a:r>
              <a:rPr lang="ru-RU" dirty="0"/>
              <a:t>, l</a:t>
            </a:r>
            <a:r>
              <a:rPr lang="ru-RU" baseline="-25000" dirty="0"/>
              <a:t>3</a:t>
            </a:r>
            <a:r>
              <a:rPr lang="ru-RU" baseline="60000" dirty="0"/>
              <a:t>ср </a:t>
            </a:r>
            <a:r>
              <a:rPr lang="ru-RU" dirty="0"/>
              <a:t>- средние расстояния между трещинами трех основных систем;</a:t>
            </a:r>
          </a:p>
          <a:p>
            <a:r>
              <a:rPr lang="ru-RU" dirty="0"/>
              <a:t> l</a:t>
            </a:r>
            <a:r>
              <a:rPr lang="ru-RU" baseline="-25000" dirty="0"/>
              <a:t>4</a:t>
            </a:r>
            <a:r>
              <a:rPr lang="ru-RU" baseline="60000" dirty="0"/>
              <a:t>ср</a:t>
            </a:r>
            <a:r>
              <a:rPr lang="ru-RU" dirty="0"/>
              <a:t>, l</a:t>
            </a:r>
            <a:r>
              <a:rPr lang="ru-RU" baseline="-25000" dirty="0"/>
              <a:t>5</a:t>
            </a:r>
            <a:r>
              <a:rPr lang="ru-RU" baseline="60000" dirty="0"/>
              <a:t>ср </a:t>
            </a:r>
            <a:r>
              <a:rPr lang="ru-RU" dirty="0"/>
              <a:t> - средние расстояния между трещинами остальных систем, развитых в том же массиве.</a:t>
            </a:r>
          </a:p>
        </p:txBody>
      </p:sp>
      <p:sp>
        <p:nvSpPr>
          <p:cNvPr id="6" name="Прямоугольник 5">
            <a:extLst>
              <a:ext uri="{FF2B5EF4-FFF2-40B4-BE49-F238E27FC236}">
                <a16:creationId xmlns:a16="http://schemas.microsoft.com/office/drawing/2014/main" id="{05AC8F00-19EC-43BB-BABF-25B2B9851F28}"/>
              </a:ext>
            </a:extLst>
          </p:cNvPr>
          <p:cNvSpPr/>
          <p:nvPr/>
        </p:nvSpPr>
        <p:spPr>
          <a:xfrm>
            <a:off x="142059" y="3021429"/>
            <a:ext cx="9566061" cy="369332"/>
          </a:xfrm>
          <a:prstGeom prst="rect">
            <a:avLst/>
          </a:prstGeom>
        </p:spPr>
        <p:txBody>
          <a:bodyPr wrap="square">
            <a:spAutoFit/>
          </a:bodyPr>
          <a:lstStyle/>
          <a:p>
            <a:r>
              <a:rPr lang="ru-RU" dirty="0"/>
              <a:t>Расчетное расстояние между трещинами различных систем следует вычислять из выражения:</a:t>
            </a:r>
          </a:p>
        </p:txBody>
      </p:sp>
      <p:pic>
        <p:nvPicPr>
          <p:cNvPr id="1027" name="Picture 3">
            <a:extLst>
              <a:ext uri="{FF2B5EF4-FFF2-40B4-BE49-F238E27FC236}">
                <a16:creationId xmlns:a16="http://schemas.microsoft.com/office/drawing/2014/main" id="{4F27201E-3799-416A-8A8E-0FF5C5168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1425" y="2875607"/>
            <a:ext cx="2024794" cy="75150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a:extLst>
              <a:ext uri="{FF2B5EF4-FFF2-40B4-BE49-F238E27FC236}">
                <a16:creationId xmlns:a16="http://schemas.microsoft.com/office/drawing/2014/main" id="{BF16B3B4-541A-4136-96E3-FF83227AD78C}"/>
              </a:ext>
            </a:extLst>
          </p:cNvPr>
          <p:cNvSpPr/>
          <p:nvPr/>
        </p:nvSpPr>
        <p:spPr>
          <a:xfrm>
            <a:off x="142058" y="3467240"/>
            <a:ext cx="11471565" cy="1200329"/>
          </a:xfrm>
          <a:prstGeom prst="rect">
            <a:avLst/>
          </a:prstGeom>
        </p:spPr>
        <p:txBody>
          <a:bodyPr wrap="square">
            <a:spAutoFit/>
          </a:bodyPr>
          <a:lstStyle/>
          <a:p>
            <a:r>
              <a:rPr lang="ru-RU" dirty="0"/>
              <a:t>где </a:t>
            </a:r>
            <a:r>
              <a:rPr lang="ru-RU" i="1" dirty="0"/>
              <a:t>l</a:t>
            </a:r>
            <a:r>
              <a:rPr lang="en-US" i="1" baseline="-25000" dirty="0" err="1"/>
              <a:t>i</a:t>
            </a:r>
            <a:r>
              <a:rPr lang="ru-RU" dirty="0"/>
              <a:t> - среднее арифметическое случайной выборки (ряда наблюдений за расстоянием между трещинами);</a:t>
            </a:r>
          </a:p>
          <a:p>
            <a:r>
              <a:rPr lang="ru-RU" i="1" dirty="0"/>
              <a:t>N</a:t>
            </a:r>
            <a:r>
              <a:rPr lang="ru-RU" dirty="0"/>
              <a:t> - количество наблюдений;</a:t>
            </a:r>
          </a:p>
          <a:p>
            <a:r>
              <a:rPr lang="ru-RU" i="1" dirty="0" err="1"/>
              <a:t>t</a:t>
            </a:r>
            <a:r>
              <a:rPr lang="ru-RU" sz="2400" i="1" baseline="-25000" dirty="0" err="1"/>
              <a:t>a</a:t>
            </a:r>
            <a:r>
              <a:rPr lang="ru-RU" dirty="0"/>
              <a:t> - показатель кратности ошибок;</a:t>
            </a:r>
          </a:p>
          <a:p>
            <a:r>
              <a:rPr lang="ru-RU" dirty="0"/>
              <a:t>Δ - среднее квадратическое отклонение исследуемой величины (расстояние между трещинами):</a:t>
            </a:r>
          </a:p>
        </p:txBody>
      </p:sp>
      <p:pic>
        <p:nvPicPr>
          <p:cNvPr id="1028" name="Picture 4">
            <a:extLst>
              <a:ext uri="{FF2B5EF4-FFF2-40B4-BE49-F238E27FC236}">
                <a16:creationId xmlns:a16="http://schemas.microsoft.com/office/drawing/2014/main" id="{819742A8-0B68-46CA-853F-C9EF0A8CD1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5148" y="3703586"/>
            <a:ext cx="2024794" cy="119173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8703B472-8DC6-4BDB-B6C7-667EAE75F7E2}"/>
              </a:ext>
            </a:extLst>
          </p:cNvPr>
          <p:cNvSpPr/>
          <p:nvPr/>
        </p:nvSpPr>
        <p:spPr>
          <a:xfrm>
            <a:off x="71029" y="4661544"/>
            <a:ext cx="8577381" cy="923330"/>
          </a:xfrm>
          <a:prstGeom prst="rect">
            <a:avLst/>
          </a:prstGeom>
        </p:spPr>
        <p:txBody>
          <a:bodyPr wrap="square">
            <a:spAutoFit/>
          </a:bodyPr>
          <a:lstStyle/>
          <a:p>
            <a:r>
              <a:rPr lang="ru-RU" dirty="0"/>
              <a:t>Здесь </a:t>
            </a:r>
            <a:r>
              <a:rPr lang="ru-RU" i="1" dirty="0"/>
              <a:t>l</a:t>
            </a:r>
            <a:r>
              <a:rPr lang="en-US" i="1" baseline="-25000" dirty="0"/>
              <a:t>l</a:t>
            </a:r>
            <a:r>
              <a:rPr lang="ru-RU" dirty="0"/>
              <a:t>  - частные значения исследуемой величины.</a:t>
            </a:r>
          </a:p>
          <a:p>
            <a:r>
              <a:rPr lang="ru-RU" dirty="0"/>
              <a:t>На основании полученных данных определяется размер потенциального блока, принимаемый за ребро куба или диаметр шара, по формуле:</a:t>
            </a:r>
          </a:p>
        </p:txBody>
      </p:sp>
      <p:pic>
        <p:nvPicPr>
          <p:cNvPr id="1029" name="Picture 5">
            <a:extLst>
              <a:ext uri="{FF2B5EF4-FFF2-40B4-BE49-F238E27FC236}">
                <a16:creationId xmlns:a16="http://schemas.microsoft.com/office/drawing/2014/main" id="{BCC102A1-0D38-47DD-A4F6-9748F7E010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9954" y="4917057"/>
            <a:ext cx="3401532" cy="1078353"/>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a:extLst>
              <a:ext uri="{FF2B5EF4-FFF2-40B4-BE49-F238E27FC236}">
                <a16:creationId xmlns:a16="http://schemas.microsoft.com/office/drawing/2014/main" id="{910CB7EF-3D1B-4253-ADD3-98C7140A6A6E}"/>
              </a:ext>
            </a:extLst>
          </p:cNvPr>
          <p:cNvSpPr/>
          <p:nvPr/>
        </p:nvSpPr>
        <p:spPr>
          <a:xfrm>
            <a:off x="71029" y="5456233"/>
            <a:ext cx="8707212" cy="646331"/>
          </a:xfrm>
          <a:prstGeom prst="rect">
            <a:avLst/>
          </a:prstGeom>
        </p:spPr>
        <p:txBody>
          <a:bodyPr wrap="square">
            <a:spAutoFit/>
          </a:bodyPr>
          <a:lstStyle/>
          <a:p>
            <a:r>
              <a:rPr lang="ru-RU" dirty="0"/>
              <a:t>где </a:t>
            </a:r>
            <a:r>
              <a:rPr lang="en-US" i="1" dirty="0" err="1"/>
              <a:t>n</a:t>
            </a:r>
            <a:r>
              <a:rPr lang="en-US" i="1" baseline="-25000" dirty="0" err="1"/>
              <a:t>T</a:t>
            </a:r>
            <a:r>
              <a:rPr lang="ru-RU" dirty="0"/>
              <a:t>- количество систем трещин; </a:t>
            </a:r>
            <a:r>
              <a:rPr lang="ru-RU" i="1" dirty="0"/>
              <a:t>l</a:t>
            </a:r>
            <a:r>
              <a:rPr lang="ru-RU" i="1" baseline="-25000" dirty="0"/>
              <a:t>1</a:t>
            </a:r>
            <a:r>
              <a:rPr lang="ru-RU" i="1" baseline="60000" dirty="0"/>
              <a:t>расч</a:t>
            </a:r>
            <a:r>
              <a:rPr lang="ru-RU" i="1" dirty="0"/>
              <a:t>, l</a:t>
            </a:r>
            <a:r>
              <a:rPr lang="ru-RU" i="1" baseline="-25000" dirty="0"/>
              <a:t>2</a:t>
            </a:r>
            <a:r>
              <a:rPr lang="ru-RU" i="1" baseline="60000" dirty="0"/>
              <a:t>расч </a:t>
            </a:r>
            <a:r>
              <a:rPr lang="ru-RU" i="1" dirty="0"/>
              <a:t>, l</a:t>
            </a:r>
            <a:r>
              <a:rPr lang="ru-RU" i="1" baseline="-25000" dirty="0"/>
              <a:t>3</a:t>
            </a:r>
            <a:r>
              <a:rPr lang="ru-RU" i="1" baseline="60000" dirty="0"/>
              <a:t>расч </a:t>
            </a:r>
            <a:r>
              <a:rPr lang="ru-RU" i="1" dirty="0"/>
              <a:t> </a:t>
            </a:r>
            <a:r>
              <a:rPr lang="ru-RU" dirty="0"/>
              <a:t>- расчетные значения расстояний между трещинами первой, второй и </a:t>
            </a:r>
            <a:r>
              <a:rPr lang="ru-RU" i="1" dirty="0" err="1"/>
              <a:t>n</a:t>
            </a:r>
            <a:r>
              <a:rPr lang="ru-RU" i="1" baseline="-25000" dirty="0" err="1"/>
              <a:t>Т</a:t>
            </a:r>
            <a:r>
              <a:rPr lang="ru-RU" dirty="0"/>
              <a:t>-й системы с доверительной вероятностью α, м.</a:t>
            </a:r>
          </a:p>
        </p:txBody>
      </p:sp>
      <p:sp>
        <p:nvSpPr>
          <p:cNvPr id="10" name="Прямоугольник 9">
            <a:extLst>
              <a:ext uri="{FF2B5EF4-FFF2-40B4-BE49-F238E27FC236}">
                <a16:creationId xmlns:a16="http://schemas.microsoft.com/office/drawing/2014/main" id="{07167BCF-76D9-430C-8E62-4052DCFE2DEB}"/>
              </a:ext>
            </a:extLst>
          </p:cNvPr>
          <p:cNvSpPr/>
          <p:nvPr/>
        </p:nvSpPr>
        <p:spPr>
          <a:xfrm>
            <a:off x="142057" y="6113565"/>
            <a:ext cx="10090909" cy="369332"/>
          </a:xfrm>
          <a:prstGeom prst="rect">
            <a:avLst/>
          </a:prstGeom>
        </p:spPr>
        <p:txBody>
          <a:bodyPr wrap="square">
            <a:spAutoFit/>
          </a:bodyPr>
          <a:lstStyle/>
          <a:p>
            <a:r>
              <a:rPr lang="ru-RU" dirty="0"/>
              <a:t>Для </a:t>
            </a:r>
            <a:r>
              <a:rPr lang="ru-RU" dirty="0" err="1"/>
              <a:t>кубообразной</a:t>
            </a:r>
            <a:r>
              <a:rPr lang="ru-RU" dirty="0"/>
              <a:t> формы обломка скального грунта его расчетный вес определяться из выражения:</a:t>
            </a:r>
          </a:p>
        </p:txBody>
      </p:sp>
      <p:pic>
        <p:nvPicPr>
          <p:cNvPr id="1030" name="Picture 6">
            <a:extLst>
              <a:ext uri="{FF2B5EF4-FFF2-40B4-BE49-F238E27FC236}">
                <a16:creationId xmlns:a16="http://schemas.microsoft.com/office/drawing/2014/main" id="{C47FFDBF-2DC6-405F-AF72-99253B7150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5385" y="6102564"/>
            <a:ext cx="1884557" cy="55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0BC57C8C-61F2-465A-8D62-21FC742A0DA7}"/>
              </a:ext>
            </a:extLst>
          </p:cNvPr>
          <p:cNvSpPr/>
          <p:nvPr/>
        </p:nvSpPr>
        <p:spPr>
          <a:xfrm>
            <a:off x="2639615" y="133353"/>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3" name="Прямоугольник 2">
            <a:extLst>
              <a:ext uri="{FF2B5EF4-FFF2-40B4-BE49-F238E27FC236}">
                <a16:creationId xmlns:a16="http://schemas.microsoft.com/office/drawing/2014/main" id="{6381981F-5345-4212-95B8-CCB58BDAB404}"/>
              </a:ext>
            </a:extLst>
          </p:cNvPr>
          <p:cNvSpPr/>
          <p:nvPr/>
        </p:nvSpPr>
        <p:spPr>
          <a:xfrm>
            <a:off x="2639615" y="502685"/>
            <a:ext cx="7272808" cy="369332"/>
          </a:xfrm>
          <a:prstGeom prst="rect">
            <a:avLst/>
          </a:prstGeom>
        </p:spPr>
        <p:txBody>
          <a:bodyPr wrap="square">
            <a:spAutoFit/>
          </a:bodyPr>
          <a:lstStyle/>
          <a:p>
            <a:pPr algn="ctr"/>
            <a:r>
              <a:rPr lang="ru-RU" dirty="0">
                <a:latin typeface="Arial Black" panose="020B0A04020102020204" pitchFamily="34" charset="0"/>
              </a:rPr>
              <a:t>Литература</a:t>
            </a:r>
          </a:p>
        </p:txBody>
      </p:sp>
      <p:sp>
        <p:nvSpPr>
          <p:cNvPr id="4" name="Прямоугольник 3">
            <a:extLst>
              <a:ext uri="{FF2B5EF4-FFF2-40B4-BE49-F238E27FC236}">
                <a16:creationId xmlns:a16="http://schemas.microsoft.com/office/drawing/2014/main" id="{3DCCD0ED-7223-4282-B14A-51928D9AED50}"/>
              </a:ext>
            </a:extLst>
          </p:cNvPr>
          <p:cNvSpPr/>
          <p:nvPr/>
        </p:nvSpPr>
        <p:spPr>
          <a:xfrm>
            <a:off x="208896" y="1176537"/>
            <a:ext cx="11223874" cy="646331"/>
          </a:xfrm>
          <a:prstGeom prst="rect">
            <a:avLst/>
          </a:prstGeom>
        </p:spPr>
        <p:txBody>
          <a:bodyPr wrap="square">
            <a:spAutoFit/>
          </a:bodyPr>
          <a:lstStyle/>
          <a:p>
            <a:r>
              <a:rPr lang="ru-RU" dirty="0"/>
              <a:t>ОДМ 218.2.051-2015 РЕКОМЕНДАЦИИ ПО ПРОЕКТИРОВАНИЮ И РАСЧЕТУ ПРОТИВООБВАЛЬНЫХ СООРУЖЕНИЙ </a:t>
            </a:r>
          </a:p>
          <a:p>
            <a:r>
              <a:rPr lang="ru-RU" dirty="0"/>
              <a:t>НА АВТОМОБИЛЬНЫХ ДОРОГАХ, 2015</a:t>
            </a:r>
          </a:p>
        </p:txBody>
      </p:sp>
      <p:sp>
        <p:nvSpPr>
          <p:cNvPr id="5" name="Прямоугольник 4">
            <a:extLst>
              <a:ext uri="{FF2B5EF4-FFF2-40B4-BE49-F238E27FC236}">
                <a16:creationId xmlns:a16="http://schemas.microsoft.com/office/drawing/2014/main" id="{BAF56506-50B0-4E79-B01A-90AD17A62AB9}"/>
              </a:ext>
            </a:extLst>
          </p:cNvPr>
          <p:cNvSpPr/>
          <p:nvPr/>
        </p:nvSpPr>
        <p:spPr>
          <a:xfrm>
            <a:off x="208896" y="1776702"/>
            <a:ext cx="11603489" cy="369332"/>
          </a:xfrm>
          <a:prstGeom prst="rect">
            <a:avLst/>
          </a:prstGeom>
        </p:spPr>
        <p:txBody>
          <a:bodyPr wrap="square">
            <a:spAutoFit/>
          </a:bodyPr>
          <a:lstStyle/>
          <a:p>
            <a:r>
              <a:rPr lang="ru-RU" dirty="0"/>
              <a:t>СН 519-79 «Инструкция по проектированию и строительству противооползневых и противообвальных сооружений» </a:t>
            </a:r>
          </a:p>
        </p:txBody>
      </p:sp>
      <p:sp>
        <p:nvSpPr>
          <p:cNvPr id="6" name="Прямоугольник 5">
            <a:extLst>
              <a:ext uri="{FF2B5EF4-FFF2-40B4-BE49-F238E27FC236}">
                <a16:creationId xmlns:a16="http://schemas.microsoft.com/office/drawing/2014/main" id="{ACBF3DD1-4778-42AC-81AB-AEE0BB9B9CCD}"/>
              </a:ext>
            </a:extLst>
          </p:cNvPr>
          <p:cNvSpPr/>
          <p:nvPr/>
        </p:nvSpPr>
        <p:spPr>
          <a:xfrm>
            <a:off x="208896" y="2233519"/>
            <a:ext cx="11431694" cy="646331"/>
          </a:xfrm>
          <a:prstGeom prst="rect">
            <a:avLst/>
          </a:prstGeom>
        </p:spPr>
        <p:txBody>
          <a:bodyPr wrap="square">
            <a:spAutoFit/>
          </a:bodyPr>
          <a:lstStyle/>
          <a:p>
            <a:r>
              <a:rPr lang="ru-RU" dirty="0"/>
              <a:t>РУКОВОДСТВО ПО ПРОЕКТИРОВАНИЮ ПРОТИВООПОЛЗНЕВЫХ И ПРОТИВООБВАЛЬНЫХ ЗАЩИТНЫХ СООРУЖЕНИЙ. ЦНИИС, 1983</a:t>
            </a:r>
          </a:p>
        </p:txBody>
      </p:sp>
      <p:sp>
        <p:nvSpPr>
          <p:cNvPr id="9" name="Прямоугольник 8">
            <a:extLst>
              <a:ext uri="{FF2B5EF4-FFF2-40B4-BE49-F238E27FC236}">
                <a16:creationId xmlns:a16="http://schemas.microsoft.com/office/drawing/2014/main" id="{E995628D-8C72-41C6-9F6A-6DD232D56AF1}"/>
              </a:ext>
            </a:extLst>
          </p:cNvPr>
          <p:cNvSpPr/>
          <p:nvPr/>
        </p:nvSpPr>
        <p:spPr>
          <a:xfrm>
            <a:off x="208896" y="2967335"/>
            <a:ext cx="11811308" cy="369332"/>
          </a:xfrm>
          <a:prstGeom prst="rect">
            <a:avLst/>
          </a:prstGeom>
        </p:spPr>
        <p:txBody>
          <a:bodyPr wrap="square">
            <a:spAutoFit/>
          </a:bodyPr>
          <a:lstStyle/>
          <a:p>
            <a:r>
              <a:rPr lang="ru-RU" dirty="0"/>
              <a:t>Защита железнодорожного пути от горных обвалов и осыпей. Р о й н и ш в и л и Н. М. Изд-во «Транспорт», 1973, с.304.</a:t>
            </a:r>
          </a:p>
        </p:txBody>
      </p:sp>
      <p:sp>
        <p:nvSpPr>
          <p:cNvPr id="10" name="Прямоугольник 9">
            <a:extLst>
              <a:ext uri="{FF2B5EF4-FFF2-40B4-BE49-F238E27FC236}">
                <a16:creationId xmlns:a16="http://schemas.microsoft.com/office/drawing/2014/main" id="{966B290C-B718-4DA2-9122-31E500D0A573}"/>
              </a:ext>
            </a:extLst>
          </p:cNvPr>
          <p:cNvSpPr/>
          <p:nvPr/>
        </p:nvSpPr>
        <p:spPr>
          <a:xfrm>
            <a:off x="208897" y="3424152"/>
            <a:ext cx="11811307" cy="923330"/>
          </a:xfrm>
          <a:prstGeom prst="rect">
            <a:avLst/>
          </a:prstGeom>
        </p:spPr>
        <p:txBody>
          <a:bodyPr wrap="square">
            <a:spAutoFit/>
          </a:bodyPr>
          <a:lstStyle/>
          <a:p>
            <a:r>
              <a:rPr lang="ru-RU" dirty="0"/>
              <a:t>МЕТОДИКА РАСЧЕТА И ПРОЕКТИРОВАНИЯ ПОКРОВНЫХ СЕТОК ДЛЯ ЗАЩИТЫ ТРАНСПОРТНЫХ СООРУЖЕНИЙ ОТ ОСЫПЕЙ И ОБВАЛОВ. БАНОВА НАТАЛЬЯ НИКОЛАЕВНА, Диссертация на соискание ученой степени кандидата технических наук, 2004 </a:t>
            </a:r>
          </a:p>
        </p:txBody>
      </p:sp>
    </p:spTree>
    <p:extLst>
      <p:ext uri="{BB962C8B-B14F-4D97-AF65-F5344CB8AC3E}">
        <p14:creationId xmlns:p14="http://schemas.microsoft.com/office/powerpoint/2010/main" val="242919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6CD7F70-DBDE-4DCE-B88E-C9AF4C0BBCF5}"/>
              </a:ext>
            </a:extLst>
          </p:cNvPr>
          <p:cNvSpPr/>
          <p:nvPr/>
        </p:nvSpPr>
        <p:spPr>
          <a:xfrm>
            <a:off x="6658495" y="1009741"/>
            <a:ext cx="5453149" cy="4613058"/>
          </a:xfrm>
          <a:prstGeom prst="rect">
            <a:avLst/>
          </a:prstGeom>
        </p:spPr>
        <p:txBody>
          <a:bodyPr wrap="square">
            <a:spAutoFit/>
          </a:bodyPr>
          <a:lstStyle/>
          <a:p>
            <a:pPr marL="457200" marR="317500" algn="just" hangingPunct="0">
              <a:lnSpc>
                <a:spcPct val="150000"/>
              </a:lnSpc>
              <a:spcAft>
                <a:spcPts val="0"/>
              </a:spcAft>
            </a:pPr>
            <a:r>
              <a:rPr lang="ru-RU" spc="100" dirty="0">
                <a:latin typeface="Times" panose="02020603050405020304" pitchFamily="18" charset="0"/>
                <a:ea typeface="Times New Roman" panose="02020603050405020304" pitchFamily="18" charset="0"/>
                <a:cs typeface="Times New Roman" panose="02020603050405020304" pitchFamily="18" charset="0"/>
              </a:rPr>
              <a:t>Точный прогноз камнепадов </a:t>
            </a:r>
            <a:r>
              <a:rPr lang="ru-RU" i="1" spc="100" dirty="0">
                <a:latin typeface="Times" panose="02020603050405020304" pitchFamily="18" charset="0"/>
                <a:ea typeface="Times New Roman" panose="02020603050405020304" pitchFamily="18" charset="0"/>
                <a:cs typeface="Times New Roman" panose="02020603050405020304" pitchFamily="18" charset="0"/>
              </a:rPr>
              <a:t>практически невозможен</a:t>
            </a:r>
            <a:r>
              <a:rPr lang="ru-RU" spc="100" dirty="0">
                <a:latin typeface="Times" panose="02020603050405020304" pitchFamily="18" charset="0"/>
                <a:ea typeface="Times New Roman" panose="02020603050405020304" pitchFamily="18" charset="0"/>
                <a:cs typeface="Times New Roman" panose="02020603050405020304" pitchFamily="18" charset="0"/>
              </a:rPr>
              <a:t>. Изменчивость в геометрии склона, в начальных условиях, неопределенность в свойствах скальных грунтов (особенно в коэффициентах реституции) и методы моделирования, которые чувствительны к незначительным изменениям в этих параметрах, все это делает точный прогноз камнепадов чрезвычайно сложной задачей. </a:t>
            </a:r>
          </a:p>
        </p:txBody>
      </p:sp>
      <p:sp>
        <p:nvSpPr>
          <p:cNvPr id="3" name="Прямоугольник 2">
            <a:extLst>
              <a:ext uri="{FF2B5EF4-FFF2-40B4-BE49-F238E27FC236}">
                <a16:creationId xmlns:a16="http://schemas.microsoft.com/office/drawing/2014/main" id="{780F69CF-FD31-4D66-8553-C386D749D2FF}"/>
              </a:ext>
            </a:extLst>
          </p:cNvPr>
          <p:cNvSpPr/>
          <p:nvPr/>
        </p:nvSpPr>
        <p:spPr>
          <a:xfrm>
            <a:off x="2639616" y="55839"/>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5" name="Прямоугольник 4">
            <a:extLst>
              <a:ext uri="{FF2B5EF4-FFF2-40B4-BE49-F238E27FC236}">
                <a16:creationId xmlns:a16="http://schemas.microsoft.com/office/drawing/2014/main" id="{D677FC3E-1137-48D0-A39A-08B91C3D0726}"/>
              </a:ext>
            </a:extLst>
          </p:cNvPr>
          <p:cNvSpPr/>
          <p:nvPr/>
        </p:nvSpPr>
        <p:spPr>
          <a:xfrm>
            <a:off x="900456" y="5848259"/>
            <a:ext cx="10751128" cy="646331"/>
          </a:xfrm>
          <a:prstGeom prst="rect">
            <a:avLst/>
          </a:prstGeom>
        </p:spPr>
        <p:txBody>
          <a:bodyPr wrap="square">
            <a:spAutoFit/>
          </a:bodyPr>
          <a:lstStyle/>
          <a:p>
            <a:r>
              <a:rPr lang="ru-RU" b="1" spc="100" dirty="0">
                <a:latin typeface="Times" panose="02020603050405020304" pitchFamily="18" charset="0"/>
                <a:cs typeface="Times New Roman" panose="02020603050405020304" pitchFamily="18" charset="0"/>
              </a:rPr>
              <a:t>В этой связи, эффективным и перспективным подходом для преодоления этих трудностей является выполнение вероятностного моделирования.</a:t>
            </a:r>
          </a:p>
        </p:txBody>
      </p:sp>
      <p:pic>
        <p:nvPicPr>
          <p:cNvPr id="7" name="Рисунок 6">
            <a:extLst>
              <a:ext uri="{FF2B5EF4-FFF2-40B4-BE49-F238E27FC236}">
                <a16:creationId xmlns:a16="http://schemas.microsoft.com/office/drawing/2014/main" id="{AE3B5741-A59C-4080-81F0-1D7782080198}"/>
              </a:ext>
            </a:extLst>
          </p:cNvPr>
          <p:cNvPicPr>
            <a:picLocks noChangeAspect="1"/>
          </p:cNvPicPr>
          <p:nvPr/>
        </p:nvPicPr>
        <p:blipFill>
          <a:blip r:embed="rId2"/>
          <a:stretch>
            <a:fillRect/>
          </a:stretch>
        </p:blipFill>
        <p:spPr>
          <a:xfrm>
            <a:off x="514801" y="1009741"/>
            <a:ext cx="5761219" cy="4383404"/>
          </a:xfrm>
          <a:prstGeom prst="rect">
            <a:avLst/>
          </a:prstGeom>
        </p:spPr>
      </p:pic>
      <p:sp>
        <p:nvSpPr>
          <p:cNvPr id="6" name="Прямоугольник 5">
            <a:extLst>
              <a:ext uri="{FF2B5EF4-FFF2-40B4-BE49-F238E27FC236}">
                <a16:creationId xmlns:a16="http://schemas.microsoft.com/office/drawing/2014/main" id="{40521FB5-590D-4DD6-9C1A-90EA1C88EFB6}"/>
              </a:ext>
            </a:extLst>
          </p:cNvPr>
          <p:cNvSpPr/>
          <p:nvPr/>
        </p:nvSpPr>
        <p:spPr>
          <a:xfrm>
            <a:off x="4046406" y="468062"/>
            <a:ext cx="4459234" cy="369332"/>
          </a:xfrm>
          <a:prstGeom prst="rect">
            <a:avLst/>
          </a:prstGeom>
        </p:spPr>
        <p:txBody>
          <a:bodyPr wrap="none">
            <a:spAutoFit/>
          </a:bodyPr>
          <a:lstStyle/>
          <a:p>
            <a:pPr algn="ctr"/>
            <a:r>
              <a:rPr lang="ru-RU" b="1" dirty="0">
                <a:solidFill>
                  <a:srgbClr val="000000"/>
                </a:solidFill>
                <a:latin typeface="Times New Roman" panose="02020603050405020304" pitchFamily="18" charset="0"/>
              </a:rPr>
              <a:t>Статистический анализ (мировой опыт)</a:t>
            </a:r>
          </a:p>
        </p:txBody>
      </p:sp>
    </p:spTree>
    <p:extLst>
      <p:ext uri="{BB962C8B-B14F-4D97-AF65-F5344CB8AC3E}">
        <p14:creationId xmlns:p14="http://schemas.microsoft.com/office/powerpoint/2010/main" val="2398023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D274850B-9674-4030-A004-9C7433396E02}"/>
              </a:ext>
            </a:extLst>
          </p:cNvPr>
          <p:cNvPicPr>
            <a:picLocks noChangeAspect="1"/>
          </p:cNvPicPr>
          <p:nvPr/>
        </p:nvPicPr>
        <p:blipFill>
          <a:blip r:embed="rId2"/>
          <a:stretch>
            <a:fillRect/>
          </a:stretch>
        </p:blipFill>
        <p:spPr>
          <a:xfrm>
            <a:off x="129978" y="1804987"/>
            <a:ext cx="6343650" cy="3248025"/>
          </a:xfrm>
          <a:prstGeom prst="rect">
            <a:avLst/>
          </a:prstGeom>
        </p:spPr>
      </p:pic>
      <p:sp>
        <p:nvSpPr>
          <p:cNvPr id="3" name="Прямоугольник 2">
            <a:extLst>
              <a:ext uri="{FF2B5EF4-FFF2-40B4-BE49-F238E27FC236}">
                <a16:creationId xmlns:a16="http://schemas.microsoft.com/office/drawing/2014/main" id="{EED6F9C4-D959-4F8D-8F31-A305DB658BD4}"/>
              </a:ext>
            </a:extLst>
          </p:cNvPr>
          <p:cNvSpPr/>
          <p:nvPr/>
        </p:nvSpPr>
        <p:spPr>
          <a:xfrm>
            <a:off x="5383660" y="1087148"/>
            <a:ext cx="1784719" cy="369332"/>
          </a:xfrm>
          <a:prstGeom prst="rect">
            <a:avLst/>
          </a:prstGeom>
        </p:spPr>
        <p:txBody>
          <a:bodyPr wrap="none">
            <a:spAutoFit/>
          </a:bodyPr>
          <a:lstStyle/>
          <a:p>
            <a:r>
              <a:rPr lang="ru-RU" b="1" dirty="0"/>
              <a:t>Типы движения</a:t>
            </a:r>
          </a:p>
        </p:txBody>
      </p:sp>
      <p:sp>
        <p:nvSpPr>
          <p:cNvPr id="6" name="Прямоугольник 5">
            <a:extLst>
              <a:ext uri="{FF2B5EF4-FFF2-40B4-BE49-F238E27FC236}">
                <a16:creationId xmlns:a16="http://schemas.microsoft.com/office/drawing/2014/main" id="{69716C8E-6E11-4B66-ABF1-DB0E622ADFCC}"/>
              </a:ext>
            </a:extLst>
          </p:cNvPr>
          <p:cNvSpPr/>
          <p:nvPr/>
        </p:nvSpPr>
        <p:spPr>
          <a:xfrm>
            <a:off x="64989" y="5247157"/>
            <a:ext cx="6473629" cy="923330"/>
          </a:xfrm>
          <a:prstGeom prst="rect">
            <a:avLst/>
          </a:prstGeom>
        </p:spPr>
        <p:txBody>
          <a:bodyPr wrap="square">
            <a:spAutoFit/>
          </a:bodyPr>
          <a:lstStyle/>
          <a:p>
            <a:r>
              <a:rPr lang="ru-RU" dirty="0"/>
              <a:t> Траектория падения скального обломка при различны откосах: 1-свободное падение; 2-падение с подскоком; 3-качение </a:t>
            </a:r>
            <a:r>
              <a:rPr lang="en-US" dirty="0"/>
              <a:t>(Lo et al, 2008)</a:t>
            </a:r>
            <a:endParaRPr lang="ru-RU" dirty="0"/>
          </a:p>
        </p:txBody>
      </p:sp>
      <p:pic>
        <p:nvPicPr>
          <p:cNvPr id="2" name="Рисунок 1">
            <a:extLst>
              <a:ext uri="{FF2B5EF4-FFF2-40B4-BE49-F238E27FC236}">
                <a16:creationId xmlns:a16="http://schemas.microsoft.com/office/drawing/2014/main" id="{35A70193-D480-4C59-A2AA-D9F05D37C3B4}"/>
              </a:ext>
            </a:extLst>
          </p:cNvPr>
          <p:cNvPicPr>
            <a:picLocks noChangeAspect="1"/>
          </p:cNvPicPr>
          <p:nvPr/>
        </p:nvPicPr>
        <p:blipFill>
          <a:blip r:embed="rId3"/>
          <a:stretch>
            <a:fillRect/>
          </a:stretch>
        </p:blipFill>
        <p:spPr>
          <a:xfrm>
            <a:off x="8228578" y="1938523"/>
            <a:ext cx="3066667" cy="2980952"/>
          </a:xfrm>
          <a:prstGeom prst="rect">
            <a:avLst/>
          </a:prstGeom>
        </p:spPr>
      </p:pic>
      <p:sp>
        <p:nvSpPr>
          <p:cNvPr id="5" name="Прямоугольник 4">
            <a:extLst>
              <a:ext uri="{FF2B5EF4-FFF2-40B4-BE49-F238E27FC236}">
                <a16:creationId xmlns:a16="http://schemas.microsoft.com/office/drawing/2014/main" id="{2860C9BE-2D2F-4508-92C3-940CA618B5B7}"/>
              </a:ext>
            </a:extLst>
          </p:cNvPr>
          <p:cNvSpPr/>
          <p:nvPr/>
        </p:nvSpPr>
        <p:spPr>
          <a:xfrm>
            <a:off x="6842092" y="5247157"/>
            <a:ext cx="5242333" cy="671915"/>
          </a:xfrm>
          <a:prstGeom prst="rect">
            <a:avLst/>
          </a:prstGeom>
        </p:spPr>
        <p:txBody>
          <a:bodyPr wrap="none">
            <a:spAutoFit/>
          </a:bodyPr>
          <a:lstStyle/>
          <a:p>
            <a:pPr marL="12700">
              <a:lnSpc>
                <a:spcPct val="107000"/>
              </a:lnSpc>
              <a:spcAft>
                <a:spcPts val="0"/>
              </a:spcAft>
            </a:pPr>
            <a:r>
              <a:rPr lang="ru-RU" dirty="0">
                <a:latin typeface="Times" panose="02020603050405020304" pitchFamily="18" charset="0"/>
                <a:ea typeface="Times New Roman" panose="02020603050405020304" pitchFamily="18" charset="0"/>
                <a:cs typeface="Times New Roman" panose="02020603050405020304" pitchFamily="18" charset="0"/>
              </a:rPr>
              <a:t>Типы движения </a:t>
            </a:r>
            <a:r>
              <a:rPr lang="ru-RU" dirty="0"/>
              <a:t>скального обломка</a:t>
            </a:r>
            <a:r>
              <a:rPr lang="ru-RU" dirty="0">
                <a:latin typeface="Times" panose="02020603050405020304" pitchFamily="18" charset="0"/>
                <a:ea typeface="Times New Roman" panose="02020603050405020304" pitchFamily="18" charset="0"/>
                <a:cs typeface="Times New Roman" panose="02020603050405020304" pitchFamily="18" charset="0"/>
              </a:rPr>
              <a:t> (Ричи, 1963):</a:t>
            </a:r>
          </a:p>
          <a:p>
            <a:pPr marL="12700">
              <a:lnSpc>
                <a:spcPct val="107000"/>
              </a:lnSpc>
              <a:spcAft>
                <a:spcPts val="0"/>
              </a:spcAft>
            </a:pPr>
            <a:r>
              <a:rPr lang="ru-RU" dirty="0"/>
              <a:t>падение, подпрыгивание, вращение, скольжение</a:t>
            </a:r>
            <a:endParaRPr lang="ru-RU"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7ADAA30F-04F1-4D83-84E0-B10B7370FB7F}"/>
              </a:ext>
            </a:extLst>
          </p:cNvPr>
          <p:cNvSpPr/>
          <p:nvPr/>
        </p:nvSpPr>
        <p:spPr>
          <a:xfrm>
            <a:off x="2639615" y="318181"/>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Tree>
    <p:extLst>
      <p:ext uri="{BB962C8B-B14F-4D97-AF65-F5344CB8AC3E}">
        <p14:creationId xmlns:p14="http://schemas.microsoft.com/office/powerpoint/2010/main" val="262215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0ED0FE2B-464C-4582-9D03-B1719826E52B}"/>
              </a:ext>
            </a:extLst>
          </p:cNvPr>
          <p:cNvSpPr/>
          <p:nvPr/>
        </p:nvSpPr>
        <p:spPr>
          <a:xfrm>
            <a:off x="2647928" y="201803"/>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9" name="Прямоугольник 8">
            <a:extLst>
              <a:ext uri="{FF2B5EF4-FFF2-40B4-BE49-F238E27FC236}">
                <a16:creationId xmlns:a16="http://schemas.microsoft.com/office/drawing/2014/main" id="{85913CE6-AADD-43C2-A884-4526B2C351E6}"/>
              </a:ext>
            </a:extLst>
          </p:cNvPr>
          <p:cNvSpPr/>
          <p:nvPr/>
        </p:nvSpPr>
        <p:spPr>
          <a:xfrm>
            <a:off x="3861200" y="512946"/>
            <a:ext cx="4846263" cy="369332"/>
          </a:xfrm>
          <a:prstGeom prst="rect">
            <a:avLst/>
          </a:prstGeom>
        </p:spPr>
        <p:txBody>
          <a:bodyPr wrap="none">
            <a:spAutoFit/>
          </a:bodyPr>
          <a:lstStyle/>
          <a:p>
            <a:r>
              <a:rPr lang="ru-RU" b="1" dirty="0"/>
              <a:t>Основные вопросы при изучении камнепадов</a:t>
            </a:r>
          </a:p>
        </p:txBody>
      </p:sp>
      <p:sp>
        <p:nvSpPr>
          <p:cNvPr id="2" name="Прямоугольник 1">
            <a:extLst>
              <a:ext uri="{FF2B5EF4-FFF2-40B4-BE49-F238E27FC236}">
                <a16:creationId xmlns:a16="http://schemas.microsoft.com/office/drawing/2014/main" id="{B78F9A4D-0AD7-4B25-9C62-200FAFEC2B14}"/>
              </a:ext>
            </a:extLst>
          </p:cNvPr>
          <p:cNvSpPr/>
          <p:nvPr/>
        </p:nvSpPr>
        <p:spPr>
          <a:xfrm>
            <a:off x="304799" y="1335638"/>
            <a:ext cx="6578139" cy="1200329"/>
          </a:xfrm>
          <a:prstGeom prst="rect">
            <a:avLst/>
          </a:prstGeom>
        </p:spPr>
        <p:txBody>
          <a:bodyPr wrap="square">
            <a:spAutoFit/>
          </a:bodyPr>
          <a:lstStyle/>
          <a:p>
            <a:pPr marL="285750" indent="-285750">
              <a:buFont typeface="Wingdings" panose="05000000000000000000" pitchFamily="2" charset="2"/>
              <a:buChar char="Ø"/>
            </a:pPr>
            <a:r>
              <a:rPr lang="ru-RU" dirty="0"/>
              <a:t>Геометрия склона и местоположение инфраструктуры.</a:t>
            </a:r>
          </a:p>
          <a:p>
            <a:pPr marL="285750" indent="-285750">
              <a:buFont typeface="Wingdings" panose="05000000000000000000" pitchFamily="2" charset="2"/>
              <a:buChar char="Ø"/>
            </a:pPr>
            <a:r>
              <a:rPr lang="ru-RU" dirty="0"/>
              <a:t>Объем камнепада и связанной с этим кинетической энергии.</a:t>
            </a:r>
          </a:p>
          <a:p>
            <a:pPr marL="285750" indent="-285750">
              <a:buFont typeface="Wingdings" panose="05000000000000000000" pitchFamily="2" charset="2"/>
              <a:buChar char="Ø"/>
            </a:pPr>
            <a:r>
              <a:rPr lang="ru-RU" dirty="0"/>
              <a:t>Первичное расстояние воздействия (PID).</a:t>
            </a:r>
          </a:p>
          <a:p>
            <a:pPr marL="285750" indent="-285750">
              <a:buFont typeface="Wingdings" panose="05000000000000000000" pitchFamily="2" charset="2"/>
              <a:buChar char="Ø"/>
            </a:pPr>
            <a:r>
              <a:rPr lang="ru-RU" dirty="0"/>
              <a:t>Общее расстояние воздействия (RD).</a:t>
            </a:r>
          </a:p>
        </p:txBody>
      </p:sp>
      <p:pic>
        <p:nvPicPr>
          <p:cNvPr id="5" name="Рисунок 4">
            <a:extLst>
              <a:ext uri="{FF2B5EF4-FFF2-40B4-BE49-F238E27FC236}">
                <a16:creationId xmlns:a16="http://schemas.microsoft.com/office/drawing/2014/main" id="{C3139590-3E6F-451C-9A6D-EF3EFE3C2D3F}"/>
              </a:ext>
            </a:extLst>
          </p:cNvPr>
          <p:cNvPicPr>
            <a:picLocks noChangeAspect="1"/>
          </p:cNvPicPr>
          <p:nvPr/>
        </p:nvPicPr>
        <p:blipFill>
          <a:blip r:embed="rId2"/>
          <a:stretch>
            <a:fillRect/>
          </a:stretch>
        </p:blipFill>
        <p:spPr>
          <a:xfrm>
            <a:off x="491605" y="2734065"/>
            <a:ext cx="5073972" cy="3307811"/>
          </a:xfrm>
          <a:prstGeom prst="rect">
            <a:avLst/>
          </a:prstGeom>
        </p:spPr>
      </p:pic>
      <p:sp>
        <p:nvSpPr>
          <p:cNvPr id="10" name="Прямоугольник 9">
            <a:extLst>
              <a:ext uri="{FF2B5EF4-FFF2-40B4-BE49-F238E27FC236}">
                <a16:creationId xmlns:a16="http://schemas.microsoft.com/office/drawing/2014/main" id="{5120241F-7035-4FFC-8C98-6B6F01D5654C}"/>
              </a:ext>
            </a:extLst>
          </p:cNvPr>
          <p:cNvSpPr/>
          <p:nvPr/>
        </p:nvSpPr>
        <p:spPr>
          <a:xfrm>
            <a:off x="365206" y="6041876"/>
            <a:ext cx="6096000" cy="646331"/>
          </a:xfrm>
          <a:prstGeom prst="rect">
            <a:avLst/>
          </a:prstGeom>
        </p:spPr>
        <p:txBody>
          <a:bodyPr>
            <a:spAutoFit/>
          </a:bodyPr>
          <a:lstStyle/>
          <a:p>
            <a:r>
              <a:rPr lang="ru-RU" dirty="0"/>
              <a:t>Пример траектории камнепада PID и RD - австралийский золотодобывающий рудник (</a:t>
            </a:r>
            <a:r>
              <a:rPr lang="en-US" dirty="0"/>
              <a:t>Neil Bar, 2017</a:t>
            </a:r>
            <a:r>
              <a:rPr lang="ru-RU" dirty="0"/>
              <a:t>).</a:t>
            </a:r>
          </a:p>
        </p:txBody>
      </p:sp>
      <p:pic>
        <p:nvPicPr>
          <p:cNvPr id="11" name="Рисунок 10">
            <a:extLst>
              <a:ext uri="{FF2B5EF4-FFF2-40B4-BE49-F238E27FC236}">
                <a16:creationId xmlns:a16="http://schemas.microsoft.com/office/drawing/2014/main" id="{0725523E-EDFE-486D-8E8E-A4CA50A1A884}"/>
              </a:ext>
            </a:extLst>
          </p:cNvPr>
          <p:cNvPicPr>
            <a:picLocks noChangeAspect="1"/>
          </p:cNvPicPr>
          <p:nvPr/>
        </p:nvPicPr>
        <p:blipFill>
          <a:blip r:embed="rId3"/>
          <a:stretch>
            <a:fillRect/>
          </a:stretch>
        </p:blipFill>
        <p:spPr>
          <a:xfrm>
            <a:off x="6902347" y="1060528"/>
            <a:ext cx="5073972" cy="3327442"/>
          </a:xfrm>
          <a:prstGeom prst="rect">
            <a:avLst/>
          </a:prstGeom>
        </p:spPr>
      </p:pic>
      <p:sp>
        <p:nvSpPr>
          <p:cNvPr id="12" name="Прямоугольник 11">
            <a:extLst>
              <a:ext uri="{FF2B5EF4-FFF2-40B4-BE49-F238E27FC236}">
                <a16:creationId xmlns:a16="http://schemas.microsoft.com/office/drawing/2014/main" id="{C354EAB8-CD29-4A62-85A5-041952F04AEB}"/>
              </a:ext>
            </a:extLst>
          </p:cNvPr>
          <p:cNvSpPr/>
          <p:nvPr/>
        </p:nvSpPr>
        <p:spPr>
          <a:xfrm>
            <a:off x="6902347" y="4478173"/>
            <a:ext cx="5614001" cy="923330"/>
          </a:xfrm>
          <a:prstGeom prst="rect">
            <a:avLst/>
          </a:prstGeom>
        </p:spPr>
        <p:txBody>
          <a:bodyPr wrap="square">
            <a:spAutoFit/>
          </a:bodyPr>
          <a:lstStyle/>
          <a:p>
            <a:r>
              <a:rPr lang="ru-RU" dirty="0">
                <a:latin typeface="Times" panose="02020603050405020304" pitchFamily="18" charset="0"/>
                <a:ea typeface="Times New Roman" panose="02020603050405020304" pitchFamily="18" charset="0"/>
              </a:rPr>
              <a:t>Пример траектории камнепада для оценки PID с помощью видеозаписи и известных расстояний –карьер в Великобритании (</a:t>
            </a:r>
            <a:r>
              <a:rPr lang="ru-RU" dirty="0" err="1">
                <a:latin typeface="Times" panose="02020603050405020304" pitchFamily="18" charset="0"/>
                <a:ea typeface="Times New Roman" panose="02020603050405020304" pitchFamily="18" charset="0"/>
              </a:rPr>
              <a:t>Gkouvailas</a:t>
            </a:r>
            <a:r>
              <a:rPr lang="ru-RU" dirty="0">
                <a:latin typeface="Times" panose="02020603050405020304" pitchFamily="18" charset="0"/>
                <a:ea typeface="Times New Roman" panose="02020603050405020304" pitchFamily="18" charset="0"/>
              </a:rPr>
              <a:t>, 2014).</a:t>
            </a:r>
            <a:endParaRPr lang="ru-RU" dirty="0"/>
          </a:p>
        </p:txBody>
      </p:sp>
    </p:spTree>
    <p:extLst>
      <p:ext uri="{BB962C8B-B14F-4D97-AF65-F5344CB8AC3E}">
        <p14:creationId xmlns:p14="http://schemas.microsoft.com/office/powerpoint/2010/main" val="973127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0ED0FE2B-464C-4582-9D03-B1719826E52B}"/>
              </a:ext>
            </a:extLst>
          </p:cNvPr>
          <p:cNvSpPr/>
          <p:nvPr/>
        </p:nvSpPr>
        <p:spPr>
          <a:xfrm>
            <a:off x="2639615" y="318181"/>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5" name="Прямоугольник 4">
            <a:extLst>
              <a:ext uri="{FF2B5EF4-FFF2-40B4-BE49-F238E27FC236}">
                <a16:creationId xmlns:a16="http://schemas.microsoft.com/office/drawing/2014/main" id="{4FB6DF70-A5F1-467A-8BC9-4B8B7F96BCA5}"/>
              </a:ext>
            </a:extLst>
          </p:cNvPr>
          <p:cNvSpPr/>
          <p:nvPr/>
        </p:nvSpPr>
        <p:spPr>
          <a:xfrm>
            <a:off x="2782363" y="643195"/>
            <a:ext cx="7218579" cy="369332"/>
          </a:xfrm>
          <a:prstGeom prst="rect">
            <a:avLst/>
          </a:prstGeom>
        </p:spPr>
        <p:txBody>
          <a:bodyPr wrap="none">
            <a:spAutoFit/>
          </a:bodyPr>
          <a:lstStyle/>
          <a:p>
            <a:r>
              <a:rPr lang="ru-RU" b="1" dirty="0"/>
              <a:t>Исходные данные для моделирования. Трудности в исследовании </a:t>
            </a:r>
          </a:p>
        </p:txBody>
      </p:sp>
      <p:sp>
        <p:nvSpPr>
          <p:cNvPr id="3" name="Прямоугольник 2">
            <a:extLst>
              <a:ext uri="{FF2B5EF4-FFF2-40B4-BE49-F238E27FC236}">
                <a16:creationId xmlns:a16="http://schemas.microsoft.com/office/drawing/2014/main" id="{F53AC968-103A-4731-8D81-3923EFFE141E}"/>
              </a:ext>
            </a:extLst>
          </p:cNvPr>
          <p:cNvSpPr/>
          <p:nvPr/>
        </p:nvSpPr>
        <p:spPr>
          <a:xfrm>
            <a:off x="123519" y="1012527"/>
            <a:ext cx="7677456" cy="4247317"/>
          </a:xfrm>
          <a:prstGeom prst="rect">
            <a:avLst/>
          </a:prstGeom>
        </p:spPr>
        <p:txBody>
          <a:bodyPr wrap="square">
            <a:spAutoFit/>
          </a:bodyPr>
          <a:lstStyle/>
          <a:p>
            <a:r>
              <a:rPr lang="ru-RU" b="1" dirty="0"/>
              <a:t>Геометрия склона</a:t>
            </a:r>
          </a:p>
          <a:p>
            <a:r>
              <a:rPr lang="ru-RU" dirty="0"/>
              <a:t>Площади подверженные камнепадам могут быть очень большими (например, горное шоссе), а геометрия склона может значительно измениться вдоль этого расстояния. Даже когда геометрия известна, моделирование камнепада чувствительно к небольшим ее изменениям. Однако, именно геометрия склона является определяющим фактором для оценки траектории падения камней.</a:t>
            </a:r>
            <a:endParaRPr lang="ru-RU" b="1" dirty="0"/>
          </a:p>
          <a:p>
            <a:r>
              <a:rPr lang="ru-RU" b="1" dirty="0"/>
              <a:t>Свойства материала</a:t>
            </a:r>
          </a:p>
          <a:p>
            <a:r>
              <a:rPr lang="ru-RU" dirty="0"/>
              <a:t>Большинство инженер-геологов и </a:t>
            </a:r>
            <a:r>
              <a:rPr lang="ru-RU" dirty="0" err="1"/>
              <a:t>геотехников</a:t>
            </a:r>
            <a:r>
              <a:rPr lang="ru-RU" dirty="0"/>
              <a:t> знакомо с понятием “угла внутреннего трения”. Однако, немногие из них знакомы с понятием «коэффициента реституции».</a:t>
            </a:r>
          </a:p>
          <a:p>
            <a:r>
              <a:rPr lang="ru-RU" b="1" dirty="0"/>
              <a:t>Начальные условия</a:t>
            </a:r>
          </a:p>
          <a:p>
            <a:r>
              <a:rPr lang="ru-RU" dirty="0"/>
              <a:t>Большинство склонов, на которых могут происходить камнепады, имеет большое количество мест для их зарождения. Это подразумевает, что камнепад может начаться практически где угодно, в любой точке склона.</a:t>
            </a:r>
          </a:p>
        </p:txBody>
      </p:sp>
      <p:pic>
        <p:nvPicPr>
          <p:cNvPr id="4" name="Рисунок 3">
            <a:extLst>
              <a:ext uri="{FF2B5EF4-FFF2-40B4-BE49-F238E27FC236}">
                <a16:creationId xmlns:a16="http://schemas.microsoft.com/office/drawing/2014/main" id="{EF70C362-4F39-4A93-9CB0-9CF60A341037}"/>
              </a:ext>
            </a:extLst>
          </p:cNvPr>
          <p:cNvPicPr>
            <a:picLocks noChangeAspect="1"/>
          </p:cNvPicPr>
          <p:nvPr/>
        </p:nvPicPr>
        <p:blipFill>
          <a:blip r:embed="rId2"/>
          <a:stretch>
            <a:fillRect/>
          </a:stretch>
        </p:blipFill>
        <p:spPr>
          <a:xfrm>
            <a:off x="8172811" y="951498"/>
            <a:ext cx="2649083" cy="5224581"/>
          </a:xfrm>
          <a:prstGeom prst="rect">
            <a:avLst/>
          </a:prstGeom>
        </p:spPr>
      </p:pic>
      <p:sp>
        <p:nvSpPr>
          <p:cNvPr id="6" name="Прямоугольник 5">
            <a:extLst>
              <a:ext uri="{FF2B5EF4-FFF2-40B4-BE49-F238E27FC236}">
                <a16:creationId xmlns:a16="http://schemas.microsoft.com/office/drawing/2014/main" id="{2D72E536-C961-4BE0-9FAB-94C2CF39E211}"/>
              </a:ext>
            </a:extLst>
          </p:cNvPr>
          <p:cNvSpPr/>
          <p:nvPr/>
        </p:nvSpPr>
        <p:spPr>
          <a:xfrm>
            <a:off x="6162675" y="6115050"/>
            <a:ext cx="6096000" cy="646331"/>
          </a:xfrm>
          <a:prstGeom prst="rect">
            <a:avLst/>
          </a:prstGeom>
        </p:spPr>
        <p:txBody>
          <a:bodyPr>
            <a:spAutoFit/>
          </a:bodyPr>
          <a:lstStyle/>
          <a:p>
            <a:pPr algn="ctr"/>
            <a:r>
              <a:rPr lang="ru-RU" dirty="0"/>
              <a:t>Траектории камнепадов; цветом показана различие в кинетической энергии каменных обломков</a:t>
            </a:r>
          </a:p>
        </p:txBody>
      </p:sp>
    </p:spTree>
    <p:extLst>
      <p:ext uri="{BB962C8B-B14F-4D97-AF65-F5344CB8AC3E}">
        <p14:creationId xmlns:p14="http://schemas.microsoft.com/office/powerpoint/2010/main" val="2970856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a:extLst>
              <a:ext uri="{FF2B5EF4-FFF2-40B4-BE49-F238E27FC236}">
                <a16:creationId xmlns:a16="http://schemas.microsoft.com/office/drawing/2014/main" id="{0ED0FE2B-464C-4582-9D03-B1719826E52B}"/>
              </a:ext>
            </a:extLst>
          </p:cNvPr>
          <p:cNvSpPr/>
          <p:nvPr/>
        </p:nvSpPr>
        <p:spPr>
          <a:xfrm>
            <a:off x="2639615" y="318181"/>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2" name="Прямоугольник 1">
            <a:extLst>
              <a:ext uri="{FF2B5EF4-FFF2-40B4-BE49-F238E27FC236}">
                <a16:creationId xmlns:a16="http://schemas.microsoft.com/office/drawing/2014/main" id="{59B43A9B-8262-419E-A631-617D6991C578}"/>
              </a:ext>
            </a:extLst>
          </p:cNvPr>
          <p:cNvSpPr/>
          <p:nvPr/>
        </p:nvSpPr>
        <p:spPr>
          <a:xfrm>
            <a:off x="102716" y="1567346"/>
            <a:ext cx="12089283" cy="2031325"/>
          </a:xfrm>
          <a:prstGeom prst="rect">
            <a:avLst/>
          </a:prstGeom>
        </p:spPr>
        <p:txBody>
          <a:bodyPr wrap="square">
            <a:spAutoFit/>
          </a:bodyPr>
          <a:lstStyle/>
          <a:p>
            <a:r>
              <a:rPr lang="ru-RU" dirty="0"/>
              <a:t>Вероятностный анализ позволяет использовать концепцию приемлемого риска при разработке мероприятий инженерной защиты от камнепадов. Он гарантирует, что фактический результат, будет в диапазоне, предсказанном моделированием, включая и “худший случай”, который мог быть потерян при детерминированном подходе. </a:t>
            </a:r>
          </a:p>
          <a:p>
            <a:r>
              <a:rPr lang="ru-RU" dirty="0"/>
              <a:t>То, насколько консервативным должен быть дизайн камнепадной защиты полностью зависит от уровня приемлемого риска. Например, при защите редко используемой горной дороги может быть достаточно девяносто пяти процентного уровня защиты, а при проектировании камнепадной защиты оживленной магистрали этот уровень должен быть повышен до 99%.</a:t>
            </a:r>
          </a:p>
        </p:txBody>
      </p:sp>
      <p:sp>
        <p:nvSpPr>
          <p:cNvPr id="6" name="Прямоугольник 5">
            <a:extLst>
              <a:ext uri="{FF2B5EF4-FFF2-40B4-BE49-F238E27FC236}">
                <a16:creationId xmlns:a16="http://schemas.microsoft.com/office/drawing/2014/main" id="{F4006C5C-038B-4F15-9281-D84E6F062C3F}"/>
              </a:ext>
            </a:extLst>
          </p:cNvPr>
          <p:cNvSpPr/>
          <p:nvPr/>
        </p:nvSpPr>
        <p:spPr>
          <a:xfrm>
            <a:off x="102717" y="527559"/>
            <a:ext cx="11981217" cy="923330"/>
          </a:xfrm>
          <a:prstGeom prst="rect">
            <a:avLst/>
          </a:prstGeom>
        </p:spPr>
        <p:txBody>
          <a:bodyPr wrap="square">
            <a:spAutoFit/>
          </a:bodyPr>
          <a:lstStyle/>
          <a:p>
            <a:r>
              <a:rPr lang="ru-RU" b="1" dirty="0"/>
              <a:t>Вероятностный анализ</a:t>
            </a:r>
          </a:p>
          <a:p>
            <a:r>
              <a:rPr lang="ru-RU" dirty="0"/>
              <a:t>Изменчивость геометрии, неопределённость в свойствах материала и начальных условиях может быть учтена с помощью вероятностного подхода. </a:t>
            </a:r>
            <a:endParaRPr lang="ru-RU" b="1" dirty="0"/>
          </a:p>
        </p:txBody>
      </p:sp>
      <p:pic>
        <p:nvPicPr>
          <p:cNvPr id="8" name="Рисунок 7">
            <a:extLst>
              <a:ext uri="{FF2B5EF4-FFF2-40B4-BE49-F238E27FC236}">
                <a16:creationId xmlns:a16="http://schemas.microsoft.com/office/drawing/2014/main" id="{7CA17C57-5C5D-4D96-A90A-848C0FA32BFE}"/>
              </a:ext>
            </a:extLst>
          </p:cNvPr>
          <p:cNvPicPr>
            <a:picLocks noChangeAspect="1"/>
          </p:cNvPicPr>
          <p:nvPr/>
        </p:nvPicPr>
        <p:blipFill>
          <a:blip r:embed="rId2"/>
          <a:stretch>
            <a:fillRect/>
          </a:stretch>
        </p:blipFill>
        <p:spPr>
          <a:xfrm>
            <a:off x="3033067" y="3263805"/>
            <a:ext cx="8898467" cy="3130942"/>
          </a:xfrm>
          <a:prstGeom prst="rect">
            <a:avLst/>
          </a:prstGeom>
        </p:spPr>
      </p:pic>
      <p:sp>
        <p:nvSpPr>
          <p:cNvPr id="9" name="Прямоугольник 8">
            <a:extLst>
              <a:ext uri="{FF2B5EF4-FFF2-40B4-BE49-F238E27FC236}">
                <a16:creationId xmlns:a16="http://schemas.microsoft.com/office/drawing/2014/main" id="{2033D48B-9CB7-4535-A344-8FFFC3285DE0}"/>
              </a:ext>
            </a:extLst>
          </p:cNvPr>
          <p:cNvSpPr/>
          <p:nvPr/>
        </p:nvSpPr>
        <p:spPr>
          <a:xfrm>
            <a:off x="4447002" y="6394747"/>
            <a:ext cx="6237932" cy="369332"/>
          </a:xfrm>
          <a:prstGeom prst="rect">
            <a:avLst/>
          </a:prstGeom>
        </p:spPr>
        <p:txBody>
          <a:bodyPr wrap="square">
            <a:spAutoFit/>
          </a:bodyPr>
          <a:lstStyle/>
          <a:p>
            <a:r>
              <a:rPr lang="ru-RU" dirty="0"/>
              <a:t>Юта жилой дом,</a:t>
            </a:r>
            <a:r>
              <a:rPr lang="en-US" dirty="0"/>
              <a:t> </a:t>
            </a:r>
            <a:r>
              <a:rPr lang="ru-RU" dirty="0"/>
              <a:t>разрушенный камнепадом (</a:t>
            </a:r>
            <a:r>
              <a:rPr lang="ru-RU" dirty="0" err="1"/>
              <a:t>Lund</a:t>
            </a:r>
            <a:r>
              <a:rPr lang="ru-RU" dirty="0"/>
              <a:t> </a:t>
            </a:r>
            <a:r>
              <a:rPr lang="ru-RU" dirty="0" err="1"/>
              <a:t>et</a:t>
            </a:r>
            <a:r>
              <a:rPr lang="ru-RU" dirty="0"/>
              <a:t> </a:t>
            </a:r>
            <a:r>
              <a:rPr lang="en-US" dirty="0"/>
              <a:t>a</a:t>
            </a:r>
            <a:r>
              <a:rPr lang="ru-RU" dirty="0"/>
              <a:t>l, 2014)</a:t>
            </a:r>
          </a:p>
        </p:txBody>
      </p:sp>
    </p:spTree>
    <p:extLst>
      <p:ext uri="{BB962C8B-B14F-4D97-AF65-F5344CB8AC3E}">
        <p14:creationId xmlns:p14="http://schemas.microsoft.com/office/powerpoint/2010/main" val="1472226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60B9B94-46C7-4A22-8792-B8773CF86D4E}"/>
              </a:ext>
            </a:extLst>
          </p:cNvPr>
          <p:cNvSpPr/>
          <p:nvPr/>
        </p:nvSpPr>
        <p:spPr>
          <a:xfrm>
            <a:off x="2157477" y="17686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5" name="Прямоугольник 4">
            <a:extLst>
              <a:ext uri="{FF2B5EF4-FFF2-40B4-BE49-F238E27FC236}">
                <a16:creationId xmlns:a16="http://schemas.microsoft.com/office/drawing/2014/main" id="{DF68DCB6-92B8-43E1-9CC7-EB651DAB521A}"/>
              </a:ext>
            </a:extLst>
          </p:cNvPr>
          <p:cNvSpPr/>
          <p:nvPr/>
        </p:nvSpPr>
        <p:spPr>
          <a:xfrm>
            <a:off x="2689954" y="546196"/>
            <a:ext cx="6207853" cy="369332"/>
          </a:xfrm>
          <a:prstGeom prst="rect">
            <a:avLst/>
          </a:prstGeom>
        </p:spPr>
        <p:txBody>
          <a:bodyPr wrap="none">
            <a:spAutoFit/>
          </a:bodyPr>
          <a:lstStyle/>
          <a:p>
            <a:r>
              <a:rPr lang="ru-RU" b="1" dirty="0"/>
              <a:t>Методы моделирования камнепадов. Модели воздействия</a:t>
            </a:r>
          </a:p>
        </p:txBody>
      </p:sp>
      <p:sp>
        <p:nvSpPr>
          <p:cNvPr id="6" name="Прямоугольник 5">
            <a:extLst>
              <a:ext uri="{FF2B5EF4-FFF2-40B4-BE49-F238E27FC236}">
                <a16:creationId xmlns:a16="http://schemas.microsoft.com/office/drawing/2014/main" id="{5B41D173-A102-42BC-8904-0C4C3A1B4E51}"/>
              </a:ext>
            </a:extLst>
          </p:cNvPr>
          <p:cNvSpPr/>
          <p:nvPr/>
        </p:nvSpPr>
        <p:spPr>
          <a:xfrm>
            <a:off x="96988" y="5329887"/>
            <a:ext cx="2359792" cy="369332"/>
          </a:xfrm>
          <a:prstGeom prst="rect">
            <a:avLst/>
          </a:prstGeom>
        </p:spPr>
        <p:txBody>
          <a:bodyPr wrap="square">
            <a:spAutoFit/>
          </a:bodyPr>
          <a:lstStyle/>
          <a:p>
            <a:pPr marL="285750" indent="-285750">
              <a:buFont typeface="Arial" panose="020B0604020202020204" pitchFamily="34" charset="0"/>
              <a:buChar char="•"/>
            </a:pPr>
            <a:r>
              <a:rPr lang="ru-RU" b="1" dirty="0"/>
              <a:t>Гибридная модель</a:t>
            </a:r>
          </a:p>
        </p:txBody>
      </p:sp>
      <p:pic>
        <p:nvPicPr>
          <p:cNvPr id="2" name="Рисунок 1">
            <a:extLst>
              <a:ext uri="{FF2B5EF4-FFF2-40B4-BE49-F238E27FC236}">
                <a16:creationId xmlns:a16="http://schemas.microsoft.com/office/drawing/2014/main" id="{71F5CC10-7D25-4F97-B01A-8ADA851571E7}"/>
              </a:ext>
            </a:extLst>
          </p:cNvPr>
          <p:cNvPicPr>
            <a:picLocks noChangeAspect="1"/>
          </p:cNvPicPr>
          <p:nvPr/>
        </p:nvPicPr>
        <p:blipFill>
          <a:blip r:embed="rId2"/>
          <a:stretch>
            <a:fillRect/>
          </a:stretch>
        </p:blipFill>
        <p:spPr>
          <a:xfrm>
            <a:off x="5890867" y="1048369"/>
            <a:ext cx="6301133" cy="4617103"/>
          </a:xfrm>
          <a:prstGeom prst="rect">
            <a:avLst/>
          </a:prstGeom>
        </p:spPr>
      </p:pic>
      <p:sp>
        <p:nvSpPr>
          <p:cNvPr id="3" name="Прямоугольник 2">
            <a:extLst>
              <a:ext uri="{FF2B5EF4-FFF2-40B4-BE49-F238E27FC236}">
                <a16:creationId xmlns:a16="http://schemas.microsoft.com/office/drawing/2014/main" id="{4F6F4240-3D34-40CB-974F-066E49F4391A}"/>
              </a:ext>
            </a:extLst>
          </p:cNvPr>
          <p:cNvSpPr/>
          <p:nvPr/>
        </p:nvSpPr>
        <p:spPr>
          <a:xfrm>
            <a:off x="176613" y="1343447"/>
            <a:ext cx="5753932" cy="923330"/>
          </a:xfrm>
          <a:prstGeom prst="rect">
            <a:avLst/>
          </a:prstGeom>
        </p:spPr>
        <p:txBody>
          <a:bodyPr wrap="square">
            <a:spAutoFit/>
          </a:bodyPr>
          <a:lstStyle/>
          <a:p>
            <a:r>
              <a:rPr lang="ru-RU" dirty="0"/>
              <a:t>Модели камнепада могут быть оценены на основе их эффективности прогнозировать скорость, частоту, высоту, силу удара (энергию) и расстояние воздействия. </a:t>
            </a:r>
          </a:p>
        </p:txBody>
      </p:sp>
      <p:sp>
        <p:nvSpPr>
          <p:cNvPr id="8" name="Прямоугольник 7">
            <a:extLst>
              <a:ext uri="{FF2B5EF4-FFF2-40B4-BE49-F238E27FC236}">
                <a16:creationId xmlns:a16="http://schemas.microsoft.com/office/drawing/2014/main" id="{7C77210F-0220-42A4-8EA5-133E26BB18EA}"/>
              </a:ext>
            </a:extLst>
          </p:cNvPr>
          <p:cNvSpPr/>
          <p:nvPr/>
        </p:nvSpPr>
        <p:spPr>
          <a:xfrm>
            <a:off x="88569" y="3221107"/>
            <a:ext cx="5802298" cy="646331"/>
          </a:xfrm>
          <a:prstGeom prst="rect">
            <a:avLst/>
          </a:prstGeom>
        </p:spPr>
        <p:txBody>
          <a:bodyPr wrap="square">
            <a:spAutoFit/>
          </a:bodyPr>
          <a:lstStyle/>
          <a:p>
            <a:pPr marL="285750" indent="-285750">
              <a:buFont typeface="Arial" panose="020B0604020202020204" pitchFamily="34" charset="0"/>
              <a:buChar char="•"/>
            </a:pPr>
            <a:r>
              <a:rPr lang="ru-RU" b="1" dirty="0"/>
              <a:t>Модель материальной точки (</a:t>
            </a:r>
            <a:r>
              <a:rPr lang="ru-RU" b="1" dirty="0" err="1"/>
              <a:t>стереомеханическая</a:t>
            </a:r>
            <a:r>
              <a:rPr lang="ru-RU" b="1" dirty="0"/>
              <a:t> модель)</a:t>
            </a:r>
          </a:p>
        </p:txBody>
      </p:sp>
      <p:sp>
        <p:nvSpPr>
          <p:cNvPr id="9" name="Прямоугольник 8">
            <a:extLst>
              <a:ext uri="{FF2B5EF4-FFF2-40B4-BE49-F238E27FC236}">
                <a16:creationId xmlns:a16="http://schemas.microsoft.com/office/drawing/2014/main" id="{8EF2AE5A-19CF-4DDB-BCD7-F95154174D30}"/>
              </a:ext>
            </a:extLst>
          </p:cNvPr>
          <p:cNvSpPr/>
          <p:nvPr/>
        </p:nvSpPr>
        <p:spPr>
          <a:xfrm>
            <a:off x="1560497" y="2443933"/>
            <a:ext cx="3746667" cy="369332"/>
          </a:xfrm>
          <a:prstGeom prst="rect">
            <a:avLst/>
          </a:prstGeom>
        </p:spPr>
        <p:txBody>
          <a:bodyPr wrap="none">
            <a:spAutoFit/>
          </a:bodyPr>
          <a:lstStyle/>
          <a:p>
            <a:r>
              <a:rPr lang="ru-RU" b="1" dirty="0"/>
              <a:t>Основные модели взаимодействия</a:t>
            </a:r>
          </a:p>
        </p:txBody>
      </p:sp>
      <p:sp>
        <p:nvSpPr>
          <p:cNvPr id="10" name="Прямоугольник 9">
            <a:extLst>
              <a:ext uri="{FF2B5EF4-FFF2-40B4-BE49-F238E27FC236}">
                <a16:creationId xmlns:a16="http://schemas.microsoft.com/office/drawing/2014/main" id="{323A6933-8A5B-4C80-B6D9-9AF42220039A}"/>
              </a:ext>
            </a:extLst>
          </p:cNvPr>
          <p:cNvSpPr/>
          <p:nvPr/>
        </p:nvSpPr>
        <p:spPr>
          <a:xfrm>
            <a:off x="69829" y="4538610"/>
            <a:ext cx="4410566" cy="646331"/>
          </a:xfrm>
          <a:prstGeom prst="rect">
            <a:avLst/>
          </a:prstGeom>
        </p:spPr>
        <p:txBody>
          <a:bodyPr wrap="none">
            <a:spAutoFit/>
          </a:bodyPr>
          <a:lstStyle/>
          <a:p>
            <a:pPr marL="285750" indent="-285750">
              <a:buFont typeface="Arial" panose="020B0604020202020204" pitchFamily="34" charset="0"/>
              <a:buChar char="•"/>
            </a:pPr>
            <a:r>
              <a:rPr lang="ru-RU" b="1" dirty="0"/>
              <a:t>Модель дискретного элемента (</a:t>
            </a:r>
            <a:r>
              <a:rPr lang="en-US" b="1" dirty="0"/>
              <a:t>DEM)</a:t>
            </a:r>
            <a:r>
              <a:rPr lang="ru-RU" b="1" dirty="0"/>
              <a:t> </a:t>
            </a:r>
          </a:p>
          <a:p>
            <a:r>
              <a:rPr lang="ru-RU" b="1" dirty="0"/>
              <a:t> и дискретная модель соблюдения (DCM)</a:t>
            </a:r>
            <a:r>
              <a:rPr lang="en-US" b="1" dirty="0"/>
              <a:t> </a:t>
            </a:r>
            <a:endParaRPr lang="ru-RU" b="1" dirty="0"/>
          </a:p>
        </p:txBody>
      </p:sp>
      <p:sp>
        <p:nvSpPr>
          <p:cNvPr id="11" name="Прямоугольник 10">
            <a:extLst>
              <a:ext uri="{FF2B5EF4-FFF2-40B4-BE49-F238E27FC236}">
                <a16:creationId xmlns:a16="http://schemas.microsoft.com/office/drawing/2014/main" id="{89258770-2E87-4AA4-825C-B1DD1D876549}"/>
              </a:ext>
            </a:extLst>
          </p:cNvPr>
          <p:cNvSpPr/>
          <p:nvPr/>
        </p:nvSpPr>
        <p:spPr>
          <a:xfrm>
            <a:off x="88569" y="4018358"/>
            <a:ext cx="4716187" cy="369332"/>
          </a:xfrm>
          <a:prstGeom prst="rect">
            <a:avLst/>
          </a:prstGeom>
        </p:spPr>
        <p:txBody>
          <a:bodyPr wrap="square">
            <a:spAutoFit/>
          </a:bodyPr>
          <a:lstStyle/>
          <a:p>
            <a:pPr marL="285750" indent="-285750">
              <a:buFont typeface="Arial" panose="020B0604020202020204" pitchFamily="34" charset="0"/>
              <a:buChar char="•"/>
            </a:pPr>
            <a:r>
              <a:rPr lang="ru-RU" b="1" dirty="0"/>
              <a:t>Модель твердого тела (RBIM)</a:t>
            </a:r>
          </a:p>
        </p:txBody>
      </p:sp>
      <p:sp>
        <p:nvSpPr>
          <p:cNvPr id="13" name="Прямоугольник 12">
            <a:extLst>
              <a:ext uri="{FF2B5EF4-FFF2-40B4-BE49-F238E27FC236}">
                <a16:creationId xmlns:a16="http://schemas.microsoft.com/office/drawing/2014/main" id="{72810B94-BCC2-4F5D-AFEA-9B842CE95032}"/>
              </a:ext>
            </a:extLst>
          </p:cNvPr>
          <p:cNvSpPr/>
          <p:nvPr/>
        </p:nvSpPr>
        <p:spPr>
          <a:xfrm>
            <a:off x="69829" y="6034805"/>
            <a:ext cx="11979370" cy="646331"/>
          </a:xfrm>
          <a:prstGeom prst="rect">
            <a:avLst/>
          </a:prstGeom>
        </p:spPr>
        <p:txBody>
          <a:bodyPr wrap="none">
            <a:spAutoFit/>
          </a:bodyPr>
          <a:lstStyle/>
          <a:p>
            <a:r>
              <a:rPr lang="ru-RU" dirty="0"/>
              <a:t>Ниже будут рассмотрены </a:t>
            </a:r>
            <a:r>
              <a:rPr lang="ru-RU" dirty="0" err="1"/>
              <a:t>стереомеханическая</a:t>
            </a:r>
            <a:r>
              <a:rPr lang="ru-RU" dirty="0"/>
              <a:t> модель и модель твердого тела. В их основе лежит понятие реституции. </a:t>
            </a:r>
          </a:p>
          <a:p>
            <a:r>
              <a:rPr lang="ru-RU" dirty="0"/>
              <a:t>Однако определения коэффициентов реституции в этих моделях различно и они не взаимно заменяемы.</a:t>
            </a:r>
          </a:p>
        </p:txBody>
      </p:sp>
    </p:spTree>
    <p:extLst>
      <p:ext uri="{BB962C8B-B14F-4D97-AF65-F5344CB8AC3E}">
        <p14:creationId xmlns:p14="http://schemas.microsoft.com/office/powerpoint/2010/main" val="1726626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4675177D-59C2-4118-9A3C-77B64C1DF176}"/>
              </a:ext>
            </a:extLst>
          </p:cNvPr>
          <p:cNvSpPr/>
          <p:nvPr/>
        </p:nvSpPr>
        <p:spPr>
          <a:xfrm>
            <a:off x="358677" y="142763"/>
            <a:ext cx="11753282" cy="461665"/>
          </a:xfrm>
          <a:prstGeom prst="rect">
            <a:avLst/>
          </a:prstGeom>
        </p:spPr>
        <p:txBody>
          <a:bodyPr wrap="none">
            <a:spAutoFit/>
          </a:bodyPr>
          <a:lstStyle/>
          <a:p>
            <a:r>
              <a:rPr lang="ru-RU" sz="2400" b="1" dirty="0"/>
              <a:t>Модель материальной точки (</a:t>
            </a:r>
            <a:r>
              <a:rPr lang="ru-RU" sz="2400" b="1" dirty="0" err="1"/>
              <a:t>стереомеханическая</a:t>
            </a:r>
            <a:r>
              <a:rPr lang="ru-RU" sz="2400" b="1" dirty="0"/>
              <a:t> модель, модель смешанных масс)</a:t>
            </a:r>
          </a:p>
        </p:txBody>
      </p:sp>
      <p:sp>
        <p:nvSpPr>
          <p:cNvPr id="5" name="Прямоугольник 4">
            <a:extLst>
              <a:ext uri="{FF2B5EF4-FFF2-40B4-BE49-F238E27FC236}">
                <a16:creationId xmlns:a16="http://schemas.microsoft.com/office/drawing/2014/main" id="{89A21E56-C7B5-4CEF-B9EE-C3C52F46905F}"/>
              </a:ext>
            </a:extLst>
          </p:cNvPr>
          <p:cNvSpPr/>
          <p:nvPr/>
        </p:nvSpPr>
        <p:spPr>
          <a:xfrm>
            <a:off x="358677" y="556277"/>
            <a:ext cx="11555785" cy="2308324"/>
          </a:xfrm>
          <a:prstGeom prst="rect">
            <a:avLst/>
          </a:prstGeom>
        </p:spPr>
        <p:txBody>
          <a:bodyPr wrap="square">
            <a:spAutoFit/>
          </a:bodyPr>
          <a:lstStyle/>
          <a:p>
            <a:r>
              <a:rPr lang="ru-RU" dirty="0"/>
              <a:t>В ее основе лежит следующее допущение: каждый камень моделируется как очень маленькая сферическая частица (материальная точка). Она не имеет размера (размер камня не имеет значения и не используется в алгоритме расчета, но используемые уравнения, основаны на его сферической форме). Поскольку каждый камень, как предполагается, является бесконечно малой частицей, взаимодействие между ними отсутствует, т.е. каждый камень взаимодействует только со склоном препятствиями и барьерами. </a:t>
            </a:r>
          </a:p>
          <a:p>
            <a:r>
              <a:rPr lang="ru-RU" dirty="0"/>
              <a:t>Хотя камни не имеют размера, предполагается, что они обладают массой. Масса не используется в уравнениях, описывающих движение камней, но используется расчета кинетической энергии. Она определяется в начале моделирования и остается постоянной, т.е. камни не могут разделиться на несколько частей во время падения. </a:t>
            </a:r>
          </a:p>
        </p:txBody>
      </p:sp>
      <p:sp>
        <p:nvSpPr>
          <p:cNvPr id="6" name="Прямоугольник 5">
            <a:extLst>
              <a:ext uri="{FF2B5EF4-FFF2-40B4-BE49-F238E27FC236}">
                <a16:creationId xmlns:a16="http://schemas.microsoft.com/office/drawing/2014/main" id="{C1D3E0E0-3F22-48B1-A660-14F469F2B16B}"/>
              </a:ext>
            </a:extLst>
          </p:cNvPr>
          <p:cNvSpPr/>
          <p:nvPr/>
        </p:nvSpPr>
        <p:spPr>
          <a:xfrm>
            <a:off x="2334165" y="2748653"/>
            <a:ext cx="11215579" cy="369332"/>
          </a:xfrm>
          <a:prstGeom prst="rect">
            <a:avLst/>
          </a:prstGeom>
        </p:spPr>
        <p:txBody>
          <a:bodyPr wrap="square">
            <a:spAutoFit/>
          </a:bodyPr>
          <a:lstStyle/>
          <a:p>
            <a:r>
              <a:rPr lang="ru-RU" b="1" dirty="0"/>
              <a:t>Алгоритмы движения: алгоритм снаряда; алгоритм скольжения</a:t>
            </a:r>
            <a:endParaRPr lang="ru-RU" dirty="0"/>
          </a:p>
        </p:txBody>
      </p:sp>
      <p:sp>
        <p:nvSpPr>
          <p:cNvPr id="7" name="Прямоугольник 6">
            <a:extLst>
              <a:ext uri="{FF2B5EF4-FFF2-40B4-BE49-F238E27FC236}">
                <a16:creationId xmlns:a16="http://schemas.microsoft.com/office/drawing/2014/main" id="{7532E92F-368E-4A5A-A7DB-B2633964AE6A}"/>
              </a:ext>
            </a:extLst>
          </p:cNvPr>
          <p:cNvSpPr/>
          <p:nvPr/>
        </p:nvSpPr>
        <p:spPr>
          <a:xfrm>
            <a:off x="188793" y="2945788"/>
            <a:ext cx="11814413" cy="3693319"/>
          </a:xfrm>
          <a:prstGeom prst="rect">
            <a:avLst/>
          </a:prstGeom>
        </p:spPr>
        <p:txBody>
          <a:bodyPr wrap="square">
            <a:spAutoFit/>
          </a:bodyPr>
          <a:lstStyle/>
          <a:p>
            <a:r>
              <a:rPr lang="ru-RU" b="1" dirty="0"/>
              <a:t>Алгоритм снаряда </a:t>
            </a:r>
            <a:r>
              <a:rPr lang="ru-RU" dirty="0"/>
              <a:t>используется для вычисления местоположения камня (пересечением параболической траектории его движения) при его столкновения со склоном или препятствием. Как только точка пересечения найдена, взаимодействие вычисляется согласно коэффициентам реституции. Если после взаимодействия камень все еще имеет достаточно большую скорость, процесс начинается снова с поиском следующей точки пересечения. В этом контексте “достаточно большая скорость” определяется как минимальная скорость при которой возможен подскок камня, в противном случае камень либо скользит либо останавливается. </a:t>
            </a:r>
          </a:p>
          <a:p>
            <a:r>
              <a:rPr lang="ru-RU" b="1" dirty="0"/>
              <a:t>Для определения траектории </a:t>
            </a:r>
            <a:r>
              <a:rPr lang="ru-RU" dirty="0"/>
              <a:t>используя параметрические формы уравнений (для параболы и линии). </a:t>
            </a:r>
          </a:p>
          <a:p>
            <a:pPr hangingPunct="0"/>
            <a:r>
              <a:rPr lang="ru-RU" b="1" dirty="0"/>
              <a:t>Алгоритм скольжения </a:t>
            </a:r>
            <a:r>
              <a:rPr lang="ru-RU" dirty="0"/>
              <a:t>используется для вычисления движения камней после того, как они вышли из алгоритма движения  снаряда. Скольжение определяется углом склона (при этом следует учитывать, что камни могут скользить как вниз так и вверх) и углом трения камня о склон. Угол трения может быть определен постоянной величиной или выбран из случайного распределения. Возможны три варианта определения угла трения для склона (в </a:t>
            </a:r>
            <a:r>
              <a:rPr lang="en-US" dirty="0" err="1"/>
              <a:t>Rocfall</a:t>
            </a:r>
            <a:r>
              <a:rPr lang="ru-RU" dirty="0"/>
              <a:t>): выбор</a:t>
            </a:r>
            <a:r>
              <a:rPr lang="en-US" dirty="0"/>
              <a:t> </a:t>
            </a:r>
            <a:r>
              <a:rPr lang="ru-RU" dirty="0"/>
              <a:t>из</a:t>
            </a:r>
            <a:r>
              <a:rPr lang="en-US" dirty="0"/>
              <a:t> </a:t>
            </a:r>
            <a:r>
              <a:rPr lang="ru-RU" dirty="0"/>
              <a:t>библиотеки материалов (справочные значения); на основе коэффициента реституции; определить равным 0 (для случая качения).  </a:t>
            </a:r>
          </a:p>
        </p:txBody>
      </p:sp>
    </p:spTree>
    <p:extLst>
      <p:ext uri="{BB962C8B-B14F-4D97-AF65-F5344CB8AC3E}">
        <p14:creationId xmlns:p14="http://schemas.microsoft.com/office/powerpoint/2010/main" val="4107611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43B925B-B85B-4491-B893-1347F89FF8DD}"/>
              </a:ext>
            </a:extLst>
          </p:cNvPr>
          <p:cNvSpPr/>
          <p:nvPr/>
        </p:nvSpPr>
        <p:spPr>
          <a:xfrm>
            <a:off x="4558055" y="569179"/>
            <a:ext cx="2471651" cy="369332"/>
          </a:xfrm>
          <a:prstGeom prst="rect">
            <a:avLst/>
          </a:prstGeom>
        </p:spPr>
        <p:txBody>
          <a:bodyPr wrap="square">
            <a:spAutoFit/>
          </a:bodyPr>
          <a:lstStyle/>
          <a:p>
            <a:r>
              <a:rPr lang="ru-RU" b="1" dirty="0"/>
              <a:t> Модель воздействия</a:t>
            </a:r>
          </a:p>
        </p:txBody>
      </p:sp>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4073152" y="858581"/>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5" name="Прямоугольник 4">
            <a:extLst>
              <a:ext uri="{FF2B5EF4-FFF2-40B4-BE49-F238E27FC236}">
                <a16:creationId xmlns:a16="http://schemas.microsoft.com/office/drawing/2014/main" id="{6FE626A2-72C9-4BF4-9C8A-D3F0E118BEB4}"/>
              </a:ext>
            </a:extLst>
          </p:cNvPr>
          <p:cNvSpPr/>
          <p:nvPr/>
        </p:nvSpPr>
        <p:spPr>
          <a:xfrm>
            <a:off x="200024" y="1227913"/>
            <a:ext cx="11991975" cy="5355312"/>
          </a:xfrm>
          <a:prstGeom prst="rect">
            <a:avLst/>
          </a:prstGeom>
        </p:spPr>
        <p:txBody>
          <a:bodyPr wrap="square">
            <a:spAutoFit/>
          </a:bodyPr>
          <a:lstStyle/>
          <a:p>
            <a:r>
              <a:rPr lang="ru-RU" dirty="0"/>
              <a:t>Коэффициент реституции</a:t>
            </a:r>
            <a:r>
              <a:rPr lang="en-US" dirty="0"/>
              <a:t> </a:t>
            </a:r>
            <a:r>
              <a:rPr lang="ru-RU" dirty="0"/>
              <a:t>представляет собой отношение конечной к начальной энергии между двумя объектами после их столкновения. </a:t>
            </a:r>
          </a:p>
          <a:p>
            <a:r>
              <a:rPr lang="en-US" dirty="0"/>
              <a:t>COR</a:t>
            </a:r>
            <a:r>
              <a:rPr lang="ru-RU" dirty="0"/>
              <a:t> обычно является положительным вещественным числом от 0 до 1:</a:t>
            </a:r>
          </a:p>
          <a:p>
            <a:pPr marL="285750" indent="-285750">
              <a:buFont typeface="Arial" panose="020B0604020202020204" pitchFamily="34" charset="0"/>
              <a:buChar char="•"/>
            </a:pPr>
            <a:r>
              <a:rPr lang="en-US" dirty="0"/>
              <a:t>COR</a:t>
            </a:r>
            <a:r>
              <a:rPr lang="ru-RU" dirty="0"/>
              <a:t> = 0: это идеально пластичное столкновение. Это означает, что кинетическая энергия вдоль общей нормали равна 0. Кинетическая энергия преобразуется в тепло или работу, выполняемую при деформировании объектов.</a:t>
            </a:r>
          </a:p>
          <a:p>
            <a:pPr marL="285750" indent="-285750">
              <a:buFont typeface="Arial" panose="020B0604020202020204" pitchFamily="34" charset="0"/>
              <a:buChar char="•"/>
            </a:pPr>
            <a:r>
              <a:rPr lang="ru-RU" dirty="0"/>
              <a:t>0 &lt; </a:t>
            </a:r>
            <a:r>
              <a:rPr lang="en-US" dirty="0"/>
              <a:t>COR</a:t>
            </a:r>
            <a:r>
              <a:rPr lang="ru-RU" dirty="0"/>
              <a:t> &lt; 1: это реальное неупругое столкновение, при котором рассеивается некоторая часть кинетической энергии.</a:t>
            </a:r>
          </a:p>
          <a:p>
            <a:pPr marL="285750" indent="-285750">
              <a:buFont typeface="Arial" panose="020B0604020202020204" pitchFamily="34" charset="0"/>
              <a:buChar char="•"/>
            </a:pPr>
            <a:r>
              <a:rPr lang="en-US" dirty="0"/>
              <a:t>COR</a:t>
            </a:r>
            <a:r>
              <a:rPr lang="ru-RU" dirty="0"/>
              <a:t> = 1: это идеально упругое столкновение, при котором кинетическая энергия не рассеивается, и объекты отскакивают друг от друга с той же относительной скоростью, с которой они столкнулись.</a:t>
            </a:r>
          </a:p>
          <a:p>
            <a:pPr marL="285750" indent="-285750">
              <a:buFont typeface="Arial" panose="020B0604020202020204" pitchFamily="34" charset="0"/>
              <a:buChar char="•"/>
            </a:pPr>
            <a:r>
              <a:rPr lang="en-US" dirty="0"/>
              <a:t>COR</a:t>
            </a:r>
            <a:r>
              <a:rPr lang="ru-RU" dirty="0"/>
              <a:t> &lt; 0: это столкновение, при котором скорость после столкновения объектов имеет то же направление (знак), что и скорость до столкновения. Примером этого может быть небольшой плотный объект, проходящий через большой, менее плотный объект – например, пуля, проходящая через цель.</a:t>
            </a:r>
          </a:p>
          <a:p>
            <a:pPr marL="285750" indent="-285750">
              <a:buFont typeface="Arial" panose="020B0604020202020204" pitchFamily="34" charset="0"/>
              <a:buChar char="•"/>
            </a:pPr>
            <a:r>
              <a:rPr lang="ru-RU" dirty="0"/>
              <a:t>COR &gt; 1: это столкновение, при котором высвобождается энергия, например, бильярдные шары могут буквально взорваться в точке удара. Кроме того, в некоторых научных работах описаны сверхупругие столкновения, в которых утверждается, что COR может принимать значение больше единицы в частном случае касательных столкновений. Эти явления обусловлены изменением траектории отскока, вызванного трением. COR &gt; 1, если во время столкновения происходит увеличение энергии в результате химической реакции, уменьшения энергии вращения и т.д.</a:t>
            </a:r>
          </a:p>
          <a:p>
            <a:r>
              <a:rPr lang="ru-RU" dirty="0"/>
              <a:t>Существует три подхода для определения коэффициента реституции (</a:t>
            </a:r>
            <a:r>
              <a:rPr lang="ru-RU" dirty="0" err="1"/>
              <a:t>Stronge</a:t>
            </a:r>
            <a:r>
              <a:rPr lang="ru-RU" dirty="0"/>
              <a:t>, 2000): </a:t>
            </a:r>
            <a:r>
              <a:rPr lang="ru-RU" b="1" dirty="0"/>
              <a:t>кинематический, кинетический, и энергетический.</a:t>
            </a:r>
          </a:p>
        </p:txBody>
      </p:sp>
    </p:spTree>
    <p:extLst>
      <p:ext uri="{BB962C8B-B14F-4D97-AF65-F5344CB8AC3E}">
        <p14:creationId xmlns:p14="http://schemas.microsoft.com/office/powerpoint/2010/main" val="372386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51AD9995-7E56-4933-AD34-6AC25D268F90}"/>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4" name="Прямоугольник 3">
            <a:extLst>
              <a:ext uri="{FF2B5EF4-FFF2-40B4-BE49-F238E27FC236}">
                <a16:creationId xmlns:a16="http://schemas.microsoft.com/office/drawing/2014/main" id="{FF97318E-71C5-4182-895D-DFD64FEAAEDF}"/>
              </a:ext>
            </a:extLst>
          </p:cNvPr>
          <p:cNvSpPr/>
          <p:nvPr/>
        </p:nvSpPr>
        <p:spPr>
          <a:xfrm>
            <a:off x="922714" y="5349694"/>
            <a:ext cx="10496204" cy="812530"/>
          </a:xfrm>
          <a:prstGeom prst="rect">
            <a:avLst/>
          </a:prstGeom>
        </p:spPr>
        <p:txBody>
          <a:bodyPr wrap="square">
            <a:spAutoFit/>
          </a:bodyPr>
          <a:lstStyle/>
          <a:p>
            <a:pPr marR="850900" algn="just" hangingPunct="0">
              <a:lnSpc>
                <a:spcPct val="78000"/>
              </a:lnSpc>
              <a:tabLst>
                <a:tab pos="228600" algn="l"/>
              </a:tabLst>
            </a:pPr>
            <a:r>
              <a:rPr lang="ru-RU" sz="2000" dirty="0">
                <a:solidFill>
                  <a:srgbClr val="404040"/>
                </a:solidFill>
                <a:latin typeface="Segoe UI" panose="020B0502040204020203" pitchFamily="34" charset="0"/>
                <a:ea typeface="Times New Roman" panose="02020603050405020304" pitchFamily="18" charset="0"/>
                <a:cs typeface="Times New Roman" panose="02020603050405020304" pitchFamily="18" charset="0"/>
              </a:rPr>
              <a:t>Камнепады – нисходящее, периодическое движение обломков горных пород, включающее свободное падение, вращение, скольжение, подпрыгивание и дробление.</a:t>
            </a:r>
          </a:p>
        </p:txBody>
      </p:sp>
      <p:sp>
        <p:nvSpPr>
          <p:cNvPr id="6" name="Прямоугольник 5">
            <a:extLst>
              <a:ext uri="{FF2B5EF4-FFF2-40B4-BE49-F238E27FC236}">
                <a16:creationId xmlns:a16="http://schemas.microsoft.com/office/drawing/2014/main" id="{B7CB1092-2852-4F63-AF3A-831B3553E4C1}"/>
              </a:ext>
            </a:extLst>
          </p:cNvPr>
          <p:cNvSpPr/>
          <p:nvPr/>
        </p:nvSpPr>
        <p:spPr>
          <a:xfrm>
            <a:off x="4900476" y="1223850"/>
            <a:ext cx="7161646" cy="2862322"/>
          </a:xfrm>
          <a:prstGeom prst="rect">
            <a:avLst/>
          </a:prstGeom>
        </p:spPr>
        <p:txBody>
          <a:bodyPr wrap="square">
            <a:spAutoFit/>
          </a:bodyPr>
          <a:lstStyle/>
          <a:p>
            <a:r>
              <a:rPr lang="ru-RU" sz="2000" dirty="0"/>
              <a:t>Среди многообразных форм движения земляных масс</a:t>
            </a:r>
          </a:p>
          <a:p>
            <a:r>
              <a:rPr lang="ru-RU" sz="2000" dirty="0"/>
              <a:t>(горных пород) можно различать два основных вида:</a:t>
            </a:r>
          </a:p>
          <a:p>
            <a:r>
              <a:rPr lang="ru-RU" sz="2000" dirty="0"/>
              <a:t>медленное перемещение без опрокидывания массивов</a:t>
            </a:r>
          </a:p>
          <a:p>
            <a:pPr algn="just"/>
            <a:r>
              <a:rPr lang="ru-RU" sz="2000" dirty="0"/>
              <a:t>породы — сползание, скольжение и т. п. — в виде оползней, </a:t>
            </a:r>
            <a:r>
              <a:rPr lang="ru-RU" sz="2000" dirty="0" err="1"/>
              <a:t>сплывов</a:t>
            </a:r>
            <a:r>
              <a:rPr lang="ru-RU" sz="2000" dirty="0"/>
              <a:t>, </a:t>
            </a:r>
            <a:r>
              <a:rPr lang="ru-RU" sz="2000" dirty="0" err="1"/>
              <a:t>осовов</a:t>
            </a:r>
            <a:r>
              <a:rPr lang="ru-RU" sz="2000" dirty="0"/>
              <a:t> (оползневые явления) и быстрое смещение с опрокидыванием массивов породы — обрушение, падение с крутых склонов, скатывание в виде обвалов, камнепадов, осыпей (обвальные явления). Характерной особенностью обвалов и камнепадов является их внезапность.</a:t>
            </a:r>
          </a:p>
        </p:txBody>
      </p:sp>
      <p:pic>
        <p:nvPicPr>
          <p:cNvPr id="3" name="Рисунок 2">
            <a:extLst>
              <a:ext uri="{FF2B5EF4-FFF2-40B4-BE49-F238E27FC236}">
                <a16:creationId xmlns:a16="http://schemas.microsoft.com/office/drawing/2014/main" id="{0BCBD8D3-2F67-4E22-B379-BDE628A2BCD9}"/>
              </a:ext>
            </a:extLst>
          </p:cNvPr>
          <p:cNvPicPr>
            <a:picLocks noChangeAspect="1"/>
          </p:cNvPicPr>
          <p:nvPr/>
        </p:nvPicPr>
        <p:blipFill>
          <a:blip r:embed="rId2"/>
          <a:stretch>
            <a:fillRect/>
          </a:stretch>
        </p:blipFill>
        <p:spPr>
          <a:xfrm>
            <a:off x="502466" y="1154718"/>
            <a:ext cx="3279932" cy="3377477"/>
          </a:xfrm>
          <a:prstGeom prst="rect">
            <a:avLst/>
          </a:prstGeom>
        </p:spPr>
      </p:pic>
    </p:spTree>
    <p:extLst>
      <p:ext uri="{BB962C8B-B14F-4D97-AF65-F5344CB8AC3E}">
        <p14:creationId xmlns:p14="http://schemas.microsoft.com/office/powerpoint/2010/main" val="982595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6" name="Прямоугольник 5">
            <a:extLst>
              <a:ext uri="{FF2B5EF4-FFF2-40B4-BE49-F238E27FC236}">
                <a16:creationId xmlns:a16="http://schemas.microsoft.com/office/drawing/2014/main" id="{F795C90C-1EF4-495F-8F96-0720D28A7555}"/>
              </a:ext>
            </a:extLst>
          </p:cNvPr>
          <p:cNvSpPr/>
          <p:nvPr/>
        </p:nvSpPr>
        <p:spPr>
          <a:xfrm>
            <a:off x="3605076" y="915528"/>
            <a:ext cx="4480714" cy="369332"/>
          </a:xfrm>
          <a:prstGeom prst="rect">
            <a:avLst/>
          </a:prstGeom>
        </p:spPr>
        <p:txBody>
          <a:bodyPr wrap="none">
            <a:spAutoFit/>
          </a:bodyPr>
          <a:lstStyle/>
          <a:p>
            <a:r>
              <a:rPr lang="ru-RU" b="1" dirty="0"/>
              <a:t>Кинематический коэффициент реституции</a:t>
            </a:r>
          </a:p>
        </p:txBody>
      </p:sp>
      <p:sp>
        <p:nvSpPr>
          <p:cNvPr id="7" name="Прямоугольник 6">
            <a:extLst>
              <a:ext uri="{FF2B5EF4-FFF2-40B4-BE49-F238E27FC236}">
                <a16:creationId xmlns:a16="http://schemas.microsoft.com/office/drawing/2014/main" id="{9E3E2B25-F0DF-4D66-9B10-F4760795CA66}"/>
              </a:ext>
            </a:extLst>
          </p:cNvPr>
          <p:cNvSpPr/>
          <p:nvPr/>
        </p:nvSpPr>
        <p:spPr>
          <a:xfrm>
            <a:off x="180109" y="1207855"/>
            <a:ext cx="8781011" cy="1200329"/>
          </a:xfrm>
          <a:prstGeom prst="rect">
            <a:avLst/>
          </a:prstGeom>
        </p:spPr>
        <p:txBody>
          <a:bodyPr wrap="square">
            <a:spAutoFit/>
          </a:bodyPr>
          <a:lstStyle/>
          <a:p>
            <a:r>
              <a:rPr lang="ru-RU" dirty="0"/>
              <a:t>Кинематический коэффициент реституции первоначально определил и разработал математический аппарат Исаак Ньютон (1687) для описания суммы энергии, потерянной во время воздействия идентичных сфер. Он также известен как экспериментальный закон Ньютона.</a:t>
            </a:r>
          </a:p>
        </p:txBody>
      </p:sp>
      <p:pic>
        <p:nvPicPr>
          <p:cNvPr id="9" name="Рисунок 8">
            <a:extLst>
              <a:ext uri="{FF2B5EF4-FFF2-40B4-BE49-F238E27FC236}">
                <a16:creationId xmlns:a16="http://schemas.microsoft.com/office/drawing/2014/main" id="{4D5FBA54-0241-434B-BD87-E41C1816240E}"/>
              </a:ext>
            </a:extLst>
          </p:cNvPr>
          <p:cNvPicPr>
            <a:picLocks noChangeAspect="1"/>
          </p:cNvPicPr>
          <p:nvPr/>
        </p:nvPicPr>
        <p:blipFill>
          <a:blip r:embed="rId2"/>
          <a:stretch>
            <a:fillRect/>
          </a:stretch>
        </p:blipFill>
        <p:spPr>
          <a:xfrm>
            <a:off x="9329444" y="176864"/>
            <a:ext cx="2789970" cy="3369021"/>
          </a:xfrm>
          <a:prstGeom prst="rect">
            <a:avLst/>
          </a:prstGeom>
        </p:spPr>
      </p:pic>
      <p:sp>
        <p:nvSpPr>
          <p:cNvPr id="10" name="Прямоугольник 9">
            <a:extLst>
              <a:ext uri="{FF2B5EF4-FFF2-40B4-BE49-F238E27FC236}">
                <a16:creationId xmlns:a16="http://schemas.microsoft.com/office/drawing/2014/main" id="{F8956A53-D0E0-46C2-9175-884FE47F03DD}"/>
              </a:ext>
            </a:extLst>
          </p:cNvPr>
          <p:cNvSpPr/>
          <p:nvPr/>
        </p:nvSpPr>
        <p:spPr>
          <a:xfrm>
            <a:off x="9231873" y="3613618"/>
            <a:ext cx="2985113" cy="584775"/>
          </a:xfrm>
          <a:prstGeom prst="rect">
            <a:avLst/>
          </a:prstGeom>
        </p:spPr>
        <p:txBody>
          <a:bodyPr wrap="none">
            <a:spAutoFit/>
          </a:bodyPr>
          <a:lstStyle/>
          <a:p>
            <a:pPr algn="ctr"/>
            <a:r>
              <a:rPr lang="ru-RU" sz="1600" dirty="0">
                <a:latin typeface="Arial Black" panose="020B0A04020102020204" pitchFamily="34" charset="0"/>
              </a:rPr>
              <a:t>Сэр Исаак Ньютон</a:t>
            </a:r>
          </a:p>
          <a:p>
            <a:pPr algn="ctr"/>
            <a:r>
              <a:rPr lang="ru-RU" sz="1600" dirty="0">
                <a:latin typeface="Arial Black" panose="020B0A04020102020204" pitchFamily="34" charset="0"/>
              </a:rPr>
              <a:t> 4.01. 1643 — 31.03.1727</a:t>
            </a:r>
          </a:p>
        </p:txBody>
      </p:sp>
      <p:pic>
        <p:nvPicPr>
          <p:cNvPr id="12" name="Рисунок 11">
            <a:extLst>
              <a:ext uri="{FF2B5EF4-FFF2-40B4-BE49-F238E27FC236}">
                <a16:creationId xmlns:a16="http://schemas.microsoft.com/office/drawing/2014/main" id="{A1986EDB-DB51-4AB3-AF15-F3F985FC67A4}"/>
              </a:ext>
            </a:extLst>
          </p:cNvPr>
          <p:cNvPicPr>
            <a:picLocks noChangeAspect="1"/>
          </p:cNvPicPr>
          <p:nvPr/>
        </p:nvPicPr>
        <p:blipFill>
          <a:blip r:embed="rId3"/>
          <a:stretch>
            <a:fillRect/>
          </a:stretch>
        </p:blipFill>
        <p:spPr>
          <a:xfrm>
            <a:off x="9081934" y="4422801"/>
            <a:ext cx="3037480" cy="1955800"/>
          </a:xfrm>
          <a:prstGeom prst="rect">
            <a:avLst/>
          </a:prstGeom>
        </p:spPr>
      </p:pic>
      <p:sp>
        <p:nvSpPr>
          <p:cNvPr id="13" name="Прямоугольник 12">
            <a:extLst>
              <a:ext uri="{FF2B5EF4-FFF2-40B4-BE49-F238E27FC236}">
                <a16:creationId xmlns:a16="http://schemas.microsoft.com/office/drawing/2014/main" id="{55852798-E77B-4A7D-9E1E-E284BC125595}"/>
              </a:ext>
            </a:extLst>
          </p:cNvPr>
          <p:cNvSpPr/>
          <p:nvPr/>
        </p:nvSpPr>
        <p:spPr>
          <a:xfrm>
            <a:off x="181391" y="2333978"/>
            <a:ext cx="8963891" cy="4524315"/>
          </a:xfrm>
          <a:prstGeom prst="rect">
            <a:avLst/>
          </a:prstGeom>
        </p:spPr>
        <p:txBody>
          <a:bodyPr wrap="square">
            <a:spAutoFit/>
          </a:bodyPr>
          <a:lstStyle/>
          <a:p>
            <a:r>
              <a:rPr lang="ru-RU" dirty="0"/>
              <a:t>Определение COR, при данном подходе получено путем проекции вектора скорости на два перпендикулярных направления (нормальное и тангенциальное к поверхности воздействия). </a:t>
            </a:r>
          </a:p>
          <a:p>
            <a:endParaRPr lang="ru-RU" dirty="0"/>
          </a:p>
          <a:p>
            <a:r>
              <a:rPr lang="ru-RU" dirty="0"/>
              <a:t>                                                            где: </a:t>
            </a:r>
          </a:p>
          <a:p>
            <a:endParaRPr lang="ru-RU" dirty="0"/>
          </a:p>
          <a:p>
            <a:r>
              <a:rPr lang="en-US" b="1" i="1" dirty="0" err="1"/>
              <a:t>V</a:t>
            </a:r>
            <a:r>
              <a:rPr lang="en-US" sz="1400" b="1" i="1" dirty="0" err="1"/>
              <a:t>r</a:t>
            </a:r>
            <a:r>
              <a:rPr lang="ru-RU" sz="1400" b="1" i="1" dirty="0"/>
              <a:t> </a:t>
            </a:r>
            <a:r>
              <a:rPr lang="en-US" dirty="0"/>
              <a:t>– </a:t>
            </a:r>
            <a:r>
              <a:rPr lang="ru-RU" dirty="0"/>
              <a:t>скорость после столкновения; </a:t>
            </a:r>
          </a:p>
          <a:p>
            <a:r>
              <a:rPr lang="en-US" b="1" i="1" dirty="0" err="1"/>
              <a:t>V</a:t>
            </a:r>
            <a:r>
              <a:rPr lang="en-US" sz="1400" b="1" i="1" dirty="0" err="1"/>
              <a:t>rn</a:t>
            </a:r>
            <a:r>
              <a:rPr lang="en-US" b="1" i="1" dirty="0"/>
              <a:t>, </a:t>
            </a:r>
            <a:r>
              <a:rPr lang="en-US" b="1" i="1" dirty="0" err="1"/>
              <a:t>V</a:t>
            </a:r>
            <a:r>
              <a:rPr lang="en-US" sz="1400" b="1" i="1" dirty="0" err="1"/>
              <a:t>rt</a:t>
            </a:r>
            <a:r>
              <a:rPr lang="en-US" b="1" i="1" dirty="0"/>
              <a:t> </a:t>
            </a:r>
            <a:r>
              <a:rPr lang="ru-RU" b="1" i="1" dirty="0"/>
              <a:t>- </a:t>
            </a:r>
            <a:r>
              <a:rPr lang="ru-RU" dirty="0"/>
              <a:t>нормальная и тангенциальная составляющие скорости после столкновения;</a:t>
            </a:r>
          </a:p>
          <a:p>
            <a:r>
              <a:rPr lang="ru-RU" dirty="0"/>
              <a:t> </a:t>
            </a:r>
            <a:r>
              <a:rPr lang="en-US" b="1" i="1" dirty="0"/>
              <a:t>V</a:t>
            </a:r>
            <a:r>
              <a:rPr lang="en-US" sz="1400" b="1" i="1" dirty="0"/>
              <a:t>i</a:t>
            </a:r>
            <a:r>
              <a:rPr lang="ru-RU" sz="1400" b="1" i="1" dirty="0"/>
              <a:t> </a:t>
            </a:r>
            <a:r>
              <a:rPr lang="en-US" dirty="0"/>
              <a:t>– </a:t>
            </a:r>
            <a:r>
              <a:rPr lang="ru-RU" dirty="0"/>
              <a:t>скорость до столкновения;</a:t>
            </a:r>
          </a:p>
          <a:p>
            <a:r>
              <a:rPr lang="en-US" b="1" i="1" dirty="0"/>
              <a:t>V</a:t>
            </a:r>
            <a:r>
              <a:rPr lang="en-US" sz="1400" b="1" i="1" dirty="0"/>
              <a:t>in</a:t>
            </a:r>
            <a:r>
              <a:rPr lang="en-US" b="1" i="1" dirty="0"/>
              <a:t>, V</a:t>
            </a:r>
            <a:r>
              <a:rPr lang="en-US" sz="1400" b="1" i="1" dirty="0"/>
              <a:t>it</a:t>
            </a:r>
            <a:r>
              <a:rPr lang="en-US" b="1" i="1" dirty="0"/>
              <a:t> </a:t>
            </a:r>
            <a:r>
              <a:rPr lang="ru-RU" b="1" i="1" dirty="0"/>
              <a:t>- </a:t>
            </a:r>
            <a:r>
              <a:rPr lang="ru-RU" dirty="0"/>
              <a:t>нормальная и тангенциальная составляющие скорости до столкновения;</a:t>
            </a:r>
          </a:p>
          <a:p>
            <a:r>
              <a:rPr lang="ru-RU" dirty="0"/>
              <a:t>Это определение COR  применяется в модели смешанной массы (</a:t>
            </a:r>
            <a:r>
              <a:rPr lang="ru-RU" dirty="0" err="1"/>
              <a:t>стереомеханическая</a:t>
            </a:r>
            <a:r>
              <a:rPr lang="ru-RU" dirty="0"/>
              <a:t> модель) которая является наиболее распространенной моделью, используемой в исследованиях камнепадов. Такие модели были применены: </a:t>
            </a:r>
            <a:r>
              <a:rPr lang="ru-RU" dirty="0" err="1"/>
              <a:t>Ву</a:t>
            </a:r>
            <a:r>
              <a:rPr lang="ru-RU" dirty="0"/>
              <a:t> (1985), </a:t>
            </a:r>
            <a:r>
              <a:rPr lang="ru-RU" dirty="0" err="1"/>
              <a:t>Fornaro</a:t>
            </a:r>
            <a:r>
              <a:rPr lang="ru-RU" dirty="0"/>
              <a:t> и др. (1990), Пфайффер и др. (1989), Эванс и др. (1993), </a:t>
            </a:r>
            <a:r>
              <a:rPr lang="ru-RU" dirty="0" err="1"/>
              <a:t>Giani</a:t>
            </a:r>
            <a:r>
              <a:rPr lang="ru-RU" dirty="0"/>
              <a:t> и др. (1992), </a:t>
            </a:r>
            <a:r>
              <a:rPr lang="ru-RU" dirty="0" err="1"/>
              <a:t>Hoek</a:t>
            </a:r>
            <a:r>
              <a:rPr lang="ru-RU" dirty="0"/>
              <a:t> (1986), и </a:t>
            </a:r>
            <a:r>
              <a:rPr lang="ru-RU" dirty="0" err="1"/>
              <a:t>Spagn</a:t>
            </a:r>
            <a:r>
              <a:rPr lang="ru-RU" dirty="0"/>
              <a:t> и др. (1988). Недостатком данного подхода является игнорирование массы и формы каменных обломков.</a:t>
            </a:r>
          </a:p>
        </p:txBody>
      </p:sp>
      <p:pic>
        <p:nvPicPr>
          <p:cNvPr id="14" name="Рисунок 13">
            <a:extLst>
              <a:ext uri="{FF2B5EF4-FFF2-40B4-BE49-F238E27FC236}">
                <a16:creationId xmlns:a16="http://schemas.microsoft.com/office/drawing/2014/main" id="{DA42F7D7-0B66-498B-8B3E-C7DC49AF09B7}"/>
              </a:ext>
            </a:extLst>
          </p:cNvPr>
          <p:cNvPicPr>
            <a:picLocks noChangeAspect="1"/>
          </p:cNvPicPr>
          <p:nvPr/>
        </p:nvPicPr>
        <p:blipFill>
          <a:blip r:embed="rId4"/>
          <a:stretch>
            <a:fillRect/>
          </a:stretch>
        </p:blipFill>
        <p:spPr>
          <a:xfrm>
            <a:off x="261409" y="3198222"/>
            <a:ext cx="933450" cy="695325"/>
          </a:xfrm>
          <a:prstGeom prst="rect">
            <a:avLst/>
          </a:prstGeom>
        </p:spPr>
      </p:pic>
      <p:pic>
        <p:nvPicPr>
          <p:cNvPr id="15" name="Рисунок 14">
            <a:extLst>
              <a:ext uri="{FF2B5EF4-FFF2-40B4-BE49-F238E27FC236}">
                <a16:creationId xmlns:a16="http://schemas.microsoft.com/office/drawing/2014/main" id="{16C77C21-BAC6-4F7C-997E-AB98B821D3C8}"/>
              </a:ext>
            </a:extLst>
          </p:cNvPr>
          <p:cNvPicPr>
            <a:picLocks noChangeAspect="1"/>
          </p:cNvPicPr>
          <p:nvPr/>
        </p:nvPicPr>
        <p:blipFill>
          <a:blip r:embed="rId5"/>
          <a:stretch>
            <a:fillRect/>
          </a:stretch>
        </p:blipFill>
        <p:spPr>
          <a:xfrm>
            <a:off x="1447913" y="3198222"/>
            <a:ext cx="1981200" cy="809625"/>
          </a:xfrm>
          <a:prstGeom prst="rect">
            <a:avLst/>
          </a:prstGeom>
        </p:spPr>
      </p:pic>
    </p:spTree>
    <p:extLst>
      <p:ext uri="{BB962C8B-B14F-4D97-AF65-F5344CB8AC3E}">
        <p14:creationId xmlns:p14="http://schemas.microsoft.com/office/powerpoint/2010/main" val="4992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a:latin typeface="Arial Black" panose="020B0A04020102020204" pitchFamily="34" charset="0"/>
              </a:rPr>
              <a:t>Теоретические основы моделирования камнепадов</a:t>
            </a:r>
            <a:endParaRPr lang="ru-RU" dirty="0">
              <a:latin typeface="Arial Black" panose="020B0A04020102020204" pitchFamily="34" charset="0"/>
            </a:endParaRP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6" name="Прямоугольник 5">
            <a:extLst>
              <a:ext uri="{FF2B5EF4-FFF2-40B4-BE49-F238E27FC236}">
                <a16:creationId xmlns:a16="http://schemas.microsoft.com/office/drawing/2014/main" id="{F795C90C-1EF4-495F-8F96-0720D28A7555}"/>
              </a:ext>
            </a:extLst>
          </p:cNvPr>
          <p:cNvSpPr/>
          <p:nvPr/>
        </p:nvSpPr>
        <p:spPr>
          <a:xfrm>
            <a:off x="3605076" y="915528"/>
            <a:ext cx="4203651" cy="369332"/>
          </a:xfrm>
          <a:prstGeom prst="rect">
            <a:avLst/>
          </a:prstGeom>
        </p:spPr>
        <p:txBody>
          <a:bodyPr wrap="none">
            <a:spAutoFit/>
          </a:bodyPr>
          <a:lstStyle/>
          <a:p>
            <a:r>
              <a:rPr lang="ru-RU" b="1" dirty="0"/>
              <a:t>Кинетический коэффициент реституции</a:t>
            </a:r>
          </a:p>
        </p:txBody>
      </p:sp>
      <p:sp>
        <p:nvSpPr>
          <p:cNvPr id="13" name="Прямоугольник 12">
            <a:extLst>
              <a:ext uri="{FF2B5EF4-FFF2-40B4-BE49-F238E27FC236}">
                <a16:creationId xmlns:a16="http://schemas.microsoft.com/office/drawing/2014/main" id="{55852798-E77B-4A7D-9E1E-E284BC125595}"/>
              </a:ext>
            </a:extLst>
          </p:cNvPr>
          <p:cNvSpPr/>
          <p:nvPr/>
        </p:nvSpPr>
        <p:spPr>
          <a:xfrm>
            <a:off x="93134" y="3179471"/>
            <a:ext cx="8963891" cy="1815882"/>
          </a:xfrm>
          <a:prstGeom prst="rect">
            <a:avLst/>
          </a:prstGeom>
        </p:spPr>
        <p:txBody>
          <a:bodyPr wrap="square">
            <a:spAutoFit/>
          </a:bodyPr>
          <a:lstStyle/>
          <a:p>
            <a:r>
              <a:rPr lang="ru-RU" dirty="0"/>
              <a:t>Определение COR, при данном подходе имеет следующий вид:</a:t>
            </a:r>
          </a:p>
          <a:p>
            <a:endParaRPr lang="ru-RU" dirty="0"/>
          </a:p>
          <a:p>
            <a:r>
              <a:rPr lang="ru-RU" dirty="0"/>
              <a:t>                                                            где: </a:t>
            </a:r>
          </a:p>
          <a:p>
            <a:endParaRPr lang="ru-RU" dirty="0"/>
          </a:p>
          <a:p>
            <a:r>
              <a:rPr lang="ru-RU" sz="2000" b="1" i="1" dirty="0"/>
              <a:t>р</a:t>
            </a:r>
            <a:r>
              <a:rPr lang="en-US" sz="1400" b="1" i="1" dirty="0"/>
              <a:t>t</a:t>
            </a:r>
            <a:r>
              <a:rPr lang="ru-RU" sz="1400" b="1" i="1" dirty="0"/>
              <a:t> </a:t>
            </a:r>
            <a:r>
              <a:rPr lang="en-US" dirty="0"/>
              <a:t>– </a:t>
            </a:r>
            <a:r>
              <a:rPr lang="ru-RU" dirty="0"/>
              <a:t>импульс после столкновения; </a:t>
            </a:r>
          </a:p>
          <a:p>
            <a:r>
              <a:rPr lang="ru-RU" sz="2000" b="1" i="1" dirty="0"/>
              <a:t>р</a:t>
            </a:r>
            <a:r>
              <a:rPr lang="en-US" sz="1400" b="1" i="1" dirty="0"/>
              <a:t>n</a:t>
            </a:r>
            <a:r>
              <a:rPr lang="ru-RU" sz="1400" b="1" i="1" dirty="0"/>
              <a:t> </a:t>
            </a:r>
            <a:r>
              <a:rPr lang="en-US" dirty="0"/>
              <a:t>– </a:t>
            </a:r>
            <a:r>
              <a:rPr lang="ru-RU" dirty="0"/>
              <a:t>импульс до столкновения;</a:t>
            </a:r>
          </a:p>
        </p:txBody>
      </p:sp>
      <p:sp>
        <p:nvSpPr>
          <p:cNvPr id="2" name="Прямоугольник 1">
            <a:extLst>
              <a:ext uri="{FF2B5EF4-FFF2-40B4-BE49-F238E27FC236}">
                <a16:creationId xmlns:a16="http://schemas.microsoft.com/office/drawing/2014/main" id="{CD9E9942-63F5-4246-96ED-61CC4E45B6F1}"/>
              </a:ext>
            </a:extLst>
          </p:cNvPr>
          <p:cNvSpPr/>
          <p:nvPr/>
        </p:nvSpPr>
        <p:spPr>
          <a:xfrm>
            <a:off x="93134" y="1284860"/>
            <a:ext cx="8552102" cy="1754326"/>
          </a:xfrm>
          <a:prstGeom prst="rect">
            <a:avLst/>
          </a:prstGeom>
        </p:spPr>
        <p:txBody>
          <a:bodyPr wrap="square">
            <a:spAutoFit/>
          </a:bodyPr>
          <a:lstStyle/>
          <a:p>
            <a:pPr algn="just"/>
            <a:r>
              <a:rPr lang="ru-RU" dirty="0"/>
              <a:t>В определении кинетического </a:t>
            </a:r>
            <a:r>
              <a:rPr lang="ru-RU" b="1" dirty="0"/>
              <a:t>коэффициента реституции</a:t>
            </a:r>
            <a:r>
              <a:rPr lang="ru-RU" dirty="0"/>
              <a:t> лежит закон </a:t>
            </a:r>
            <a:r>
              <a:rPr lang="ru-RU" dirty="0">
                <a:hlinkClick r:id="rId2" tooltip="Сохранение импульса"/>
              </a:rPr>
              <a:t>сохранения импульса </a:t>
            </a:r>
            <a:r>
              <a:rPr lang="ru-RU" dirty="0"/>
              <a:t>(который справедлив для всех столкновений).</a:t>
            </a:r>
            <a:endParaRPr lang="en-US" dirty="0"/>
          </a:p>
          <a:p>
            <a:pPr algn="just"/>
            <a:r>
              <a:rPr lang="ru-RU" dirty="0"/>
              <a:t>Кинетический </a:t>
            </a:r>
            <a:r>
              <a:rPr lang="en-US" b="1" dirty="0"/>
              <a:t>COR </a:t>
            </a:r>
            <a:r>
              <a:rPr lang="ru-RU" dirty="0"/>
              <a:t>описывает отношение между тангенциальными и нормальными импульсами до и после воздействия и может быть определен для объектов, имеющих трение. Его первоначально ввел Пуассон (1811). </a:t>
            </a:r>
            <a:r>
              <a:rPr lang="ru-RU" dirty="0" err="1"/>
              <a:t>Stronge</a:t>
            </a:r>
            <a:r>
              <a:rPr lang="ru-RU" dirty="0"/>
              <a:t> (2000) показал, что кинетический коэффициент реституции связан с коэффициентом трения. </a:t>
            </a:r>
          </a:p>
        </p:txBody>
      </p:sp>
      <p:pic>
        <p:nvPicPr>
          <p:cNvPr id="5" name="Рисунок 4">
            <a:extLst>
              <a:ext uri="{FF2B5EF4-FFF2-40B4-BE49-F238E27FC236}">
                <a16:creationId xmlns:a16="http://schemas.microsoft.com/office/drawing/2014/main" id="{AD473C41-7EED-438A-A14E-4A7293BF78FB}"/>
              </a:ext>
            </a:extLst>
          </p:cNvPr>
          <p:cNvPicPr>
            <a:picLocks noChangeAspect="1"/>
          </p:cNvPicPr>
          <p:nvPr/>
        </p:nvPicPr>
        <p:blipFill>
          <a:blip r:embed="rId3"/>
          <a:stretch>
            <a:fillRect/>
          </a:stretch>
        </p:blipFill>
        <p:spPr>
          <a:xfrm>
            <a:off x="9057025" y="176864"/>
            <a:ext cx="2780953" cy="3260666"/>
          </a:xfrm>
          <a:prstGeom prst="rect">
            <a:avLst/>
          </a:prstGeom>
        </p:spPr>
      </p:pic>
      <p:sp>
        <p:nvSpPr>
          <p:cNvPr id="8" name="Прямоугольник 7">
            <a:extLst>
              <a:ext uri="{FF2B5EF4-FFF2-40B4-BE49-F238E27FC236}">
                <a16:creationId xmlns:a16="http://schemas.microsoft.com/office/drawing/2014/main" id="{43B36927-6114-43D9-BDEB-657F73F73FF0}"/>
              </a:ext>
            </a:extLst>
          </p:cNvPr>
          <p:cNvSpPr/>
          <p:nvPr/>
        </p:nvSpPr>
        <p:spPr>
          <a:xfrm>
            <a:off x="9223264" y="3677714"/>
            <a:ext cx="2497960" cy="646331"/>
          </a:xfrm>
          <a:prstGeom prst="rect">
            <a:avLst/>
          </a:prstGeom>
        </p:spPr>
        <p:txBody>
          <a:bodyPr wrap="square">
            <a:spAutoFit/>
          </a:bodyPr>
          <a:lstStyle/>
          <a:p>
            <a:pPr algn="ctr"/>
            <a:r>
              <a:rPr lang="ru-RU" b="1" dirty="0" err="1"/>
              <a:t>Симео́н</a:t>
            </a:r>
            <a:r>
              <a:rPr lang="ru-RU" b="1" dirty="0"/>
              <a:t> Дени́ </a:t>
            </a:r>
            <a:r>
              <a:rPr lang="ru-RU" b="1" dirty="0" err="1"/>
              <a:t>Пуассо́н</a:t>
            </a:r>
            <a:endParaRPr lang="ru-RU" b="1" dirty="0"/>
          </a:p>
          <a:p>
            <a:pPr algn="ctr"/>
            <a:r>
              <a:rPr lang="ru-RU" b="1" dirty="0"/>
              <a:t> 21.06.1781- 25.04.1840</a:t>
            </a:r>
          </a:p>
        </p:txBody>
      </p:sp>
      <p:pic>
        <p:nvPicPr>
          <p:cNvPr id="16" name="Рисунок 15">
            <a:extLst>
              <a:ext uri="{FF2B5EF4-FFF2-40B4-BE49-F238E27FC236}">
                <a16:creationId xmlns:a16="http://schemas.microsoft.com/office/drawing/2014/main" id="{7B86E6EC-F0B6-4A7A-B829-17AB430EA845}"/>
              </a:ext>
            </a:extLst>
          </p:cNvPr>
          <p:cNvPicPr>
            <a:picLocks noChangeAspect="1"/>
          </p:cNvPicPr>
          <p:nvPr/>
        </p:nvPicPr>
        <p:blipFill>
          <a:blip r:embed="rId4"/>
          <a:stretch>
            <a:fillRect/>
          </a:stretch>
        </p:blipFill>
        <p:spPr>
          <a:xfrm>
            <a:off x="1406214" y="3677714"/>
            <a:ext cx="933450" cy="619125"/>
          </a:xfrm>
          <a:prstGeom prst="rect">
            <a:avLst/>
          </a:prstGeom>
        </p:spPr>
      </p:pic>
      <p:sp>
        <p:nvSpPr>
          <p:cNvPr id="17" name="Прямоугольник 16">
            <a:extLst>
              <a:ext uri="{FF2B5EF4-FFF2-40B4-BE49-F238E27FC236}">
                <a16:creationId xmlns:a16="http://schemas.microsoft.com/office/drawing/2014/main" id="{2ACB96CA-902F-4DF4-AF45-6C5D43BA60DD}"/>
              </a:ext>
            </a:extLst>
          </p:cNvPr>
          <p:cNvSpPr/>
          <p:nvPr/>
        </p:nvSpPr>
        <p:spPr>
          <a:xfrm>
            <a:off x="116301" y="5462255"/>
            <a:ext cx="12075699" cy="1200329"/>
          </a:xfrm>
          <a:prstGeom prst="rect">
            <a:avLst/>
          </a:prstGeom>
        </p:spPr>
        <p:txBody>
          <a:bodyPr wrap="square">
            <a:spAutoFit/>
          </a:bodyPr>
          <a:lstStyle/>
          <a:p>
            <a:r>
              <a:rPr lang="ru-RU" dirty="0"/>
              <a:t>Несмотря на широкое использование кинематических коэффициентов в исследованиях камнепада, кинетический коэффициент в исследованиях камнепадов широко не используется, за немногими исключениями (</a:t>
            </a:r>
            <a:r>
              <a:rPr lang="ru-RU" dirty="0" err="1"/>
              <a:t>Descouedres</a:t>
            </a:r>
            <a:r>
              <a:rPr lang="ru-RU" dirty="0"/>
              <a:t> (1987).</a:t>
            </a:r>
          </a:p>
          <a:p>
            <a:r>
              <a:rPr lang="ru-RU" dirty="0"/>
              <a:t>Его основное преимущество перед кинематическим определением </a:t>
            </a:r>
            <a:r>
              <a:rPr lang="en-US" b="1" dirty="0"/>
              <a:t>COR</a:t>
            </a:r>
            <a:r>
              <a:rPr lang="ru-RU" b="1" dirty="0"/>
              <a:t> – учет массы каменных обломков и коэффициента трения.</a:t>
            </a:r>
            <a:endParaRPr lang="ru-RU" dirty="0"/>
          </a:p>
        </p:txBody>
      </p:sp>
    </p:spTree>
    <p:extLst>
      <p:ext uri="{BB962C8B-B14F-4D97-AF65-F5344CB8AC3E}">
        <p14:creationId xmlns:p14="http://schemas.microsoft.com/office/powerpoint/2010/main" val="450610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a:latin typeface="Arial Black" panose="020B0A04020102020204" pitchFamily="34" charset="0"/>
              </a:rPr>
              <a:t>Теоретические основы моделирования камнепадов</a:t>
            </a:r>
            <a:endParaRPr lang="ru-RU" dirty="0">
              <a:latin typeface="Arial Black" panose="020B0A04020102020204" pitchFamily="34" charset="0"/>
            </a:endParaRP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6" name="Прямоугольник 5">
            <a:extLst>
              <a:ext uri="{FF2B5EF4-FFF2-40B4-BE49-F238E27FC236}">
                <a16:creationId xmlns:a16="http://schemas.microsoft.com/office/drawing/2014/main" id="{F795C90C-1EF4-495F-8F96-0720D28A7555}"/>
              </a:ext>
            </a:extLst>
          </p:cNvPr>
          <p:cNvSpPr/>
          <p:nvPr/>
        </p:nvSpPr>
        <p:spPr>
          <a:xfrm>
            <a:off x="3537318" y="904683"/>
            <a:ext cx="4395755" cy="369332"/>
          </a:xfrm>
          <a:prstGeom prst="rect">
            <a:avLst/>
          </a:prstGeom>
        </p:spPr>
        <p:txBody>
          <a:bodyPr wrap="none">
            <a:spAutoFit/>
          </a:bodyPr>
          <a:lstStyle/>
          <a:p>
            <a:r>
              <a:rPr lang="ru-RU" b="1" dirty="0"/>
              <a:t>Энергетический коэффициент реституции</a:t>
            </a:r>
          </a:p>
        </p:txBody>
      </p:sp>
      <p:sp>
        <p:nvSpPr>
          <p:cNvPr id="13" name="Прямоугольник 12">
            <a:extLst>
              <a:ext uri="{FF2B5EF4-FFF2-40B4-BE49-F238E27FC236}">
                <a16:creationId xmlns:a16="http://schemas.microsoft.com/office/drawing/2014/main" id="{55852798-E77B-4A7D-9E1E-E284BC125595}"/>
              </a:ext>
            </a:extLst>
          </p:cNvPr>
          <p:cNvSpPr/>
          <p:nvPr/>
        </p:nvSpPr>
        <p:spPr>
          <a:xfrm>
            <a:off x="93134" y="2496034"/>
            <a:ext cx="5127260" cy="3754874"/>
          </a:xfrm>
          <a:prstGeom prst="rect">
            <a:avLst/>
          </a:prstGeom>
        </p:spPr>
        <p:txBody>
          <a:bodyPr wrap="square">
            <a:spAutoFit/>
          </a:bodyPr>
          <a:lstStyle/>
          <a:p>
            <a:r>
              <a:rPr lang="ru-RU" dirty="0"/>
              <a:t>При условии сохранения массы энергетический COR может быть определен (сохранение кинетической энергии)</a:t>
            </a:r>
            <a:r>
              <a:rPr lang="en-US" dirty="0"/>
              <a:t> </a:t>
            </a:r>
            <a:r>
              <a:rPr lang="ru-RU" dirty="0"/>
              <a:t>как:</a:t>
            </a:r>
          </a:p>
          <a:p>
            <a:endParaRPr lang="ru-RU" dirty="0"/>
          </a:p>
          <a:p>
            <a:r>
              <a:rPr lang="ru-RU" dirty="0"/>
              <a:t>                                                                                    </a:t>
            </a:r>
          </a:p>
          <a:p>
            <a:r>
              <a:rPr lang="ru-RU" dirty="0"/>
              <a:t> где:</a:t>
            </a:r>
          </a:p>
          <a:p>
            <a:r>
              <a:rPr lang="en-US" sz="2000" b="1" i="1" dirty="0" err="1"/>
              <a:t>E</a:t>
            </a:r>
            <a:r>
              <a:rPr lang="en-US" sz="1400" b="1" i="1" dirty="0" err="1"/>
              <a:t>r,kin</a:t>
            </a:r>
            <a:r>
              <a:rPr lang="ru-RU" sz="1400" b="1" i="1" dirty="0"/>
              <a:t> </a:t>
            </a:r>
            <a:r>
              <a:rPr lang="en-US" dirty="0"/>
              <a:t>– </a:t>
            </a:r>
            <a:r>
              <a:rPr lang="ru-RU" dirty="0"/>
              <a:t>кинетическая энергия после столкновения; </a:t>
            </a:r>
            <a:r>
              <a:rPr lang="en-US" sz="2000" b="1" i="1" dirty="0" err="1"/>
              <a:t>E</a:t>
            </a:r>
            <a:r>
              <a:rPr lang="en-US" sz="1400" b="1" i="1" dirty="0" err="1"/>
              <a:t>i,kin</a:t>
            </a:r>
            <a:r>
              <a:rPr lang="ru-RU" sz="1400" b="1" i="1" dirty="0"/>
              <a:t> </a:t>
            </a:r>
            <a:r>
              <a:rPr lang="en-US" dirty="0"/>
              <a:t>– </a:t>
            </a:r>
            <a:r>
              <a:rPr lang="ru-RU" dirty="0"/>
              <a:t>кинетическая энергия  до столкновения;</a:t>
            </a:r>
            <a:r>
              <a:rPr lang="ru-RU" b="1" i="1" dirty="0"/>
              <a:t> М</a:t>
            </a:r>
            <a:r>
              <a:rPr lang="ru-RU" i="1" dirty="0"/>
              <a:t> – </a:t>
            </a:r>
            <a:r>
              <a:rPr lang="ru-RU" dirty="0"/>
              <a:t>масса каменного обломка</a:t>
            </a:r>
            <a:r>
              <a:rPr lang="ru-RU" i="1" dirty="0"/>
              <a:t>; </a:t>
            </a:r>
            <a:r>
              <a:rPr lang="en-US" b="1" i="1" dirty="0" err="1"/>
              <a:t>V</a:t>
            </a:r>
            <a:r>
              <a:rPr lang="en-US" sz="1400" b="1" i="1" dirty="0" err="1"/>
              <a:t>r</a:t>
            </a:r>
            <a:r>
              <a:rPr lang="ru-RU" sz="1400" b="1" i="1" dirty="0"/>
              <a:t> </a:t>
            </a:r>
            <a:r>
              <a:rPr lang="en-US" dirty="0"/>
              <a:t>– </a:t>
            </a:r>
            <a:r>
              <a:rPr lang="ru-RU" dirty="0"/>
              <a:t>скорость после столкновения; </a:t>
            </a:r>
            <a:r>
              <a:rPr lang="en-US" b="1" i="1" dirty="0"/>
              <a:t>V</a:t>
            </a:r>
            <a:r>
              <a:rPr lang="en-US" sz="1400" b="1" i="1" dirty="0"/>
              <a:t>i</a:t>
            </a:r>
            <a:r>
              <a:rPr lang="ru-RU" sz="1400" b="1" i="1" dirty="0"/>
              <a:t> </a:t>
            </a:r>
            <a:r>
              <a:rPr lang="en-US" dirty="0"/>
              <a:t>– </a:t>
            </a:r>
            <a:r>
              <a:rPr lang="ru-RU" dirty="0"/>
              <a:t>скорость до столкновения; </a:t>
            </a:r>
            <a:r>
              <a:rPr lang="en-US" b="1" i="1" dirty="0"/>
              <a:t>I – </a:t>
            </a:r>
            <a:r>
              <a:rPr lang="ru-RU" dirty="0"/>
              <a:t>момент инерции; </a:t>
            </a:r>
            <a:r>
              <a:rPr lang="ru-RU" i="1" dirty="0"/>
              <a:t>ω</a:t>
            </a:r>
            <a:r>
              <a:rPr lang="ru-RU" dirty="0"/>
              <a:t> и </a:t>
            </a:r>
            <a:r>
              <a:rPr lang="ru-RU" i="1" dirty="0"/>
              <a:t>Ω</a:t>
            </a:r>
            <a:r>
              <a:rPr lang="ru-RU" dirty="0"/>
              <a:t> вращательные скорости после и до столкновения; </a:t>
            </a:r>
            <a:r>
              <a:rPr lang="ru-RU" b="1" i="1" dirty="0" err="1"/>
              <a:t>kr</a:t>
            </a:r>
            <a:r>
              <a:rPr lang="ru-RU" i="1" dirty="0"/>
              <a:t> – </a:t>
            </a:r>
            <a:r>
              <a:rPr lang="ru-RU" dirty="0"/>
              <a:t>радиус вращения</a:t>
            </a:r>
            <a:r>
              <a:rPr lang="ru-RU" i="1" dirty="0"/>
              <a:t>.</a:t>
            </a:r>
            <a:r>
              <a:rPr lang="ru-RU" dirty="0"/>
              <a:t> </a:t>
            </a:r>
          </a:p>
          <a:p>
            <a:endParaRPr lang="ru-RU" dirty="0"/>
          </a:p>
        </p:txBody>
      </p:sp>
      <p:sp>
        <p:nvSpPr>
          <p:cNvPr id="2" name="Прямоугольник 1">
            <a:extLst>
              <a:ext uri="{FF2B5EF4-FFF2-40B4-BE49-F238E27FC236}">
                <a16:creationId xmlns:a16="http://schemas.microsoft.com/office/drawing/2014/main" id="{CD9E9942-63F5-4246-96ED-61CC4E45B6F1}"/>
              </a:ext>
            </a:extLst>
          </p:cNvPr>
          <p:cNvSpPr/>
          <p:nvPr/>
        </p:nvSpPr>
        <p:spPr>
          <a:xfrm>
            <a:off x="93133" y="1284860"/>
            <a:ext cx="11777441" cy="923330"/>
          </a:xfrm>
          <a:prstGeom prst="rect">
            <a:avLst/>
          </a:prstGeom>
        </p:spPr>
        <p:txBody>
          <a:bodyPr wrap="square">
            <a:spAutoFit/>
          </a:bodyPr>
          <a:lstStyle/>
          <a:p>
            <a:pPr algn="just"/>
            <a:r>
              <a:rPr lang="ru-RU" dirty="0"/>
              <a:t>В определении энергетического </a:t>
            </a:r>
            <a:r>
              <a:rPr lang="ru-RU" b="1" dirty="0"/>
              <a:t>коэффициента реституции</a:t>
            </a:r>
            <a:r>
              <a:rPr lang="ru-RU" dirty="0"/>
              <a:t> лежит закон </a:t>
            </a:r>
            <a:r>
              <a:rPr lang="ru-RU" dirty="0">
                <a:hlinkClick r:id="rId2" tooltip="Сохранение импульса"/>
              </a:rPr>
              <a:t>сохранения энергии</a:t>
            </a:r>
            <a:r>
              <a:rPr lang="ru-RU" dirty="0"/>
              <a:t>. Это наиболее общее определение </a:t>
            </a:r>
            <a:r>
              <a:rPr lang="en-US" b="1" dirty="0"/>
              <a:t>COR</a:t>
            </a:r>
            <a:r>
              <a:rPr lang="ru-RU" b="1" dirty="0"/>
              <a:t>.</a:t>
            </a:r>
          </a:p>
          <a:p>
            <a:pPr algn="just"/>
            <a:r>
              <a:rPr lang="ru-RU" dirty="0"/>
              <a:t>Энергетический коэффициент реституции определяет отношение энергии после воздействия к начальной энергии. </a:t>
            </a:r>
          </a:p>
        </p:txBody>
      </p:sp>
      <p:pic>
        <p:nvPicPr>
          <p:cNvPr id="10" name="Рисунок 9">
            <a:extLst>
              <a:ext uri="{FF2B5EF4-FFF2-40B4-BE49-F238E27FC236}">
                <a16:creationId xmlns:a16="http://schemas.microsoft.com/office/drawing/2014/main" id="{F52BAC0A-8F69-4B64-BC9B-16F36A9DADB2}"/>
              </a:ext>
            </a:extLst>
          </p:cNvPr>
          <p:cNvPicPr>
            <a:picLocks noChangeAspect="1"/>
          </p:cNvPicPr>
          <p:nvPr/>
        </p:nvPicPr>
        <p:blipFill>
          <a:blip r:embed="rId3"/>
          <a:stretch>
            <a:fillRect/>
          </a:stretch>
        </p:blipFill>
        <p:spPr>
          <a:xfrm>
            <a:off x="329739" y="3189833"/>
            <a:ext cx="3771900" cy="704850"/>
          </a:xfrm>
          <a:prstGeom prst="rect">
            <a:avLst/>
          </a:prstGeom>
        </p:spPr>
      </p:pic>
      <p:pic>
        <p:nvPicPr>
          <p:cNvPr id="14" name="Рисунок 13">
            <a:extLst>
              <a:ext uri="{FF2B5EF4-FFF2-40B4-BE49-F238E27FC236}">
                <a16:creationId xmlns:a16="http://schemas.microsoft.com/office/drawing/2014/main" id="{CA0FE792-D18E-4E60-A784-0A6488CCBAAA}"/>
              </a:ext>
            </a:extLst>
          </p:cNvPr>
          <p:cNvPicPr>
            <a:picLocks noChangeAspect="1"/>
          </p:cNvPicPr>
          <p:nvPr/>
        </p:nvPicPr>
        <p:blipFill>
          <a:blip r:embed="rId4"/>
          <a:stretch>
            <a:fillRect/>
          </a:stretch>
        </p:blipFill>
        <p:spPr>
          <a:xfrm>
            <a:off x="5394073" y="2483565"/>
            <a:ext cx="5988129" cy="3601351"/>
          </a:xfrm>
          <a:prstGeom prst="rect">
            <a:avLst/>
          </a:prstGeom>
        </p:spPr>
      </p:pic>
    </p:spTree>
    <p:extLst>
      <p:ext uri="{BB962C8B-B14F-4D97-AF65-F5344CB8AC3E}">
        <p14:creationId xmlns:p14="http://schemas.microsoft.com/office/powerpoint/2010/main" val="3494394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a:latin typeface="Arial Black" panose="020B0A04020102020204" pitchFamily="34" charset="0"/>
              </a:rPr>
              <a:t>Теоретические основы моделирования камнепадов</a:t>
            </a:r>
            <a:endParaRPr lang="ru-RU" dirty="0">
              <a:latin typeface="Arial Black" panose="020B0A04020102020204" pitchFamily="34" charset="0"/>
            </a:endParaRP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6" name="Прямоугольник 5">
            <a:extLst>
              <a:ext uri="{FF2B5EF4-FFF2-40B4-BE49-F238E27FC236}">
                <a16:creationId xmlns:a16="http://schemas.microsoft.com/office/drawing/2014/main" id="{F795C90C-1EF4-495F-8F96-0720D28A7555}"/>
              </a:ext>
            </a:extLst>
          </p:cNvPr>
          <p:cNvSpPr/>
          <p:nvPr/>
        </p:nvSpPr>
        <p:spPr>
          <a:xfrm>
            <a:off x="3537318" y="904683"/>
            <a:ext cx="4395755" cy="369332"/>
          </a:xfrm>
          <a:prstGeom prst="rect">
            <a:avLst/>
          </a:prstGeom>
        </p:spPr>
        <p:txBody>
          <a:bodyPr wrap="none">
            <a:spAutoFit/>
          </a:bodyPr>
          <a:lstStyle/>
          <a:p>
            <a:r>
              <a:rPr lang="ru-RU" b="1" dirty="0"/>
              <a:t>Энергетический коэффициент реституции</a:t>
            </a:r>
          </a:p>
        </p:txBody>
      </p:sp>
      <p:sp>
        <p:nvSpPr>
          <p:cNvPr id="5" name="Прямоугольник 4">
            <a:extLst>
              <a:ext uri="{FF2B5EF4-FFF2-40B4-BE49-F238E27FC236}">
                <a16:creationId xmlns:a16="http://schemas.microsoft.com/office/drawing/2014/main" id="{84D7AB7C-5EF5-4B98-B78C-02655540692F}"/>
              </a:ext>
            </a:extLst>
          </p:cNvPr>
          <p:cNvSpPr/>
          <p:nvPr/>
        </p:nvSpPr>
        <p:spPr>
          <a:xfrm>
            <a:off x="0" y="5314510"/>
            <a:ext cx="12013828" cy="923330"/>
          </a:xfrm>
          <a:prstGeom prst="rect">
            <a:avLst/>
          </a:prstGeom>
        </p:spPr>
        <p:txBody>
          <a:bodyPr wrap="square">
            <a:spAutoFit/>
          </a:bodyPr>
          <a:lstStyle/>
          <a:p>
            <a:r>
              <a:rPr lang="ru-RU" dirty="0"/>
              <a:t>Основным преимуществом энергетического коэффициента реституции является тот факт, что он учитывает не только массу, но и форму каменных обломков. В таблице приведены моменты инерции и радиусы вращения для каменных обломков различной формы.</a:t>
            </a:r>
          </a:p>
        </p:txBody>
      </p:sp>
      <p:pic>
        <p:nvPicPr>
          <p:cNvPr id="7" name="Рисунок 6">
            <a:extLst>
              <a:ext uri="{FF2B5EF4-FFF2-40B4-BE49-F238E27FC236}">
                <a16:creationId xmlns:a16="http://schemas.microsoft.com/office/drawing/2014/main" id="{B40C7BCF-89DC-4DC7-9E19-254FCC337591}"/>
              </a:ext>
            </a:extLst>
          </p:cNvPr>
          <p:cNvPicPr>
            <a:picLocks noChangeAspect="1"/>
          </p:cNvPicPr>
          <p:nvPr/>
        </p:nvPicPr>
        <p:blipFill>
          <a:blip r:embed="rId2"/>
          <a:stretch>
            <a:fillRect/>
          </a:stretch>
        </p:blipFill>
        <p:spPr>
          <a:xfrm>
            <a:off x="5994837" y="1284859"/>
            <a:ext cx="6197163" cy="3752653"/>
          </a:xfrm>
          <a:prstGeom prst="rect">
            <a:avLst/>
          </a:prstGeom>
        </p:spPr>
      </p:pic>
      <p:sp>
        <p:nvSpPr>
          <p:cNvPr id="8" name="Прямоугольник 7">
            <a:extLst>
              <a:ext uri="{FF2B5EF4-FFF2-40B4-BE49-F238E27FC236}">
                <a16:creationId xmlns:a16="http://schemas.microsoft.com/office/drawing/2014/main" id="{8819EE6E-27AF-4225-9E9E-5C3FC31097D4}"/>
              </a:ext>
            </a:extLst>
          </p:cNvPr>
          <p:cNvSpPr/>
          <p:nvPr/>
        </p:nvSpPr>
        <p:spPr>
          <a:xfrm>
            <a:off x="0" y="1172814"/>
            <a:ext cx="5910350" cy="3447098"/>
          </a:xfrm>
          <a:prstGeom prst="rect">
            <a:avLst/>
          </a:prstGeom>
        </p:spPr>
        <p:txBody>
          <a:bodyPr wrap="square">
            <a:spAutoFit/>
          </a:bodyPr>
          <a:lstStyle/>
          <a:p>
            <a:pPr algn="just"/>
            <a:r>
              <a:rPr lang="ru-RU" dirty="0"/>
              <a:t>Коэффициент полной энергии реституции может быть определен следующим образом:</a:t>
            </a:r>
          </a:p>
          <a:p>
            <a:pPr algn="just"/>
            <a:r>
              <a:rPr lang="ru-RU" dirty="0"/>
              <a:t>                                                                                                                        </a:t>
            </a:r>
          </a:p>
          <a:p>
            <a:pPr algn="just"/>
            <a:r>
              <a:rPr lang="ru-RU" dirty="0"/>
              <a:t>                                                                                                                       </a:t>
            </a:r>
          </a:p>
          <a:p>
            <a:pPr algn="just"/>
            <a:endParaRPr lang="ru-RU" dirty="0"/>
          </a:p>
          <a:p>
            <a:pPr algn="just"/>
            <a:r>
              <a:rPr lang="ru-RU" dirty="0"/>
              <a:t>где:</a:t>
            </a:r>
          </a:p>
          <a:p>
            <a:pPr algn="just"/>
            <a:r>
              <a:rPr lang="en-US" sz="2000" b="1" i="1" dirty="0" err="1"/>
              <a:t>E</a:t>
            </a:r>
            <a:r>
              <a:rPr lang="en-US" sz="1400" b="1" i="1" dirty="0" err="1"/>
              <a:t>pot</a:t>
            </a:r>
            <a:r>
              <a:rPr lang="en-US" b="1" i="1" dirty="0"/>
              <a:t> – </a:t>
            </a:r>
            <a:r>
              <a:rPr lang="ru-RU" dirty="0"/>
              <a:t>потенциальная энергия; </a:t>
            </a:r>
            <a:r>
              <a:rPr lang="ru-RU" b="1" i="1" dirty="0" err="1"/>
              <a:t>z</a:t>
            </a:r>
            <a:r>
              <a:rPr lang="ru-RU" sz="1400" b="1" i="1" dirty="0" err="1"/>
              <a:t>c</a:t>
            </a:r>
            <a:r>
              <a:rPr lang="ru-RU" dirty="0"/>
              <a:t> – положение центра тяжести, </a:t>
            </a:r>
            <a:r>
              <a:rPr lang="ru-RU" b="1" i="1" dirty="0"/>
              <a:t>g</a:t>
            </a:r>
            <a:r>
              <a:rPr lang="ru-RU" dirty="0"/>
              <a:t> – ускорение свободного падения.</a:t>
            </a:r>
          </a:p>
          <a:p>
            <a:pPr algn="just"/>
            <a:r>
              <a:rPr lang="ru-RU" dirty="0"/>
              <a:t>Эти определение COR, широко используется при разработке моделей камнепадов, например </a:t>
            </a:r>
            <a:r>
              <a:rPr lang="ru-RU" dirty="0" err="1"/>
              <a:t>Bozzolo</a:t>
            </a:r>
            <a:r>
              <a:rPr lang="ru-RU" dirty="0"/>
              <a:t> и др. (1988) и </a:t>
            </a:r>
            <a:r>
              <a:rPr lang="ru-RU" dirty="0" err="1"/>
              <a:t>Azzoni</a:t>
            </a:r>
            <a:r>
              <a:rPr lang="ru-RU" dirty="0"/>
              <a:t> и др. (1955). Именно данное определение используются в </a:t>
            </a:r>
            <a:r>
              <a:rPr lang="ru-RU" b="1" dirty="0"/>
              <a:t>модели твердого тела (RBIM).</a:t>
            </a:r>
          </a:p>
        </p:txBody>
      </p:sp>
      <p:pic>
        <p:nvPicPr>
          <p:cNvPr id="9" name="Рисунок 8">
            <a:extLst>
              <a:ext uri="{FF2B5EF4-FFF2-40B4-BE49-F238E27FC236}">
                <a16:creationId xmlns:a16="http://schemas.microsoft.com/office/drawing/2014/main" id="{B28A85DD-6B13-408C-BE75-ACC8948484CE}"/>
              </a:ext>
            </a:extLst>
          </p:cNvPr>
          <p:cNvPicPr>
            <a:picLocks noChangeAspect="1"/>
          </p:cNvPicPr>
          <p:nvPr/>
        </p:nvPicPr>
        <p:blipFill>
          <a:blip r:embed="rId3"/>
          <a:stretch>
            <a:fillRect/>
          </a:stretch>
        </p:blipFill>
        <p:spPr>
          <a:xfrm>
            <a:off x="162968" y="1840443"/>
            <a:ext cx="5572227" cy="737680"/>
          </a:xfrm>
          <a:prstGeom prst="rect">
            <a:avLst/>
          </a:prstGeom>
        </p:spPr>
      </p:pic>
    </p:spTree>
    <p:extLst>
      <p:ext uri="{BB962C8B-B14F-4D97-AF65-F5344CB8AC3E}">
        <p14:creationId xmlns:p14="http://schemas.microsoft.com/office/powerpoint/2010/main" val="425452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CF2A0FE9-17EE-40D8-93DE-A167F053950A}"/>
              </a:ext>
            </a:extLst>
          </p:cNvPr>
          <p:cNvSpPr/>
          <p:nvPr/>
        </p:nvSpPr>
        <p:spPr>
          <a:xfrm>
            <a:off x="2157477" y="17686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4" name="Прямоугольник 3">
            <a:extLst>
              <a:ext uri="{FF2B5EF4-FFF2-40B4-BE49-F238E27FC236}">
                <a16:creationId xmlns:a16="http://schemas.microsoft.com/office/drawing/2014/main" id="{C11E4B5A-8974-4363-9CCE-818524277913}"/>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sp>
        <p:nvSpPr>
          <p:cNvPr id="6" name="Прямоугольник 5">
            <a:extLst>
              <a:ext uri="{FF2B5EF4-FFF2-40B4-BE49-F238E27FC236}">
                <a16:creationId xmlns:a16="http://schemas.microsoft.com/office/drawing/2014/main" id="{F795C90C-1EF4-495F-8F96-0720D28A7555}"/>
              </a:ext>
            </a:extLst>
          </p:cNvPr>
          <p:cNvSpPr/>
          <p:nvPr/>
        </p:nvSpPr>
        <p:spPr>
          <a:xfrm>
            <a:off x="120786" y="915528"/>
            <a:ext cx="7127911" cy="369332"/>
          </a:xfrm>
          <a:prstGeom prst="rect">
            <a:avLst/>
          </a:prstGeom>
        </p:spPr>
        <p:txBody>
          <a:bodyPr wrap="square">
            <a:spAutoFit/>
          </a:bodyPr>
          <a:lstStyle/>
          <a:p>
            <a:r>
              <a:rPr lang="ru-RU" b="1" dirty="0"/>
              <a:t>Методы определение коэффициента реституции (</a:t>
            </a:r>
            <a:r>
              <a:rPr lang="en-US" b="1" dirty="0"/>
              <a:t>Heidenreich</a:t>
            </a:r>
            <a:r>
              <a:rPr lang="ru-RU" b="1" dirty="0"/>
              <a:t>, </a:t>
            </a:r>
            <a:r>
              <a:rPr lang="en-US" b="1" dirty="0"/>
              <a:t>2004)</a:t>
            </a:r>
            <a:endParaRPr lang="ru-RU" b="1" dirty="0"/>
          </a:p>
        </p:txBody>
      </p:sp>
      <p:sp>
        <p:nvSpPr>
          <p:cNvPr id="10" name="Прямоугольник 9">
            <a:extLst>
              <a:ext uri="{FF2B5EF4-FFF2-40B4-BE49-F238E27FC236}">
                <a16:creationId xmlns:a16="http://schemas.microsoft.com/office/drawing/2014/main" id="{5A9654EA-3D3E-4D40-BC68-C9F32FB69501}"/>
              </a:ext>
            </a:extLst>
          </p:cNvPr>
          <p:cNvSpPr/>
          <p:nvPr/>
        </p:nvSpPr>
        <p:spPr>
          <a:xfrm>
            <a:off x="120786" y="1373970"/>
            <a:ext cx="5614294" cy="923330"/>
          </a:xfrm>
          <a:prstGeom prst="rect">
            <a:avLst/>
          </a:prstGeom>
        </p:spPr>
        <p:txBody>
          <a:bodyPr wrap="none">
            <a:spAutoFit/>
          </a:bodyPr>
          <a:lstStyle/>
          <a:p>
            <a:pPr marL="285750" indent="-285750">
              <a:buFont typeface="Arial" panose="020B0604020202020204" pitchFamily="34" charset="0"/>
              <a:buChar char="•"/>
            </a:pPr>
            <a:r>
              <a:rPr lang="ru-RU" dirty="0"/>
              <a:t>Обратный анализ естественных событий камнепада</a:t>
            </a:r>
          </a:p>
          <a:p>
            <a:pPr marL="285750" indent="-285750">
              <a:buFont typeface="Arial" panose="020B0604020202020204" pitchFamily="34" charset="0"/>
              <a:buChar char="•"/>
            </a:pPr>
            <a:r>
              <a:rPr lang="ru-RU" dirty="0"/>
              <a:t>Полевые экспериментальные исследования</a:t>
            </a:r>
          </a:p>
          <a:p>
            <a:pPr marL="285750" indent="-285750">
              <a:buFont typeface="Arial" panose="020B0604020202020204" pitchFamily="34" charset="0"/>
              <a:buChar char="•"/>
            </a:pPr>
            <a:r>
              <a:rPr lang="ru-RU" dirty="0"/>
              <a:t>Лабораторные испытания </a:t>
            </a:r>
          </a:p>
        </p:txBody>
      </p:sp>
      <p:pic>
        <p:nvPicPr>
          <p:cNvPr id="11" name="Рисунок 10">
            <a:extLst>
              <a:ext uri="{FF2B5EF4-FFF2-40B4-BE49-F238E27FC236}">
                <a16:creationId xmlns:a16="http://schemas.microsoft.com/office/drawing/2014/main" id="{8288ED61-12A4-4130-863B-41D26070249B}"/>
              </a:ext>
            </a:extLst>
          </p:cNvPr>
          <p:cNvPicPr>
            <a:picLocks noChangeAspect="1"/>
          </p:cNvPicPr>
          <p:nvPr/>
        </p:nvPicPr>
        <p:blipFill>
          <a:blip r:embed="rId2"/>
          <a:stretch>
            <a:fillRect/>
          </a:stretch>
        </p:blipFill>
        <p:spPr>
          <a:xfrm>
            <a:off x="5735080" y="1100194"/>
            <a:ext cx="6157494" cy="3920068"/>
          </a:xfrm>
          <a:prstGeom prst="rect">
            <a:avLst/>
          </a:prstGeom>
        </p:spPr>
      </p:pic>
      <p:sp>
        <p:nvSpPr>
          <p:cNvPr id="12" name="Прямоугольник 11">
            <a:extLst>
              <a:ext uri="{FF2B5EF4-FFF2-40B4-BE49-F238E27FC236}">
                <a16:creationId xmlns:a16="http://schemas.microsoft.com/office/drawing/2014/main" id="{035A9578-63AA-46F3-98DC-DAD0AE1CAE9B}"/>
              </a:ext>
            </a:extLst>
          </p:cNvPr>
          <p:cNvSpPr/>
          <p:nvPr/>
        </p:nvSpPr>
        <p:spPr>
          <a:xfrm>
            <a:off x="6032500" y="5445976"/>
            <a:ext cx="6069482" cy="369332"/>
          </a:xfrm>
          <a:prstGeom prst="rect">
            <a:avLst/>
          </a:prstGeom>
        </p:spPr>
        <p:txBody>
          <a:bodyPr wrap="square">
            <a:spAutoFit/>
          </a:bodyPr>
          <a:lstStyle/>
          <a:p>
            <a:r>
              <a:rPr lang="en-US" dirty="0"/>
              <a:t>L. </a:t>
            </a:r>
            <a:r>
              <a:rPr lang="en-US" dirty="0" err="1"/>
              <a:t>Saló</a:t>
            </a:r>
            <a:r>
              <a:rPr lang="ru-RU" dirty="0"/>
              <a:t> </a:t>
            </a:r>
            <a:r>
              <a:rPr lang="en-US" dirty="0"/>
              <a:t>at al.</a:t>
            </a:r>
            <a:r>
              <a:rPr lang="ru-RU" dirty="0"/>
              <a:t>, 2018 (</a:t>
            </a:r>
            <a:r>
              <a:rPr lang="en-US" dirty="0"/>
              <a:t> </a:t>
            </a:r>
            <a:r>
              <a:rPr lang="en-US" b="1" dirty="0">
                <a:hlinkClick r:id="rId3"/>
              </a:rPr>
              <a:t>https://doi.org/10.1029/2017JF004374</a:t>
            </a:r>
            <a:r>
              <a:rPr lang="ru-RU" dirty="0"/>
              <a:t>)</a:t>
            </a:r>
            <a:r>
              <a:rPr lang="en-US" dirty="0"/>
              <a:t> </a:t>
            </a:r>
            <a:endParaRPr lang="ru-RU" dirty="0"/>
          </a:p>
        </p:txBody>
      </p:sp>
      <p:sp>
        <p:nvSpPr>
          <p:cNvPr id="13" name="Прямоугольник 12">
            <a:extLst>
              <a:ext uri="{FF2B5EF4-FFF2-40B4-BE49-F238E27FC236}">
                <a16:creationId xmlns:a16="http://schemas.microsoft.com/office/drawing/2014/main" id="{54A73100-0687-42B4-8AFE-21B54018BC6B}"/>
              </a:ext>
            </a:extLst>
          </p:cNvPr>
          <p:cNvSpPr/>
          <p:nvPr/>
        </p:nvSpPr>
        <p:spPr>
          <a:xfrm>
            <a:off x="7442321" y="5106809"/>
            <a:ext cx="3720249" cy="369332"/>
          </a:xfrm>
          <a:prstGeom prst="rect">
            <a:avLst/>
          </a:prstGeom>
        </p:spPr>
        <p:txBody>
          <a:bodyPr wrap="none">
            <a:spAutoFit/>
          </a:bodyPr>
          <a:lstStyle/>
          <a:p>
            <a:r>
              <a:rPr lang="ru-RU" b="1" dirty="0"/>
              <a:t>Экспериментальные исследования</a:t>
            </a:r>
          </a:p>
        </p:txBody>
      </p:sp>
      <p:sp>
        <p:nvSpPr>
          <p:cNvPr id="14" name="Прямоугольник 13">
            <a:extLst>
              <a:ext uri="{FF2B5EF4-FFF2-40B4-BE49-F238E27FC236}">
                <a16:creationId xmlns:a16="http://schemas.microsoft.com/office/drawing/2014/main" id="{5CEB3EB3-85B9-4430-9FB0-06C8A96250C6}"/>
              </a:ext>
            </a:extLst>
          </p:cNvPr>
          <p:cNvSpPr/>
          <p:nvPr/>
        </p:nvSpPr>
        <p:spPr>
          <a:xfrm>
            <a:off x="238298" y="2386410"/>
            <a:ext cx="5857702" cy="1200329"/>
          </a:xfrm>
          <a:prstGeom prst="rect">
            <a:avLst/>
          </a:prstGeom>
        </p:spPr>
        <p:txBody>
          <a:bodyPr wrap="square">
            <a:spAutoFit/>
          </a:bodyPr>
          <a:lstStyle/>
          <a:p>
            <a:r>
              <a:rPr lang="ru-RU" dirty="0"/>
              <a:t>На рисунке показана изменчивость тангенциальных и нормальных коэффициентов реституции для склонов различного геологического строения (</a:t>
            </a:r>
            <a:r>
              <a:rPr lang="da-DK" dirty="0"/>
              <a:t>Fornaro et al.</a:t>
            </a:r>
            <a:r>
              <a:rPr lang="ru-RU" dirty="0"/>
              <a:t>,</a:t>
            </a:r>
            <a:r>
              <a:rPr lang="da-DK" dirty="0"/>
              <a:t> 1990</a:t>
            </a:r>
            <a:r>
              <a:rPr lang="ru-RU" dirty="0"/>
              <a:t>;</a:t>
            </a:r>
            <a:r>
              <a:rPr lang="da-DK" dirty="0"/>
              <a:t> Wu</a:t>
            </a:r>
            <a:r>
              <a:rPr lang="ru-RU" dirty="0"/>
              <a:t>,</a:t>
            </a:r>
            <a:r>
              <a:rPr lang="da-DK" dirty="0"/>
              <a:t> 1985</a:t>
            </a:r>
            <a:r>
              <a:rPr lang="ru-RU" dirty="0"/>
              <a:t>; </a:t>
            </a:r>
            <a:r>
              <a:rPr lang="da-DK" dirty="0"/>
              <a:t>Chau et al.</a:t>
            </a:r>
            <a:r>
              <a:rPr lang="ru-RU" dirty="0"/>
              <a:t>,</a:t>
            </a:r>
            <a:r>
              <a:rPr lang="da-DK" dirty="0"/>
              <a:t> 2002)</a:t>
            </a:r>
            <a:r>
              <a:rPr lang="ru-RU" dirty="0"/>
              <a:t>. </a:t>
            </a:r>
          </a:p>
        </p:txBody>
      </p:sp>
      <p:pic>
        <p:nvPicPr>
          <p:cNvPr id="15" name="Рисунок 14">
            <a:extLst>
              <a:ext uri="{FF2B5EF4-FFF2-40B4-BE49-F238E27FC236}">
                <a16:creationId xmlns:a16="http://schemas.microsoft.com/office/drawing/2014/main" id="{321CC335-573B-4780-B473-786F4CAA97E8}"/>
              </a:ext>
            </a:extLst>
          </p:cNvPr>
          <p:cNvPicPr>
            <a:picLocks noChangeAspect="1"/>
          </p:cNvPicPr>
          <p:nvPr/>
        </p:nvPicPr>
        <p:blipFill>
          <a:blip r:embed="rId4"/>
          <a:stretch>
            <a:fillRect/>
          </a:stretch>
        </p:blipFill>
        <p:spPr>
          <a:xfrm>
            <a:off x="238298" y="3675849"/>
            <a:ext cx="5092585" cy="2519906"/>
          </a:xfrm>
          <a:prstGeom prst="rect">
            <a:avLst/>
          </a:prstGeom>
        </p:spPr>
      </p:pic>
      <p:sp>
        <p:nvSpPr>
          <p:cNvPr id="16" name="Прямоугольник 15">
            <a:extLst>
              <a:ext uri="{FF2B5EF4-FFF2-40B4-BE49-F238E27FC236}">
                <a16:creationId xmlns:a16="http://schemas.microsoft.com/office/drawing/2014/main" id="{50730492-0DBE-45C5-9FBB-E7851665853B}"/>
              </a:ext>
            </a:extLst>
          </p:cNvPr>
          <p:cNvSpPr/>
          <p:nvPr/>
        </p:nvSpPr>
        <p:spPr>
          <a:xfrm>
            <a:off x="119149" y="6073257"/>
            <a:ext cx="5857702" cy="646331"/>
          </a:xfrm>
          <a:prstGeom prst="rect">
            <a:avLst/>
          </a:prstGeom>
        </p:spPr>
        <p:txBody>
          <a:bodyPr wrap="square">
            <a:spAutoFit/>
          </a:bodyPr>
          <a:lstStyle/>
          <a:p>
            <a:r>
              <a:rPr lang="ru-RU" dirty="0"/>
              <a:t>Изменчивость </a:t>
            </a:r>
            <a:r>
              <a:rPr lang="en-US" b="1" dirty="0"/>
              <a:t>COR </a:t>
            </a:r>
            <a:r>
              <a:rPr lang="ru-RU" dirty="0"/>
              <a:t>в пространстве </a:t>
            </a:r>
            <a:r>
              <a:rPr lang="ru-RU" dirty="0" err="1"/>
              <a:t>Rn-Rt</a:t>
            </a:r>
            <a:r>
              <a:rPr lang="ru-RU" dirty="0"/>
              <a:t>: (a) </a:t>
            </a:r>
            <a:r>
              <a:rPr lang="ru-RU" dirty="0" err="1"/>
              <a:t>Fornaro</a:t>
            </a:r>
            <a:r>
              <a:rPr lang="ru-RU" dirty="0"/>
              <a:t> и др. (1990); и (b) </a:t>
            </a:r>
            <a:r>
              <a:rPr lang="ru-RU" dirty="0" err="1"/>
              <a:t>Chau</a:t>
            </a:r>
            <a:r>
              <a:rPr lang="ru-RU" dirty="0"/>
              <a:t> и др. (2002).</a:t>
            </a:r>
          </a:p>
        </p:txBody>
      </p:sp>
    </p:spTree>
    <p:extLst>
      <p:ext uri="{BB962C8B-B14F-4D97-AF65-F5344CB8AC3E}">
        <p14:creationId xmlns:p14="http://schemas.microsoft.com/office/powerpoint/2010/main" val="102150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Изображение выглядит как текст&#10;&#10;Автоматически созданное описание">
            <a:extLst>
              <a:ext uri="{FF2B5EF4-FFF2-40B4-BE49-F238E27FC236}">
                <a16:creationId xmlns:a16="http://schemas.microsoft.com/office/drawing/2014/main" id="{9990A8B6-61CC-444C-B803-573D0B560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66" y="0"/>
            <a:ext cx="9702467" cy="6858000"/>
          </a:xfrm>
          <a:prstGeom prst="rect">
            <a:avLst/>
          </a:prstGeom>
        </p:spPr>
      </p:pic>
    </p:spTree>
    <p:extLst>
      <p:ext uri="{BB962C8B-B14F-4D97-AF65-F5344CB8AC3E}">
        <p14:creationId xmlns:p14="http://schemas.microsoft.com/office/powerpoint/2010/main" val="4184605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Изображение выглядит как текст&#10;&#10;Автоматически созданное описание">
            <a:extLst>
              <a:ext uri="{FF2B5EF4-FFF2-40B4-BE49-F238E27FC236}">
                <a16:creationId xmlns:a16="http://schemas.microsoft.com/office/drawing/2014/main" id="{120D3F62-C0D4-49E7-ABA5-F16ED3687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4766" y="0"/>
            <a:ext cx="9702467" cy="6858000"/>
          </a:xfrm>
          <a:prstGeom prst="rect">
            <a:avLst/>
          </a:prstGeom>
        </p:spPr>
      </p:pic>
    </p:spTree>
    <p:extLst>
      <p:ext uri="{BB962C8B-B14F-4D97-AF65-F5344CB8AC3E}">
        <p14:creationId xmlns:p14="http://schemas.microsoft.com/office/powerpoint/2010/main" val="107265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65491C3-A066-41DE-BA6C-3B012D26E8C0}"/>
              </a:ext>
            </a:extLst>
          </p:cNvPr>
          <p:cNvSpPr/>
          <p:nvPr/>
        </p:nvSpPr>
        <p:spPr>
          <a:xfrm>
            <a:off x="2157477" y="17686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5" name="Прямоугольник 4">
            <a:extLst>
              <a:ext uri="{FF2B5EF4-FFF2-40B4-BE49-F238E27FC236}">
                <a16:creationId xmlns:a16="http://schemas.microsoft.com/office/drawing/2014/main" id="{F4886E87-71AE-408A-B1EC-A56FA83FFEC0}"/>
              </a:ext>
            </a:extLst>
          </p:cNvPr>
          <p:cNvSpPr/>
          <p:nvPr/>
        </p:nvSpPr>
        <p:spPr>
          <a:xfrm>
            <a:off x="3973400" y="546196"/>
            <a:ext cx="3523593" cy="369332"/>
          </a:xfrm>
          <a:prstGeom prst="rect">
            <a:avLst/>
          </a:prstGeom>
        </p:spPr>
        <p:txBody>
          <a:bodyPr wrap="none">
            <a:spAutoFit/>
          </a:bodyPr>
          <a:lstStyle/>
          <a:p>
            <a:r>
              <a:rPr lang="ru-RU" b="1" dirty="0"/>
              <a:t>Коэффициенты реституции (</a:t>
            </a:r>
            <a:r>
              <a:rPr lang="en-US" b="1" dirty="0"/>
              <a:t>COR)</a:t>
            </a:r>
            <a:endParaRPr lang="ru-RU" b="1" dirty="0"/>
          </a:p>
        </p:txBody>
      </p:sp>
      <p:pic>
        <p:nvPicPr>
          <p:cNvPr id="6" name="Рисунок 5">
            <a:extLst>
              <a:ext uri="{FF2B5EF4-FFF2-40B4-BE49-F238E27FC236}">
                <a16:creationId xmlns:a16="http://schemas.microsoft.com/office/drawing/2014/main" id="{EDC690EC-B3AB-4CB3-86E1-8779331A813B}"/>
              </a:ext>
            </a:extLst>
          </p:cNvPr>
          <p:cNvPicPr>
            <a:picLocks noChangeAspect="1"/>
          </p:cNvPicPr>
          <p:nvPr/>
        </p:nvPicPr>
        <p:blipFill>
          <a:blip r:embed="rId2"/>
          <a:stretch>
            <a:fillRect/>
          </a:stretch>
        </p:blipFill>
        <p:spPr>
          <a:xfrm>
            <a:off x="2699866" y="982822"/>
            <a:ext cx="6467475" cy="5641164"/>
          </a:xfrm>
          <a:prstGeom prst="rect">
            <a:avLst/>
          </a:prstGeom>
        </p:spPr>
      </p:pic>
    </p:spTree>
    <p:extLst>
      <p:ext uri="{BB962C8B-B14F-4D97-AF65-F5344CB8AC3E}">
        <p14:creationId xmlns:p14="http://schemas.microsoft.com/office/powerpoint/2010/main" val="1313426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EBA10DE-80AB-4E88-8AA0-48A3DE8C4EE2}"/>
              </a:ext>
            </a:extLst>
          </p:cNvPr>
          <p:cNvPicPr>
            <a:picLocks noChangeAspect="1"/>
          </p:cNvPicPr>
          <p:nvPr/>
        </p:nvPicPr>
        <p:blipFill>
          <a:blip r:embed="rId2"/>
          <a:stretch>
            <a:fillRect/>
          </a:stretch>
        </p:blipFill>
        <p:spPr>
          <a:xfrm>
            <a:off x="1353060" y="1167527"/>
            <a:ext cx="8857739" cy="4937998"/>
          </a:xfrm>
          <a:prstGeom prst="rect">
            <a:avLst/>
          </a:prstGeom>
        </p:spPr>
      </p:pic>
      <p:sp>
        <p:nvSpPr>
          <p:cNvPr id="2" name="Прямоугольник 1">
            <a:extLst>
              <a:ext uri="{FF2B5EF4-FFF2-40B4-BE49-F238E27FC236}">
                <a16:creationId xmlns:a16="http://schemas.microsoft.com/office/drawing/2014/main" id="{B34370EC-1377-41C1-88AA-69898FC77B76}"/>
              </a:ext>
            </a:extLst>
          </p:cNvPr>
          <p:cNvSpPr/>
          <p:nvPr/>
        </p:nvSpPr>
        <p:spPr>
          <a:xfrm>
            <a:off x="3434304" y="752475"/>
            <a:ext cx="5498236" cy="369332"/>
          </a:xfrm>
          <a:prstGeom prst="rect">
            <a:avLst/>
          </a:prstGeom>
        </p:spPr>
        <p:txBody>
          <a:bodyPr wrap="none">
            <a:spAutoFit/>
          </a:bodyPr>
          <a:lstStyle/>
          <a:p>
            <a:r>
              <a:rPr lang="ru-RU" b="1" dirty="0"/>
              <a:t>Сравнение метода смешенных масс и твердого тела </a:t>
            </a:r>
            <a:endParaRPr lang="ru-RU" dirty="0"/>
          </a:p>
        </p:txBody>
      </p:sp>
    </p:spTree>
    <p:extLst>
      <p:ext uri="{BB962C8B-B14F-4D97-AF65-F5344CB8AC3E}">
        <p14:creationId xmlns:p14="http://schemas.microsoft.com/office/powerpoint/2010/main" val="40806955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Прямоугольник 3">
            <a:extLst>
              <a:ext uri="{FF2B5EF4-FFF2-40B4-BE49-F238E27FC236}">
                <a16:creationId xmlns:a16="http://schemas.microsoft.com/office/drawing/2014/main" id="{56C6B03D-4F54-4A1D-A05A-08F443BCFFF1}"/>
              </a:ext>
            </a:extLst>
          </p:cNvPr>
          <p:cNvSpPr/>
          <p:nvPr/>
        </p:nvSpPr>
        <p:spPr>
          <a:xfrm>
            <a:off x="1482827" y="770879"/>
            <a:ext cx="10264697" cy="12121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kern="1200" dirty="0" err="1">
                <a:solidFill>
                  <a:srgbClr val="FFFFFF"/>
                </a:solidFill>
                <a:latin typeface="+mj-lt"/>
                <a:ea typeface="+mj-ea"/>
                <a:cs typeface="+mj-cs"/>
              </a:rPr>
              <a:t>Моделировани</a:t>
            </a:r>
            <a:r>
              <a:rPr lang="ru-RU" sz="4000" kern="1200" dirty="0">
                <a:solidFill>
                  <a:srgbClr val="FFFFFF"/>
                </a:solidFill>
                <a:latin typeface="+mj-lt"/>
                <a:ea typeface="+mj-ea"/>
                <a:cs typeface="+mj-cs"/>
              </a:rPr>
              <a:t>е</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камнепадов</a:t>
            </a:r>
            <a:r>
              <a:rPr lang="en-US" sz="4000" kern="1200" dirty="0">
                <a:solidFill>
                  <a:srgbClr val="FFFFFF"/>
                </a:solidFill>
                <a:latin typeface="+mj-lt"/>
                <a:ea typeface="+mj-ea"/>
                <a:cs typeface="+mj-cs"/>
              </a:rPr>
              <a:t> в RS </a:t>
            </a:r>
            <a:r>
              <a:rPr lang="en-US" sz="4000" kern="1200" dirty="0" err="1">
                <a:solidFill>
                  <a:srgbClr val="FFFFFF"/>
                </a:solidFill>
                <a:latin typeface="+mj-lt"/>
                <a:ea typeface="+mj-ea"/>
                <a:cs typeface="+mj-cs"/>
              </a:rPr>
              <a:t>Rocfall</a:t>
            </a:r>
            <a:endParaRPr lang="en-US" sz="4000" kern="1200" dirty="0">
              <a:solidFill>
                <a:srgbClr val="FFFFFF"/>
              </a:solidFill>
              <a:latin typeface="+mj-lt"/>
              <a:ea typeface="+mj-ea"/>
              <a:cs typeface="+mj-cs"/>
            </a:endParaRPr>
          </a:p>
        </p:txBody>
      </p:sp>
      <p:pic>
        <p:nvPicPr>
          <p:cNvPr id="8" name="Рисунок 7">
            <a:extLst>
              <a:ext uri="{FF2B5EF4-FFF2-40B4-BE49-F238E27FC236}">
                <a16:creationId xmlns:a16="http://schemas.microsoft.com/office/drawing/2014/main" id="{553F1ED3-4B8B-4C09-9774-BEC38B6DA90D}"/>
              </a:ext>
            </a:extLst>
          </p:cNvPr>
          <p:cNvPicPr>
            <a:picLocks noChangeAspect="1"/>
          </p:cNvPicPr>
          <p:nvPr/>
        </p:nvPicPr>
        <p:blipFill>
          <a:blip r:embed="rId2"/>
          <a:stretch>
            <a:fillRect/>
          </a:stretch>
        </p:blipFill>
        <p:spPr>
          <a:xfrm>
            <a:off x="4211143" y="3106246"/>
            <a:ext cx="7977809" cy="3634983"/>
          </a:xfrm>
          <a:prstGeom prst="rect">
            <a:avLst/>
          </a:prstGeom>
        </p:spPr>
      </p:pic>
      <p:pic>
        <p:nvPicPr>
          <p:cNvPr id="9" name="Рисунок 8">
            <a:extLst>
              <a:ext uri="{FF2B5EF4-FFF2-40B4-BE49-F238E27FC236}">
                <a16:creationId xmlns:a16="http://schemas.microsoft.com/office/drawing/2014/main" id="{8F87FC41-4C95-4AF8-BB33-0B755DEC49C0}"/>
              </a:ext>
            </a:extLst>
          </p:cNvPr>
          <p:cNvPicPr>
            <a:picLocks noChangeAspect="1"/>
          </p:cNvPicPr>
          <p:nvPr/>
        </p:nvPicPr>
        <p:blipFill>
          <a:blip r:embed="rId3"/>
          <a:stretch>
            <a:fillRect/>
          </a:stretch>
        </p:blipFill>
        <p:spPr>
          <a:xfrm>
            <a:off x="488918" y="2745204"/>
            <a:ext cx="3233307" cy="4045113"/>
          </a:xfrm>
          <a:prstGeom prst="rect">
            <a:avLst/>
          </a:prstGeom>
        </p:spPr>
      </p:pic>
    </p:spTree>
    <p:extLst>
      <p:ext uri="{BB962C8B-B14F-4D97-AF65-F5344CB8AC3E}">
        <p14:creationId xmlns:p14="http://schemas.microsoft.com/office/powerpoint/2010/main" val="270924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1990341" y="165144"/>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928851" y="449356"/>
            <a:ext cx="5648278" cy="369332"/>
          </a:xfrm>
          <a:prstGeom prst="rect">
            <a:avLst/>
          </a:prstGeom>
        </p:spPr>
        <p:txBody>
          <a:bodyPr wrap="none">
            <a:spAutoFit/>
          </a:bodyPr>
          <a:lstStyle/>
          <a:p>
            <a:pPr algn="ctr"/>
            <a:r>
              <a:rPr lang="ru-RU" b="1" dirty="0">
                <a:solidFill>
                  <a:srgbClr val="000000"/>
                </a:solidFill>
                <a:latin typeface="Times New Roman" panose="02020603050405020304" pitchFamily="18" charset="0"/>
              </a:rPr>
              <a:t>Детерминированный анализ (Российская практика)</a:t>
            </a:r>
          </a:p>
        </p:txBody>
      </p:sp>
      <p:sp>
        <p:nvSpPr>
          <p:cNvPr id="13" name="Прямоугольник 12">
            <a:extLst>
              <a:ext uri="{FF2B5EF4-FFF2-40B4-BE49-F238E27FC236}">
                <a16:creationId xmlns:a16="http://schemas.microsoft.com/office/drawing/2014/main" id="{4B3A5236-8CAF-429D-B5DC-3506DCF16283}"/>
              </a:ext>
            </a:extLst>
          </p:cNvPr>
          <p:cNvSpPr/>
          <p:nvPr/>
        </p:nvSpPr>
        <p:spPr>
          <a:xfrm>
            <a:off x="117803" y="2172744"/>
            <a:ext cx="5978197" cy="4524315"/>
          </a:xfrm>
          <a:prstGeom prst="rect">
            <a:avLst/>
          </a:prstGeom>
        </p:spPr>
        <p:txBody>
          <a:bodyPr wrap="square">
            <a:spAutoFit/>
          </a:bodyPr>
          <a:lstStyle/>
          <a:p>
            <a:pPr algn="just"/>
            <a:r>
              <a:rPr lang="ru-RU" dirty="0">
                <a:latin typeface="Arial Black" panose="020B0A04020102020204" pitchFamily="34" charset="0"/>
              </a:rPr>
              <a:t>Исходные данные (Задача 1).</a:t>
            </a:r>
          </a:p>
          <a:p>
            <a:pPr algn="just"/>
            <a:r>
              <a:rPr lang="ru-RU" b="1" i="1" spc="-20" dirty="0">
                <a:solidFill>
                  <a:srgbClr val="000000"/>
                </a:solidFill>
                <a:latin typeface="Times New Roman" panose="02020603050405020304" pitchFamily="18" charset="0"/>
              </a:rPr>
              <a:t>(На основе методики Н.М. </a:t>
            </a:r>
            <a:r>
              <a:rPr lang="ru-RU" b="1" i="1" spc="-20" dirty="0" err="1">
                <a:solidFill>
                  <a:srgbClr val="000000"/>
                </a:solidFill>
                <a:latin typeface="Times New Roman" panose="02020603050405020304" pitchFamily="18" charset="0"/>
              </a:rPr>
              <a:t>Ройнишвили</a:t>
            </a:r>
            <a:r>
              <a:rPr lang="ru-RU" b="1" i="1" spc="-20" dirty="0">
                <a:solidFill>
                  <a:srgbClr val="000000"/>
                </a:solidFill>
                <a:latin typeface="Times New Roman" panose="02020603050405020304" pitchFamily="18" charset="0"/>
              </a:rPr>
              <a:t> (1973) по определению траектории движения скального обломка по склону).</a:t>
            </a:r>
          </a:p>
          <a:p>
            <a:pPr algn="just">
              <a:buFont typeface="Arial" panose="020B0604020202020204" pitchFamily="34" charset="0"/>
              <a:buChar char="•"/>
              <a:tabLst>
                <a:tab pos="568325" algn="l"/>
              </a:tabLst>
            </a:pPr>
            <a:r>
              <a:rPr lang="ru-RU" dirty="0">
                <a:solidFill>
                  <a:srgbClr val="000000"/>
                </a:solidFill>
                <a:latin typeface="Times New Roman" panose="02020603050405020304" pitchFamily="18" charset="0"/>
                <a:ea typeface="Times New Roman" panose="02020603050405020304" pitchFamily="18" charset="0"/>
              </a:rPr>
              <a:t>морфометрия</a:t>
            </a:r>
            <a:r>
              <a:rPr lang="ru-RU" spc="-20" dirty="0">
                <a:solidFill>
                  <a:srgbClr val="000000"/>
                </a:solidFill>
                <a:latin typeface="Times New Roman" panose="02020603050405020304" pitchFamily="18" charset="0"/>
                <a:ea typeface="Times New Roman" panose="02020603050405020304" pitchFamily="18" charset="0"/>
              </a:rPr>
              <a:t> склона (профиль, крутизна и высота склона);</a:t>
            </a:r>
            <a:endParaRPr lang="ru-RU" sz="1100" dirty="0">
              <a:latin typeface="Times New Roman" panose="02020603050405020304" pitchFamily="18" charset="0"/>
              <a:ea typeface="Times New Roman" panose="02020603050405020304" pitchFamily="18" charset="0"/>
            </a:endParaRPr>
          </a:p>
          <a:p>
            <a:pPr algn="just">
              <a:buFont typeface="Arial" panose="020B0604020202020204" pitchFamily="34" charset="0"/>
              <a:buChar char="•"/>
              <a:tabLst>
                <a:tab pos="473075" algn="l"/>
              </a:tabLst>
            </a:pPr>
            <a:r>
              <a:rPr lang="ru-RU" spc="-10" dirty="0">
                <a:solidFill>
                  <a:srgbClr val="000000"/>
                </a:solidFill>
                <a:latin typeface="Times New Roman" panose="02020603050405020304" pitchFamily="18" charset="0"/>
                <a:ea typeface="Times New Roman" panose="02020603050405020304" pitchFamily="18" charset="0"/>
              </a:rPr>
              <a:t>характер  склона  (скальные  обнажения,   крупнообломочных  делювий, </a:t>
            </a:r>
            <a:r>
              <a:rPr lang="ru-RU" spc="-10" dirty="0" err="1">
                <a:solidFill>
                  <a:srgbClr val="000000"/>
                </a:solidFill>
                <a:latin typeface="Times New Roman" panose="02020603050405020304" pitchFamily="18" charset="0"/>
                <a:ea typeface="Times New Roman" panose="02020603050405020304" pitchFamily="18" charset="0"/>
              </a:rPr>
              <a:t>одернованная</a:t>
            </a:r>
            <a:r>
              <a:rPr lang="ru-RU" spc="-10" dirty="0">
                <a:solidFill>
                  <a:srgbClr val="000000"/>
                </a:solidFill>
                <a:latin typeface="Times New Roman" panose="02020603050405020304" pitchFamily="18" charset="0"/>
                <a:ea typeface="Times New Roman" panose="02020603050405020304" pitchFamily="18" charset="0"/>
              </a:rPr>
              <a:t> гладкая поверхность и т.д.),  выражающийся коэффициен­</a:t>
            </a:r>
            <a:r>
              <a:rPr lang="ru-RU" dirty="0">
                <a:solidFill>
                  <a:srgbClr val="000000"/>
                </a:solidFill>
                <a:latin typeface="Times New Roman" panose="02020603050405020304" pitchFamily="18" charset="0"/>
                <a:ea typeface="Times New Roman" panose="02020603050405020304" pitchFamily="18" charset="0"/>
              </a:rPr>
              <a:t>тами мгновенного трения и восстановления;</a:t>
            </a:r>
            <a:endParaRPr lang="ru-RU" sz="1100" dirty="0">
              <a:latin typeface="Times New Roman" panose="02020603050405020304" pitchFamily="18" charset="0"/>
              <a:ea typeface="Times New Roman" panose="02020603050405020304" pitchFamily="18" charset="0"/>
            </a:endParaRPr>
          </a:p>
          <a:p>
            <a:pPr marR="22860" algn="just">
              <a:buFont typeface="Arial" panose="020B0604020202020204" pitchFamily="34" charset="0"/>
              <a:buChar char="•"/>
              <a:tabLst>
                <a:tab pos="473075" algn="l"/>
              </a:tabLst>
            </a:pPr>
            <a:r>
              <a:rPr lang="ru-RU" spc="-10" dirty="0">
                <a:solidFill>
                  <a:srgbClr val="000000"/>
                </a:solidFill>
                <a:latin typeface="Times New Roman" panose="02020603050405020304" pitchFamily="18" charset="0"/>
                <a:ea typeface="Times New Roman" panose="02020603050405020304" pitchFamily="18" charset="0"/>
              </a:rPr>
              <a:t>характер поверхностного покрова (для склонов, покрытых густым кус</a:t>
            </a:r>
            <a:r>
              <a:rPr lang="ru-RU" spc="-15" dirty="0">
                <a:solidFill>
                  <a:srgbClr val="000000"/>
                </a:solidFill>
                <a:latin typeface="Times New Roman" panose="02020603050405020304" pitchFamily="18" charset="0"/>
                <a:ea typeface="Times New Roman" panose="02020603050405020304" pitchFamily="18" charset="0"/>
              </a:rPr>
              <a:t>тарником, редким кустарником и лесом,  оголенные от растительности </a:t>
            </a:r>
            <a:r>
              <a:rPr lang="ru-RU" dirty="0">
                <a:solidFill>
                  <a:srgbClr val="000000"/>
                </a:solidFill>
                <a:latin typeface="Times New Roman" panose="02020603050405020304" pitchFamily="18" charset="0"/>
                <a:ea typeface="Times New Roman" panose="02020603050405020304" pitchFamily="18" charset="0"/>
              </a:rPr>
              <a:t>склоны и т.д.); </a:t>
            </a:r>
          </a:p>
          <a:p>
            <a:pPr marR="22860" algn="just">
              <a:buFont typeface="Arial" panose="020B0604020202020204" pitchFamily="34" charset="0"/>
              <a:buChar char="•"/>
              <a:tabLst>
                <a:tab pos="473075" algn="l"/>
              </a:tabLst>
            </a:pPr>
            <a:r>
              <a:rPr lang="ru-RU" spc="-20" dirty="0">
                <a:solidFill>
                  <a:srgbClr val="000000"/>
                </a:solidFill>
                <a:latin typeface="Times New Roman" panose="02020603050405020304" pitchFamily="18" charset="0"/>
                <a:ea typeface="Times New Roman" panose="02020603050405020304" pitchFamily="18" charset="0"/>
              </a:rPr>
              <a:t>участок вылета скального обломка.</a:t>
            </a:r>
            <a:endParaRPr lang="ru-RU" sz="1100" dirty="0">
              <a:latin typeface="Times New Roman" panose="02020603050405020304" pitchFamily="18" charset="0"/>
              <a:ea typeface="Times New Roman" panose="02020603050405020304" pitchFamily="18" charset="0"/>
            </a:endParaRPr>
          </a:p>
          <a:p>
            <a:pPr marR="8890" algn="just"/>
            <a:r>
              <a:rPr lang="ru-RU" b="1" i="1" spc="-15" dirty="0">
                <a:solidFill>
                  <a:srgbClr val="000000"/>
                </a:solidFill>
                <a:latin typeface="Times New Roman" panose="02020603050405020304" pitchFamily="18" charset="0"/>
                <a:ea typeface="Times New Roman" panose="02020603050405020304" pitchFamily="18" charset="0"/>
              </a:rPr>
              <a:t>В результате расчета определяют расчетную скорость и дальность падения </a:t>
            </a:r>
            <a:r>
              <a:rPr lang="ru-RU" b="1" i="1" dirty="0">
                <a:solidFill>
                  <a:srgbClr val="000000"/>
                </a:solidFill>
                <a:latin typeface="Times New Roman" panose="02020603050405020304" pitchFamily="18" charset="0"/>
                <a:ea typeface="Times New Roman" panose="02020603050405020304" pitchFamily="18" charset="0"/>
              </a:rPr>
              <a:t>скального обломка</a:t>
            </a:r>
            <a:r>
              <a:rPr lang="ru-RU" dirty="0">
                <a:solidFill>
                  <a:srgbClr val="000000"/>
                </a:solidFill>
                <a:latin typeface="Times New Roman" panose="02020603050405020304" pitchFamily="18" charset="0"/>
                <a:ea typeface="Times New Roman" panose="02020603050405020304" pitchFamily="18" charset="0"/>
              </a:rPr>
              <a:t>.</a:t>
            </a:r>
            <a:endParaRPr lang="ru-RU" sz="1100" dirty="0">
              <a:latin typeface="Times New Roman" panose="02020603050405020304" pitchFamily="18" charset="0"/>
              <a:ea typeface="Times New Roman" panose="02020603050405020304" pitchFamily="18" charset="0"/>
            </a:endParaRPr>
          </a:p>
          <a:p>
            <a:pPr algn="just"/>
            <a:endParaRPr lang="ru-RU" dirty="0"/>
          </a:p>
        </p:txBody>
      </p:sp>
      <p:sp>
        <p:nvSpPr>
          <p:cNvPr id="17" name="Прямоугольник 16">
            <a:extLst>
              <a:ext uri="{FF2B5EF4-FFF2-40B4-BE49-F238E27FC236}">
                <a16:creationId xmlns:a16="http://schemas.microsoft.com/office/drawing/2014/main" id="{A994AFA6-EAA9-4A4D-9BD0-C14B3AE1B4C0}"/>
              </a:ext>
            </a:extLst>
          </p:cNvPr>
          <p:cNvSpPr/>
          <p:nvPr/>
        </p:nvSpPr>
        <p:spPr>
          <a:xfrm>
            <a:off x="231055" y="972415"/>
            <a:ext cx="6050039" cy="1200329"/>
          </a:xfrm>
          <a:prstGeom prst="rect">
            <a:avLst/>
          </a:prstGeom>
        </p:spPr>
        <p:txBody>
          <a:bodyPr wrap="square">
            <a:spAutoFit/>
          </a:bodyPr>
          <a:lstStyle/>
          <a:p>
            <a:r>
              <a:rPr lang="ru-RU" b="1" dirty="0">
                <a:solidFill>
                  <a:srgbClr val="000000"/>
                </a:solidFill>
                <a:latin typeface="Times New Roman" panose="02020603050405020304" pitchFamily="18" charset="0"/>
              </a:rPr>
              <a:t>Методика включает решение двух главных задач: </a:t>
            </a:r>
          </a:p>
          <a:p>
            <a:r>
              <a:rPr lang="ru-RU" b="1" dirty="0">
                <a:solidFill>
                  <a:srgbClr val="000000"/>
                </a:solidFill>
                <a:latin typeface="Times New Roman" panose="02020603050405020304" pitchFamily="18" charset="0"/>
              </a:rPr>
              <a:t>1.  Расчет движения скального обломка по склону. </a:t>
            </a:r>
          </a:p>
          <a:p>
            <a:r>
              <a:rPr lang="ru-RU" b="1" dirty="0">
                <a:solidFill>
                  <a:srgbClr val="000000"/>
                </a:solidFill>
                <a:latin typeface="Times New Roman" panose="02020603050405020304" pitchFamily="18" charset="0"/>
              </a:rPr>
              <a:t>2.  Расчет силового взаимодействия скального обломка с препятствием. </a:t>
            </a:r>
          </a:p>
        </p:txBody>
      </p:sp>
      <p:sp>
        <p:nvSpPr>
          <p:cNvPr id="19" name="Прямоугольник 18">
            <a:extLst>
              <a:ext uri="{FF2B5EF4-FFF2-40B4-BE49-F238E27FC236}">
                <a16:creationId xmlns:a16="http://schemas.microsoft.com/office/drawing/2014/main" id="{8A5445B6-209D-45BF-8B67-AA562EFD49BF}"/>
              </a:ext>
            </a:extLst>
          </p:cNvPr>
          <p:cNvSpPr/>
          <p:nvPr/>
        </p:nvSpPr>
        <p:spPr>
          <a:xfrm>
            <a:off x="6456986" y="3536682"/>
            <a:ext cx="5246759" cy="2862322"/>
          </a:xfrm>
          <a:prstGeom prst="rect">
            <a:avLst/>
          </a:prstGeom>
        </p:spPr>
        <p:txBody>
          <a:bodyPr wrap="square">
            <a:spAutoFit/>
          </a:bodyPr>
          <a:lstStyle/>
          <a:p>
            <a:pPr algn="just"/>
            <a:r>
              <a:rPr lang="ru-RU" dirty="0">
                <a:latin typeface="Arial Black" panose="020B0A04020102020204" pitchFamily="34" charset="0"/>
              </a:rPr>
              <a:t>Дополнительные исходные данные (Задача 2)</a:t>
            </a:r>
          </a:p>
          <a:p>
            <a:pPr marL="285750" indent="-285750">
              <a:buFont typeface="Arial" panose="020B0604020202020204" pitchFamily="34" charset="0"/>
              <a:buChar char="•"/>
            </a:pPr>
            <a:r>
              <a:rPr lang="ru-RU" spc="-10" dirty="0">
                <a:solidFill>
                  <a:srgbClr val="000000"/>
                </a:solidFill>
                <a:latin typeface="Times New Roman" panose="02020603050405020304" pitchFamily="18" charset="0"/>
              </a:rPr>
              <a:t>параметры скального обломка:</a:t>
            </a:r>
          </a:p>
          <a:p>
            <a:r>
              <a:rPr lang="ru-RU" spc="-10" dirty="0">
                <a:solidFill>
                  <a:srgbClr val="000000"/>
                </a:solidFill>
                <a:latin typeface="Times New Roman" panose="02020603050405020304" pitchFamily="18" charset="0"/>
              </a:rPr>
              <a:t>а) объемный вес скального обломка - кН/м3;</a:t>
            </a:r>
          </a:p>
          <a:p>
            <a:r>
              <a:rPr lang="ru-RU" spc="-10" dirty="0">
                <a:solidFill>
                  <a:srgbClr val="000000"/>
                </a:solidFill>
                <a:latin typeface="Times New Roman" panose="02020603050405020304" pitchFamily="18" charset="0"/>
              </a:rPr>
              <a:t>б) объем скального обломка - м3;</a:t>
            </a:r>
          </a:p>
          <a:p>
            <a:pPr marL="285750" indent="-285750">
              <a:buFont typeface="Arial" panose="020B0604020202020204" pitchFamily="34" charset="0"/>
              <a:buChar char="•"/>
            </a:pPr>
            <a:r>
              <a:rPr lang="ru-RU" spc="-10" dirty="0">
                <a:solidFill>
                  <a:srgbClr val="000000"/>
                </a:solidFill>
                <a:latin typeface="Times New Roman" panose="02020603050405020304" pitchFamily="18" charset="0"/>
              </a:rPr>
              <a:t>параметры препятствия</a:t>
            </a:r>
          </a:p>
          <a:p>
            <a:pPr marR="8890" algn="just"/>
            <a:r>
              <a:rPr lang="ru-RU" b="1" i="1" spc="-15" dirty="0">
                <a:solidFill>
                  <a:srgbClr val="000000"/>
                </a:solidFill>
                <a:latin typeface="Times New Roman" panose="02020603050405020304" pitchFamily="18" charset="0"/>
              </a:rPr>
              <a:t>В результате расчета определяется пригодность данного вида защиты, эф­фективность гашения скорости движения скального обломка. </a:t>
            </a:r>
          </a:p>
          <a:p>
            <a:pPr algn="just"/>
            <a:endParaRPr lang="ru-RU" dirty="0"/>
          </a:p>
        </p:txBody>
      </p:sp>
      <p:pic>
        <p:nvPicPr>
          <p:cNvPr id="20" name="Рисунок 19">
            <a:extLst>
              <a:ext uri="{FF2B5EF4-FFF2-40B4-BE49-F238E27FC236}">
                <a16:creationId xmlns:a16="http://schemas.microsoft.com/office/drawing/2014/main" id="{4C82DFB8-82F4-41FB-9730-DB49217DD11A}"/>
              </a:ext>
            </a:extLst>
          </p:cNvPr>
          <p:cNvPicPr>
            <a:picLocks noChangeAspect="1"/>
          </p:cNvPicPr>
          <p:nvPr/>
        </p:nvPicPr>
        <p:blipFill>
          <a:blip r:embed="rId2"/>
          <a:stretch>
            <a:fillRect/>
          </a:stretch>
        </p:blipFill>
        <p:spPr>
          <a:xfrm>
            <a:off x="7885333" y="852991"/>
            <a:ext cx="2755631" cy="2389839"/>
          </a:xfrm>
          <a:prstGeom prst="rect">
            <a:avLst/>
          </a:prstGeom>
        </p:spPr>
      </p:pic>
    </p:spTree>
    <p:extLst>
      <p:ext uri="{BB962C8B-B14F-4D97-AF65-F5344CB8AC3E}">
        <p14:creationId xmlns:p14="http://schemas.microsoft.com/office/powerpoint/2010/main" val="188726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298995" y="682961"/>
            <a:ext cx="7954050" cy="646331"/>
          </a:xfrm>
          <a:prstGeom prst="rect">
            <a:avLst/>
          </a:prstGeom>
        </p:spPr>
        <p:txBody>
          <a:bodyPr wrap="square">
            <a:spAutoFit/>
          </a:bodyPr>
          <a:lstStyle/>
          <a:p>
            <a:pPr algn="ctr"/>
            <a:r>
              <a:rPr lang="ru-RU" dirty="0">
                <a:latin typeface="Arial Black" panose="020B0A04020102020204" pitchFamily="34" charset="0"/>
              </a:rPr>
              <a:t>Определение расчетной скорости движения скального обломка по различ­ным типам склонов </a:t>
            </a:r>
            <a:endParaRPr lang="ru-RU" dirty="0"/>
          </a:p>
        </p:txBody>
      </p:sp>
      <p:sp>
        <p:nvSpPr>
          <p:cNvPr id="14" name="Прямоугольник 13">
            <a:extLst>
              <a:ext uri="{FF2B5EF4-FFF2-40B4-BE49-F238E27FC236}">
                <a16:creationId xmlns:a16="http://schemas.microsoft.com/office/drawing/2014/main" id="{4D8EE4FE-07CE-4A5E-90F3-DD28A322F907}"/>
              </a:ext>
            </a:extLst>
          </p:cNvPr>
          <p:cNvSpPr/>
          <p:nvPr/>
        </p:nvSpPr>
        <p:spPr>
          <a:xfrm>
            <a:off x="688425" y="1310263"/>
            <a:ext cx="6053196" cy="369332"/>
          </a:xfrm>
          <a:prstGeom prst="rect">
            <a:avLst/>
          </a:prstGeom>
        </p:spPr>
        <p:txBody>
          <a:bodyPr wrap="none">
            <a:spAutoFit/>
          </a:bodyPr>
          <a:lstStyle/>
          <a:p>
            <a:r>
              <a:rPr lang="ru-RU" b="1" i="1" dirty="0"/>
              <a:t>Морфометрические типы склонов (ОДМ 218.2.051-2015)</a:t>
            </a:r>
          </a:p>
        </p:txBody>
      </p:sp>
      <p:sp>
        <p:nvSpPr>
          <p:cNvPr id="15" name="Прямоугольник 14">
            <a:extLst>
              <a:ext uri="{FF2B5EF4-FFF2-40B4-BE49-F238E27FC236}">
                <a16:creationId xmlns:a16="http://schemas.microsoft.com/office/drawing/2014/main" id="{7A159CC8-3A8B-4FCF-AF2B-09BD40AA1915}"/>
              </a:ext>
            </a:extLst>
          </p:cNvPr>
          <p:cNvSpPr/>
          <p:nvPr/>
        </p:nvSpPr>
        <p:spPr>
          <a:xfrm>
            <a:off x="167456" y="2450848"/>
            <a:ext cx="11785462" cy="646331"/>
          </a:xfrm>
          <a:prstGeom prst="rect">
            <a:avLst/>
          </a:prstGeom>
        </p:spPr>
        <p:txBody>
          <a:bodyPr wrap="square">
            <a:spAutoFit/>
          </a:bodyPr>
          <a:lstStyle/>
          <a:p>
            <a:r>
              <a:rPr lang="ru-RU" dirty="0"/>
              <a:t> </a:t>
            </a:r>
            <a:r>
              <a:rPr lang="ru-RU" b="1" dirty="0"/>
              <a:t>Тип  I.  </a:t>
            </a:r>
            <a:r>
              <a:rPr lang="ru-RU" dirty="0"/>
              <a:t>Откосы  (склоны)  уступчатого  профиля  с  отдельными  уступами  высотой до  5 м  (а)  и  ломаного  профиля  с  отдельными  участками  вдоль  откоса (склона) длиной менее 10 м при разнице в углах крутизны до 5° (б).</a:t>
            </a:r>
          </a:p>
        </p:txBody>
      </p:sp>
      <p:sp>
        <p:nvSpPr>
          <p:cNvPr id="6" name="Прямоугольник 5">
            <a:extLst>
              <a:ext uri="{FF2B5EF4-FFF2-40B4-BE49-F238E27FC236}">
                <a16:creationId xmlns:a16="http://schemas.microsoft.com/office/drawing/2014/main" id="{948AE54B-EDB3-4DE4-A34C-8163E4E16558}"/>
              </a:ext>
            </a:extLst>
          </p:cNvPr>
          <p:cNvSpPr/>
          <p:nvPr/>
        </p:nvSpPr>
        <p:spPr>
          <a:xfrm>
            <a:off x="172628" y="3075680"/>
            <a:ext cx="6278280" cy="3416320"/>
          </a:xfrm>
          <a:prstGeom prst="rect">
            <a:avLst/>
          </a:prstGeom>
        </p:spPr>
        <p:txBody>
          <a:bodyPr wrap="square">
            <a:spAutoFit/>
          </a:bodyPr>
          <a:lstStyle/>
          <a:p>
            <a:r>
              <a:rPr lang="ru-RU" dirty="0"/>
              <a:t>Расчетные  скорости  движения  обломков  можно определить  как  для  однообразного откоса (склона)  по  спрямленному  профилю  (по среднему углу крутизны откоса (склона)) по формуле:</a:t>
            </a:r>
          </a:p>
          <a:p>
            <a:endParaRPr lang="ru-RU" dirty="0"/>
          </a:p>
          <a:p>
            <a:r>
              <a:rPr lang="ru-RU" dirty="0"/>
              <a:t>где  </a:t>
            </a:r>
            <a:r>
              <a:rPr lang="ru-RU" dirty="0">
                <a:sym typeface="Symbol" panose="05050102010706020507" pitchFamily="18" charset="2"/>
              </a:rPr>
              <a:t></a:t>
            </a:r>
            <a:r>
              <a:rPr lang="ru-RU" dirty="0"/>
              <a:t>  -   коэффициент,  определяемый  в  зависимости  от  крутизны  откоса  (склона)  </a:t>
            </a:r>
            <a:r>
              <a:rPr lang="ru-RU" i="1" dirty="0"/>
              <a:t>а</a:t>
            </a:r>
            <a:r>
              <a:rPr lang="ru-RU" dirty="0"/>
              <a:t> </a:t>
            </a:r>
          </a:p>
          <a:p>
            <a:r>
              <a:rPr lang="ru-RU" b="1" i="1" dirty="0"/>
              <a:t>Н </a:t>
            </a:r>
            <a:r>
              <a:rPr lang="ru-RU" dirty="0"/>
              <a:t> -  высота падения обломков скального грунта, м.</a:t>
            </a:r>
          </a:p>
          <a:p>
            <a:r>
              <a:rPr lang="ru-RU" dirty="0">
                <a:sym typeface="Symbol" panose="05050102010706020507" pitchFamily="18" charset="2"/>
              </a:rPr>
              <a:t></a:t>
            </a:r>
            <a:r>
              <a:rPr lang="ru-RU" baseline="30000" dirty="0">
                <a:sym typeface="Symbol" panose="05050102010706020507" pitchFamily="18" charset="2"/>
              </a:rPr>
              <a:t>2</a:t>
            </a:r>
            <a:r>
              <a:rPr lang="ru-RU" dirty="0">
                <a:sym typeface="Symbol" panose="05050102010706020507" pitchFamily="18" charset="2"/>
              </a:rPr>
              <a:t>=</a:t>
            </a:r>
            <a:r>
              <a:rPr lang="en-US" i="1" dirty="0">
                <a:latin typeface="Times New Roman" panose="02020603050405020304" pitchFamily="18" charset="0"/>
                <a:cs typeface="Times New Roman" panose="02020603050405020304" pitchFamily="18" charset="0"/>
              </a:rPr>
              <a:t> 1-</a:t>
            </a:r>
            <a:r>
              <a:rPr lang="ru-RU" i="1" dirty="0">
                <a:latin typeface="Times New Roman" panose="02020603050405020304" pitchFamily="18" charset="0"/>
                <a:cs typeface="Times New Roman" panose="02020603050405020304" pitchFamily="18" charset="0"/>
              </a:rPr>
              <a:t> К</a:t>
            </a:r>
            <a:r>
              <a:rPr lang="en-US" i="1" baseline="-25000" dirty="0" err="1">
                <a:latin typeface="Times New Roman" panose="02020603050405020304" pitchFamily="18" charset="0"/>
                <a:cs typeface="Times New Roman" panose="02020603050405020304" pitchFamily="18" charset="0"/>
              </a:rPr>
              <a:t>i</a:t>
            </a:r>
            <a:r>
              <a:rPr lang="en-US" i="1" baseline="-25000"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ctg</a:t>
            </a:r>
            <a:r>
              <a:rPr lang="en-US" i="1" dirty="0">
                <a:latin typeface="Times New Roman" panose="02020603050405020304" pitchFamily="18" charset="0"/>
                <a:cs typeface="Times New Roman" panose="02020603050405020304" pitchFamily="18" charset="0"/>
              </a:rPr>
              <a:t> a</a:t>
            </a:r>
            <a:r>
              <a:rPr lang="en-US" i="1" baseline="-25000" dirty="0">
                <a:latin typeface="Times New Roman" panose="02020603050405020304" pitchFamily="18" charset="0"/>
                <a:cs typeface="Times New Roman" panose="02020603050405020304" pitchFamily="18" charset="0"/>
              </a:rPr>
              <a:t>i</a:t>
            </a:r>
            <a:r>
              <a:rPr lang="en-US" i="1" baseline="-25000" dirty="0">
                <a:latin typeface="Times New Roman" panose="02020603050405020304" pitchFamily="18" charset="0"/>
                <a:cs typeface="Times New Roman" panose="02020603050405020304" pitchFamily="18" charset="0"/>
                <a:sym typeface="Symbol" panose="05050102010706020507" pitchFamily="18" charset="2"/>
              </a:rPr>
              <a:t> </a:t>
            </a:r>
            <a:endParaRPr lang="ru-RU" i="1" baseline="-25000" dirty="0">
              <a:latin typeface="Times New Roman" panose="02020603050405020304" pitchFamily="18" charset="0"/>
              <a:cs typeface="Times New Roman" panose="02020603050405020304" pitchFamily="18" charset="0"/>
              <a:sym typeface="Symbol" panose="05050102010706020507" pitchFamily="18" charset="2"/>
            </a:endParaRPr>
          </a:p>
          <a:p>
            <a:r>
              <a:rPr lang="ru-RU" dirty="0">
                <a:latin typeface="Times New Roman" panose="02020603050405020304" pitchFamily="18" charset="0"/>
                <a:cs typeface="Times New Roman" panose="02020603050405020304" pitchFamily="18" charset="0"/>
              </a:rPr>
              <a:t>К -  коэффициент, учитывающий  комплексное  влияние  на скорость движения скальных обломков благоприятного  сочетания  факторов, в отдельности  не поддающихся  учету.</a:t>
            </a:r>
            <a:endParaRPr lang="ru-RU"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16" name="Прямоугольник 15">
            <a:extLst>
              <a:ext uri="{FF2B5EF4-FFF2-40B4-BE49-F238E27FC236}">
                <a16:creationId xmlns:a16="http://schemas.microsoft.com/office/drawing/2014/main" id="{8D1799D7-CF84-473C-8B3D-679EED768A4D}"/>
              </a:ext>
            </a:extLst>
          </p:cNvPr>
          <p:cNvSpPr/>
          <p:nvPr/>
        </p:nvSpPr>
        <p:spPr>
          <a:xfrm>
            <a:off x="167456" y="1566329"/>
            <a:ext cx="11627978" cy="923330"/>
          </a:xfrm>
          <a:prstGeom prst="rect">
            <a:avLst/>
          </a:prstGeom>
        </p:spPr>
        <p:txBody>
          <a:bodyPr wrap="square">
            <a:spAutoFit/>
          </a:bodyPr>
          <a:lstStyle/>
          <a:p>
            <a:r>
              <a:rPr lang="ru-RU" b="1" i="1" dirty="0"/>
              <a:t>Расчетные  скорости  движения  обломков  скальных  грунтов  по  горным  откосам (склонам)  следует  определять  с  учетом  их  конфигурации,  в  зависимости  от которой  они подразделяются на четыре типа (ОДМ 218.2.051-2015 ).</a:t>
            </a:r>
          </a:p>
        </p:txBody>
      </p:sp>
      <p:pic>
        <p:nvPicPr>
          <p:cNvPr id="10" name="Рисунок 9">
            <a:extLst>
              <a:ext uri="{FF2B5EF4-FFF2-40B4-BE49-F238E27FC236}">
                <a16:creationId xmlns:a16="http://schemas.microsoft.com/office/drawing/2014/main" id="{0E0879A6-B543-4C79-B602-B747C86CA314}"/>
              </a:ext>
            </a:extLst>
          </p:cNvPr>
          <p:cNvPicPr>
            <a:picLocks noChangeAspect="1"/>
          </p:cNvPicPr>
          <p:nvPr/>
        </p:nvPicPr>
        <p:blipFill>
          <a:blip r:embed="rId2"/>
          <a:stretch>
            <a:fillRect/>
          </a:stretch>
        </p:blipFill>
        <p:spPr>
          <a:xfrm>
            <a:off x="6431882" y="4035749"/>
            <a:ext cx="5685304" cy="2529840"/>
          </a:xfrm>
          <a:prstGeom prst="rect">
            <a:avLst/>
          </a:prstGeom>
        </p:spPr>
      </p:pic>
      <p:pic>
        <p:nvPicPr>
          <p:cNvPr id="11" name="Рисунок 10">
            <a:extLst>
              <a:ext uri="{FF2B5EF4-FFF2-40B4-BE49-F238E27FC236}">
                <a16:creationId xmlns:a16="http://schemas.microsoft.com/office/drawing/2014/main" id="{F2F097A1-1F0A-4AF7-90D0-74DCE9085A84}"/>
              </a:ext>
            </a:extLst>
          </p:cNvPr>
          <p:cNvPicPr>
            <a:picLocks noChangeAspect="1"/>
          </p:cNvPicPr>
          <p:nvPr/>
        </p:nvPicPr>
        <p:blipFill>
          <a:blip r:embed="rId3"/>
          <a:stretch>
            <a:fillRect/>
          </a:stretch>
        </p:blipFill>
        <p:spPr>
          <a:xfrm>
            <a:off x="2639616" y="3960919"/>
            <a:ext cx="1562100" cy="514350"/>
          </a:xfrm>
          <a:prstGeom prst="rect">
            <a:avLst/>
          </a:prstGeom>
        </p:spPr>
      </p:pic>
    </p:spTree>
    <p:extLst>
      <p:ext uri="{BB962C8B-B14F-4D97-AF65-F5344CB8AC3E}">
        <p14:creationId xmlns:p14="http://schemas.microsoft.com/office/powerpoint/2010/main" val="525240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298995" y="682961"/>
            <a:ext cx="7954050" cy="646331"/>
          </a:xfrm>
          <a:prstGeom prst="rect">
            <a:avLst/>
          </a:prstGeom>
        </p:spPr>
        <p:txBody>
          <a:bodyPr wrap="square">
            <a:spAutoFit/>
          </a:bodyPr>
          <a:lstStyle/>
          <a:p>
            <a:pPr algn="ctr"/>
            <a:r>
              <a:rPr lang="ru-RU" dirty="0">
                <a:latin typeface="Arial Black" panose="020B0A04020102020204" pitchFamily="34" charset="0"/>
              </a:rPr>
              <a:t>Определение расчетной скорости движения скального обломка по различ­ным типам склонов </a:t>
            </a:r>
            <a:endParaRPr lang="ru-RU" dirty="0"/>
          </a:p>
        </p:txBody>
      </p:sp>
      <p:sp>
        <p:nvSpPr>
          <p:cNvPr id="14" name="Прямоугольник 13">
            <a:extLst>
              <a:ext uri="{FF2B5EF4-FFF2-40B4-BE49-F238E27FC236}">
                <a16:creationId xmlns:a16="http://schemas.microsoft.com/office/drawing/2014/main" id="{4D8EE4FE-07CE-4A5E-90F3-DD28A322F907}"/>
              </a:ext>
            </a:extLst>
          </p:cNvPr>
          <p:cNvSpPr/>
          <p:nvPr/>
        </p:nvSpPr>
        <p:spPr>
          <a:xfrm>
            <a:off x="688425" y="1310263"/>
            <a:ext cx="6053196" cy="369332"/>
          </a:xfrm>
          <a:prstGeom prst="rect">
            <a:avLst/>
          </a:prstGeom>
        </p:spPr>
        <p:txBody>
          <a:bodyPr wrap="none">
            <a:spAutoFit/>
          </a:bodyPr>
          <a:lstStyle/>
          <a:p>
            <a:r>
              <a:rPr lang="ru-RU" b="1" i="1" dirty="0"/>
              <a:t>Морфометрические типы склонов (ОДМ 218.2.051-2015)</a:t>
            </a:r>
          </a:p>
        </p:txBody>
      </p:sp>
      <p:sp>
        <p:nvSpPr>
          <p:cNvPr id="15" name="Прямоугольник 14">
            <a:extLst>
              <a:ext uri="{FF2B5EF4-FFF2-40B4-BE49-F238E27FC236}">
                <a16:creationId xmlns:a16="http://schemas.microsoft.com/office/drawing/2014/main" id="{7A159CC8-3A8B-4FCF-AF2B-09BD40AA1915}"/>
              </a:ext>
            </a:extLst>
          </p:cNvPr>
          <p:cNvSpPr/>
          <p:nvPr/>
        </p:nvSpPr>
        <p:spPr>
          <a:xfrm>
            <a:off x="95412" y="1844259"/>
            <a:ext cx="11785462" cy="646331"/>
          </a:xfrm>
          <a:prstGeom prst="rect">
            <a:avLst/>
          </a:prstGeom>
        </p:spPr>
        <p:txBody>
          <a:bodyPr wrap="square">
            <a:spAutoFit/>
          </a:bodyPr>
          <a:lstStyle/>
          <a:p>
            <a:r>
              <a:rPr lang="ru-RU" dirty="0"/>
              <a:t> </a:t>
            </a:r>
            <a:r>
              <a:rPr lang="ru-RU" b="1" dirty="0"/>
              <a:t>Тип II. </a:t>
            </a:r>
            <a:r>
              <a:rPr lang="ru-RU" dirty="0"/>
              <a:t>Откосы (склоны) ломаного  профиля с отдельными  участками крутизной от  30  до  60°  при  длине  участков  более  10  м  и  при  разнице  в  углах  крутизны  смежных участков более 5°</a:t>
            </a:r>
          </a:p>
        </p:txBody>
      </p:sp>
      <p:sp>
        <p:nvSpPr>
          <p:cNvPr id="6" name="Прямоугольник 5">
            <a:extLst>
              <a:ext uri="{FF2B5EF4-FFF2-40B4-BE49-F238E27FC236}">
                <a16:creationId xmlns:a16="http://schemas.microsoft.com/office/drawing/2014/main" id="{948AE54B-EDB3-4DE4-A34C-8163E4E16558}"/>
              </a:ext>
            </a:extLst>
          </p:cNvPr>
          <p:cNvSpPr/>
          <p:nvPr/>
        </p:nvSpPr>
        <p:spPr>
          <a:xfrm>
            <a:off x="180020" y="2393116"/>
            <a:ext cx="7419689" cy="369332"/>
          </a:xfrm>
          <a:prstGeom prst="rect">
            <a:avLst/>
          </a:prstGeom>
        </p:spPr>
        <p:txBody>
          <a:bodyPr wrap="square">
            <a:spAutoFit/>
          </a:bodyPr>
          <a:lstStyle/>
          <a:p>
            <a:r>
              <a:rPr lang="ru-RU" dirty="0"/>
              <a:t>Расчетные скорости движения обломков определяются по формуле:</a:t>
            </a:r>
          </a:p>
        </p:txBody>
      </p:sp>
      <p:pic>
        <p:nvPicPr>
          <p:cNvPr id="2" name="Рисунок 1">
            <a:extLst>
              <a:ext uri="{FF2B5EF4-FFF2-40B4-BE49-F238E27FC236}">
                <a16:creationId xmlns:a16="http://schemas.microsoft.com/office/drawing/2014/main" id="{07AD5B28-32AF-4E36-A2E2-E44BD5F647FD}"/>
              </a:ext>
            </a:extLst>
          </p:cNvPr>
          <p:cNvPicPr>
            <a:picLocks noChangeAspect="1"/>
          </p:cNvPicPr>
          <p:nvPr/>
        </p:nvPicPr>
        <p:blipFill>
          <a:blip r:embed="rId2"/>
          <a:stretch>
            <a:fillRect/>
          </a:stretch>
        </p:blipFill>
        <p:spPr>
          <a:xfrm>
            <a:off x="7296412" y="3034306"/>
            <a:ext cx="4715568" cy="3769012"/>
          </a:xfrm>
          <a:prstGeom prst="rect">
            <a:avLst/>
          </a:prstGeom>
        </p:spPr>
      </p:pic>
      <p:pic>
        <p:nvPicPr>
          <p:cNvPr id="4" name="Рисунок 3">
            <a:extLst>
              <a:ext uri="{FF2B5EF4-FFF2-40B4-BE49-F238E27FC236}">
                <a16:creationId xmlns:a16="http://schemas.microsoft.com/office/drawing/2014/main" id="{7689EACF-8093-4C76-8CAE-8FB8DFDD11A8}"/>
              </a:ext>
            </a:extLst>
          </p:cNvPr>
          <p:cNvPicPr>
            <a:picLocks noChangeAspect="1"/>
          </p:cNvPicPr>
          <p:nvPr/>
        </p:nvPicPr>
        <p:blipFill>
          <a:blip r:embed="rId3"/>
          <a:stretch>
            <a:fillRect/>
          </a:stretch>
        </p:blipFill>
        <p:spPr>
          <a:xfrm>
            <a:off x="8594538" y="2071420"/>
            <a:ext cx="2494323" cy="744379"/>
          </a:xfrm>
          <a:prstGeom prst="rect">
            <a:avLst/>
          </a:prstGeom>
        </p:spPr>
      </p:pic>
      <p:sp>
        <p:nvSpPr>
          <p:cNvPr id="5" name="Прямоугольник 4">
            <a:extLst>
              <a:ext uri="{FF2B5EF4-FFF2-40B4-BE49-F238E27FC236}">
                <a16:creationId xmlns:a16="http://schemas.microsoft.com/office/drawing/2014/main" id="{5C72D4B0-FEA9-414A-A56D-3A1F0FEE2BCA}"/>
              </a:ext>
            </a:extLst>
          </p:cNvPr>
          <p:cNvSpPr/>
          <p:nvPr/>
        </p:nvSpPr>
        <p:spPr>
          <a:xfrm>
            <a:off x="180020" y="3298764"/>
            <a:ext cx="6677980" cy="2862322"/>
          </a:xfrm>
          <a:prstGeom prst="rect">
            <a:avLst/>
          </a:prstGeom>
        </p:spPr>
        <p:txBody>
          <a:bodyPr wrap="square">
            <a:spAutoFit/>
          </a:bodyPr>
          <a:lstStyle/>
          <a:p>
            <a:r>
              <a:rPr lang="ru-RU" dirty="0"/>
              <a:t>К -  коэффициент, учитывающий  комплексное  влияние  на скорость движения скальных обломков благоприятного  сочетания  факторов, в отдельности  не поддающихся  учету.  размеров  и  формы  скальных  обломков,  микрорельефа </a:t>
            </a:r>
          </a:p>
          <a:p>
            <a:r>
              <a:rPr lang="ru-RU" dirty="0"/>
              <a:t>склона, физико-механических свойств горной породы, характера поверхностно­го покрова склона, воздушного сопротивления  и т.п.  Значения  коэффициентов К были установлены экспериментальным  путем посредством натурных измерений  скоростей  движения  скальных  обломков  по реальным  горным  склонам  и статистической обработки результатов измерений.</a:t>
            </a:r>
          </a:p>
        </p:txBody>
      </p:sp>
      <p:sp>
        <p:nvSpPr>
          <p:cNvPr id="11" name="Прямоугольник 10">
            <a:extLst>
              <a:ext uri="{FF2B5EF4-FFF2-40B4-BE49-F238E27FC236}">
                <a16:creationId xmlns:a16="http://schemas.microsoft.com/office/drawing/2014/main" id="{98DD3CA9-C70A-4779-8085-98C3F20327BC}"/>
              </a:ext>
            </a:extLst>
          </p:cNvPr>
          <p:cNvSpPr/>
          <p:nvPr/>
        </p:nvSpPr>
        <p:spPr>
          <a:xfrm>
            <a:off x="95412" y="2652433"/>
            <a:ext cx="8813457" cy="646331"/>
          </a:xfrm>
          <a:prstGeom prst="rect">
            <a:avLst/>
          </a:prstGeom>
        </p:spPr>
        <p:txBody>
          <a:bodyPr wrap="square">
            <a:spAutoFit/>
          </a:bodyPr>
          <a:lstStyle/>
          <a:p>
            <a:r>
              <a:rPr lang="ru-RU" dirty="0"/>
              <a:t>где  </a:t>
            </a:r>
            <a:r>
              <a:rPr lang="ru-RU" dirty="0">
                <a:sym typeface="Symbol" panose="05050102010706020507" pitchFamily="18" charset="2"/>
              </a:rPr>
              <a:t></a:t>
            </a:r>
            <a:r>
              <a:rPr lang="ru-RU" dirty="0"/>
              <a:t>  -   коэффициент,  определяемый  в  зависимости  от  крутизны  откоса  (склона)  </a:t>
            </a:r>
            <a:r>
              <a:rPr lang="ru-RU" i="1" dirty="0"/>
              <a:t>а</a:t>
            </a:r>
            <a:r>
              <a:rPr lang="ru-RU" dirty="0"/>
              <a:t> </a:t>
            </a:r>
          </a:p>
          <a:p>
            <a:r>
              <a:rPr lang="ru-RU" b="1" i="1" dirty="0"/>
              <a:t>Н </a:t>
            </a:r>
            <a:r>
              <a:rPr lang="ru-RU" dirty="0"/>
              <a:t> -  высота падения обломков скального грунта, м., </a:t>
            </a:r>
            <a:r>
              <a:rPr lang="ru-RU" dirty="0">
                <a:sym typeface="Symbol" panose="05050102010706020507" pitchFamily="18" charset="2"/>
              </a:rPr>
              <a:t></a:t>
            </a:r>
            <a:r>
              <a:rPr lang="ru-RU" baseline="30000" dirty="0">
                <a:sym typeface="Symbol" panose="05050102010706020507" pitchFamily="18" charset="2"/>
              </a:rPr>
              <a:t>2</a:t>
            </a:r>
            <a:r>
              <a:rPr lang="ru-RU" dirty="0">
                <a:sym typeface="Symbol" panose="05050102010706020507" pitchFamily="18" charset="2"/>
              </a:rPr>
              <a:t>=</a:t>
            </a:r>
            <a:r>
              <a:rPr lang="en-US" i="1" dirty="0">
                <a:latin typeface="Times New Roman" panose="02020603050405020304" pitchFamily="18" charset="0"/>
                <a:cs typeface="Times New Roman" panose="02020603050405020304" pitchFamily="18" charset="0"/>
              </a:rPr>
              <a:t> 1-</a:t>
            </a:r>
            <a:r>
              <a:rPr lang="ru-RU" i="1" dirty="0">
                <a:latin typeface="Times New Roman" panose="02020603050405020304" pitchFamily="18" charset="0"/>
                <a:cs typeface="Times New Roman" panose="02020603050405020304" pitchFamily="18" charset="0"/>
              </a:rPr>
              <a:t> К</a:t>
            </a:r>
            <a:r>
              <a:rPr lang="en-US" i="1" baseline="-25000" dirty="0" err="1">
                <a:latin typeface="Times New Roman" panose="02020603050405020304" pitchFamily="18" charset="0"/>
                <a:cs typeface="Times New Roman" panose="02020603050405020304" pitchFamily="18" charset="0"/>
              </a:rPr>
              <a:t>i</a:t>
            </a:r>
            <a:r>
              <a:rPr lang="en-US" i="1" baseline="-25000"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ctg</a:t>
            </a:r>
            <a:r>
              <a:rPr lang="en-US" i="1" dirty="0">
                <a:latin typeface="Times New Roman" panose="02020603050405020304" pitchFamily="18" charset="0"/>
                <a:cs typeface="Times New Roman" panose="02020603050405020304" pitchFamily="18" charset="0"/>
              </a:rPr>
              <a:t> a</a:t>
            </a:r>
            <a:r>
              <a:rPr lang="en-US" i="1" baseline="-25000" dirty="0">
                <a:latin typeface="Times New Roman" panose="02020603050405020304" pitchFamily="18" charset="0"/>
                <a:cs typeface="Times New Roman" panose="02020603050405020304" pitchFamily="18" charset="0"/>
              </a:rPr>
              <a:t>i</a:t>
            </a:r>
            <a:r>
              <a:rPr lang="en-US" i="1" baseline="-25000" dirty="0">
                <a:latin typeface="Times New Roman" panose="02020603050405020304" pitchFamily="18" charset="0"/>
                <a:cs typeface="Times New Roman" panose="02020603050405020304" pitchFamily="18" charset="0"/>
                <a:sym typeface="Symbol" panose="05050102010706020507" pitchFamily="18" charset="2"/>
              </a:rPr>
              <a:t> </a:t>
            </a:r>
            <a:endParaRPr lang="ru-RU" i="1" baseline="-25000" dirty="0">
              <a:latin typeface="Times New Roman" panose="02020603050405020304" pitchFamily="18" charset="0"/>
              <a:cs typeface="Times New Roman" panose="02020603050405020304" pitchFamily="18" charset="0"/>
              <a:sym typeface="Symbol" panose="05050102010706020507" pitchFamily="18" charset="2"/>
            </a:endParaRPr>
          </a:p>
        </p:txBody>
      </p:sp>
    </p:spTree>
    <p:extLst>
      <p:ext uri="{BB962C8B-B14F-4D97-AF65-F5344CB8AC3E}">
        <p14:creationId xmlns:p14="http://schemas.microsoft.com/office/powerpoint/2010/main" val="3772454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298995" y="682961"/>
            <a:ext cx="7954050" cy="646331"/>
          </a:xfrm>
          <a:prstGeom prst="rect">
            <a:avLst/>
          </a:prstGeom>
        </p:spPr>
        <p:txBody>
          <a:bodyPr wrap="square">
            <a:spAutoFit/>
          </a:bodyPr>
          <a:lstStyle/>
          <a:p>
            <a:pPr algn="ctr"/>
            <a:r>
              <a:rPr lang="ru-RU" dirty="0">
                <a:latin typeface="Arial Black" panose="020B0A04020102020204" pitchFamily="34" charset="0"/>
              </a:rPr>
              <a:t>Определение расчетной скорости движения скального обломка по различ­ным типам склонов </a:t>
            </a:r>
            <a:endParaRPr lang="ru-RU" dirty="0"/>
          </a:p>
        </p:txBody>
      </p:sp>
      <p:sp>
        <p:nvSpPr>
          <p:cNvPr id="14" name="Прямоугольник 13">
            <a:extLst>
              <a:ext uri="{FF2B5EF4-FFF2-40B4-BE49-F238E27FC236}">
                <a16:creationId xmlns:a16="http://schemas.microsoft.com/office/drawing/2014/main" id="{4D8EE4FE-07CE-4A5E-90F3-DD28A322F907}"/>
              </a:ext>
            </a:extLst>
          </p:cNvPr>
          <p:cNvSpPr/>
          <p:nvPr/>
        </p:nvSpPr>
        <p:spPr>
          <a:xfrm>
            <a:off x="688425" y="1310263"/>
            <a:ext cx="6053196" cy="369332"/>
          </a:xfrm>
          <a:prstGeom prst="rect">
            <a:avLst/>
          </a:prstGeom>
        </p:spPr>
        <p:txBody>
          <a:bodyPr wrap="none">
            <a:spAutoFit/>
          </a:bodyPr>
          <a:lstStyle/>
          <a:p>
            <a:r>
              <a:rPr lang="ru-RU" b="1" i="1" dirty="0"/>
              <a:t>Морфометрические типы склонов (ОДМ 218.2.051-2015)</a:t>
            </a:r>
          </a:p>
        </p:txBody>
      </p:sp>
      <p:sp>
        <p:nvSpPr>
          <p:cNvPr id="15" name="Прямоугольник 14">
            <a:extLst>
              <a:ext uri="{FF2B5EF4-FFF2-40B4-BE49-F238E27FC236}">
                <a16:creationId xmlns:a16="http://schemas.microsoft.com/office/drawing/2014/main" id="{7A159CC8-3A8B-4FCF-AF2B-09BD40AA1915}"/>
              </a:ext>
            </a:extLst>
          </p:cNvPr>
          <p:cNvSpPr/>
          <p:nvPr/>
        </p:nvSpPr>
        <p:spPr>
          <a:xfrm>
            <a:off x="95411" y="1804508"/>
            <a:ext cx="11917125" cy="646331"/>
          </a:xfrm>
          <a:prstGeom prst="rect">
            <a:avLst/>
          </a:prstGeom>
        </p:spPr>
        <p:txBody>
          <a:bodyPr wrap="square">
            <a:spAutoFit/>
          </a:bodyPr>
          <a:lstStyle/>
          <a:p>
            <a:pPr algn="just"/>
            <a:r>
              <a:rPr lang="ru-RU" dirty="0"/>
              <a:t> </a:t>
            </a:r>
            <a:r>
              <a:rPr lang="ru-RU" b="1" dirty="0"/>
              <a:t>Тип III. </a:t>
            </a:r>
            <a:r>
              <a:rPr lang="ru-RU" dirty="0"/>
              <a:t>Ломаные откосы (склоны) с отдельными пологими участками при углах крутизны а менее 28-30°  и крутыми участками с а &lt;  60°  при длине участков более  10 м и при разнице в углах крутизны смежных участков более 5°.</a:t>
            </a:r>
          </a:p>
        </p:txBody>
      </p:sp>
      <p:pic>
        <p:nvPicPr>
          <p:cNvPr id="9" name="Рисунок 8">
            <a:extLst>
              <a:ext uri="{FF2B5EF4-FFF2-40B4-BE49-F238E27FC236}">
                <a16:creationId xmlns:a16="http://schemas.microsoft.com/office/drawing/2014/main" id="{40FA7DE4-FF54-400D-8868-5F5596A47E26}"/>
              </a:ext>
            </a:extLst>
          </p:cNvPr>
          <p:cNvPicPr>
            <a:picLocks noChangeAspect="1"/>
          </p:cNvPicPr>
          <p:nvPr/>
        </p:nvPicPr>
        <p:blipFill>
          <a:blip r:embed="rId2"/>
          <a:stretch>
            <a:fillRect/>
          </a:stretch>
        </p:blipFill>
        <p:spPr>
          <a:xfrm>
            <a:off x="323688" y="3416244"/>
            <a:ext cx="3661063" cy="614731"/>
          </a:xfrm>
          <a:prstGeom prst="rect">
            <a:avLst/>
          </a:prstGeom>
        </p:spPr>
      </p:pic>
      <p:sp>
        <p:nvSpPr>
          <p:cNvPr id="10" name="Прямоугольник 9">
            <a:extLst>
              <a:ext uri="{FF2B5EF4-FFF2-40B4-BE49-F238E27FC236}">
                <a16:creationId xmlns:a16="http://schemas.microsoft.com/office/drawing/2014/main" id="{113211FD-F72E-4BDC-99E3-3ED478844BAA}"/>
              </a:ext>
            </a:extLst>
          </p:cNvPr>
          <p:cNvSpPr/>
          <p:nvPr/>
        </p:nvSpPr>
        <p:spPr>
          <a:xfrm>
            <a:off x="223945" y="4129469"/>
            <a:ext cx="495072" cy="369332"/>
          </a:xfrm>
          <a:prstGeom prst="rect">
            <a:avLst/>
          </a:prstGeom>
        </p:spPr>
        <p:txBody>
          <a:bodyPr wrap="none">
            <a:spAutoFit/>
          </a:bodyPr>
          <a:lstStyle/>
          <a:p>
            <a:r>
              <a:rPr lang="ru-RU" dirty="0"/>
              <a:t>где</a:t>
            </a:r>
          </a:p>
        </p:txBody>
      </p:sp>
      <p:pic>
        <p:nvPicPr>
          <p:cNvPr id="11" name="Рисунок 10">
            <a:extLst>
              <a:ext uri="{FF2B5EF4-FFF2-40B4-BE49-F238E27FC236}">
                <a16:creationId xmlns:a16="http://schemas.microsoft.com/office/drawing/2014/main" id="{7CEAC55D-7021-40A6-AE89-A52E8AAB9C54}"/>
              </a:ext>
            </a:extLst>
          </p:cNvPr>
          <p:cNvPicPr>
            <a:picLocks noChangeAspect="1"/>
          </p:cNvPicPr>
          <p:nvPr/>
        </p:nvPicPr>
        <p:blipFill>
          <a:blip r:embed="rId3"/>
          <a:stretch>
            <a:fillRect/>
          </a:stretch>
        </p:blipFill>
        <p:spPr>
          <a:xfrm>
            <a:off x="1089640" y="4112095"/>
            <a:ext cx="3950062" cy="889816"/>
          </a:xfrm>
          <a:prstGeom prst="rect">
            <a:avLst/>
          </a:prstGeom>
        </p:spPr>
      </p:pic>
      <p:pic>
        <p:nvPicPr>
          <p:cNvPr id="12" name="Рисунок 11">
            <a:extLst>
              <a:ext uri="{FF2B5EF4-FFF2-40B4-BE49-F238E27FC236}">
                <a16:creationId xmlns:a16="http://schemas.microsoft.com/office/drawing/2014/main" id="{A4865C81-93AB-4E32-AE43-9E2929EEF565}"/>
              </a:ext>
            </a:extLst>
          </p:cNvPr>
          <p:cNvPicPr>
            <a:picLocks noChangeAspect="1"/>
          </p:cNvPicPr>
          <p:nvPr/>
        </p:nvPicPr>
        <p:blipFill>
          <a:blip r:embed="rId4"/>
          <a:stretch>
            <a:fillRect/>
          </a:stretch>
        </p:blipFill>
        <p:spPr>
          <a:xfrm>
            <a:off x="7539989" y="2668767"/>
            <a:ext cx="4472547" cy="3315854"/>
          </a:xfrm>
          <a:prstGeom prst="rect">
            <a:avLst/>
          </a:prstGeom>
        </p:spPr>
      </p:pic>
      <p:sp>
        <p:nvSpPr>
          <p:cNvPr id="13" name="Прямоугольник 12">
            <a:extLst>
              <a:ext uri="{FF2B5EF4-FFF2-40B4-BE49-F238E27FC236}">
                <a16:creationId xmlns:a16="http://schemas.microsoft.com/office/drawing/2014/main" id="{85B98C0D-90EB-423D-9CD4-76C431BF8498}"/>
              </a:ext>
            </a:extLst>
          </p:cNvPr>
          <p:cNvSpPr/>
          <p:nvPr/>
        </p:nvSpPr>
        <p:spPr>
          <a:xfrm>
            <a:off x="6276020" y="3843779"/>
            <a:ext cx="342494" cy="536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83F345DF-7EFF-4FF1-BC61-0DC5692BBBE0}"/>
              </a:ext>
            </a:extLst>
          </p:cNvPr>
          <p:cNvSpPr/>
          <p:nvPr/>
        </p:nvSpPr>
        <p:spPr>
          <a:xfrm>
            <a:off x="193353" y="2457448"/>
            <a:ext cx="10178556" cy="923330"/>
          </a:xfrm>
          <a:prstGeom prst="rect">
            <a:avLst/>
          </a:prstGeom>
        </p:spPr>
        <p:txBody>
          <a:bodyPr wrap="square">
            <a:spAutoFit/>
          </a:bodyPr>
          <a:lstStyle/>
          <a:p>
            <a:r>
              <a:rPr lang="ru-RU" dirty="0"/>
              <a:t>Расчетные  скорости  рекомендуется  определять  по  отдельным  участкам  с  учетом замедления движения на пологих элементах откоса (склона) (менее 30°).  В  конце каждого участка, кроме самого верхнего, скорость определяется по формуле:</a:t>
            </a:r>
          </a:p>
        </p:txBody>
      </p:sp>
      <p:sp>
        <p:nvSpPr>
          <p:cNvPr id="19" name="Прямоугольник 18">
            <a:extLst>
              <a:ext uri="{FF2B5EF4-FFF2-40B4-BE49-F238E27FC236}">
                <a16:creationId xmlns:a16="http://schemas.microsoft.com/office/drawing/2014/main" id="{545E7FA0-BFBA-4CE0-AAEB-1C835EC7BF86}"/>
              </a:ext>
            </a:extLst>
          </p:cNvPr>
          <p:cNvSpPr/>
          <p:nvPr/>
        </p:nvSpPr>
        <p:spPr>
          <a:xfrm>
            <a:off x="179464" y="4994564"/>
            <a:ext cx="7360525" cy="923330"/>
          </a:xfrm>
          <a:prstGeom prst="rect">
            <a:avLst/>
          </a:prstGeom>
        </p:spPr>
        <p:txBody>
          <a:bodyPr wrap="square">
            <a:spAutoFit/>
          </a:bodyPr>
          <a:lstStyle/>
          <a:p>
            <a:r>
              <a:rPr lang="ru-RU" i="1" dirty="0">
                <a:latin typeface="Times New Roman" panose="02020603050405020304" pitchFamily="18" charset="0"/>
                <a:cs typeface="Times New Roman" panose="02020603050405020304" pitchFamily="18" charset="0"/>
              </a:rPr>
              <a:t>v</a:t>
            </a:r>
            <a:r>
              <a:rPr lang="ru-RU" i="1" baseline="-25000" dirty="0">
                <a:latin typeface="Times New Roman" panose="02020603050405020304" pitchFamily="18" charset="0"/>
                <a:cs typeface="Times New Roman" panose="02020603050405020304" pitchFamily="18" charset="0"/>
              </a:rPr>
              <a:t> k(i-i) </a:t>
            </a:r>
            <a:r>
              <a:rPr lang="ru-RU" dirty="0">
                <a:latin typeface="Times New Roman" panose="02020603050405020304" pitchFamily="18" charset="0"/>
                <a:cs typeface="Times New Roman" panose="02020603050405020304" pitchFamily="18" charset="0"/>
              </a:rPr>
              <a:t>-  скорость  в  конце  пологого  участка  откоса (склона).  Значение </a:t>
            </a:r>
            <a:r>
              <a:rPr lang="en-US" i="1" dirty="0">
                <a:latin typeface="Times New Roman" panose="02020603050405020304" pitchFamily="18" charset="0"/>
                <a:cs typeface="Times New Roman" panose="02020603050405020304" pitchFamily="18" charset="0"/>
              </a:rPr>
              <a:t>(1-</a:t>
            </a:r>
            <a:r>
              <a:rPr lang="ru-RU" i="1" dirty="0">
                <a:latin typeface="Times New Roman" panose="02020603050405020304" pitchFamily="18" charset="0"/>
                <a:cs typeface="Times New Roman" panose="02020603050405020304" pitchFamily="18" charset="0"/>
              </a:rPr>
              <a:t> К</a:t>
            </a:r>
            <a:r>
              <a:rPr lang="en-US" i="1" baseline="-25000" dirty="0" err="1">
                <a:latin typeface="Times New Roman" panose="02020603050405020304" pitchFamily="18" charset="0"/>
                <a:cs typeface="Times New Roman" panose="02020603050405020304" pitchFamily="18" charset="0"/>
              </a:rPr>
              <a:t>i</a:t>
            </a:r>
            <a:r>
              <a:rPr lang="en-US" i="1" baseline="-25000"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ctg</a:t>
            </a:r>
            <a:r>
              <a:rPr lang="en-US" i="1" dirty="0">
                <a:latin typeface="Times New Roman" panose="02020603050405020304" pitchFamily="18" charset="0"/>
                <a:cs typeface="Times New Roman" panose="02020603050405020304" pitchFamily="18" charset="0"/>
              </a:rPr>
              <a:t> a</a:t>
            </a:r>
            <a:r>
              <a:rPr lang="en-US" i="1" baseline="-25000" dirty="0">
                <a:latin typeface="Times New Roman" panose="02020603050405020304" pitchFamily="18" charset="0"/>
                <a:cs typeface="Times New Roman" panose="02020603050405020304" pitchFamily="18" charset="0"/>
              </a:rPr>
              <a:t>i</a:t>
            </a:r>
            <a:r>
              <a:rPr lang="en-US" i="1"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sym typeface="Symbol" panose="05050102010706020507" pitchFamily="18" charset="2"/>
              </a:rPr>
              <a:t></a:t>
            </a:r>
            <a:r>
              <a:rPr lang="en-US" i="1"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i="1" baseline="-25000" dirty="0">
                <a:latin typeface="Times New Roman" panose="02020603050405020304" pitchFamily="18" charset="0"/>
                <a:cs typeface="Times New Roman" panose="02020603050405020304" pitchFamily="18" charset="0"/>
                <a:sym typeface="Symbol" panose="05050102010706020507" pitchFamily="18" charset="2"/>
              </a:rPr>
              <a:t>i </a:t>
            </a:r>
            <a:r>
              <a:rPr lang="ru-RU" dirty="0">
                <a:latin typeface="Times New Roman" panose="02020603050405020304" pitchFamily="18" charset="0"/>
                <a:cs typeface="Times New Roman" panose="02020603050405020304" pitchFamily="18" charset="0"/>
              </a:rPr>
              <a:t>при углах откоса (склона)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 = 30</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90° определяется по таблице А.1</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ОДМ 218.2.051-2015.</a:t>
            </a:r>
          </a:p>
        </p:txBody>
      </p:sp>
      <p:sp>
        <p:nvSpPr>
          <p:cNvPr id="21" name="Прямоугольник 20">
            <a:extLst>
              <a:ext uri="{FF2B5EF4-FFF2-40B4-BE49-F238E27FC236}">
                <a16:creationId xmlns:a16="http://schemas.microsoft.com/office/drawing/2014/main" id="{767DBCE2-9301-4CD8-805A-6B99D431B42B}"/>
              </a:ext>
            </a:extLst>
          </p:cNvPr>
          <p:cNvSpPr/>
          <p:nvPr/>
        </p:nvSpPr>
        <p:spPr>
          <a:xfrm>
            <a:off x="179464" y="5957453"/>
            <a:ext cx="11899325" cy="646331"/>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При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a:t>
            </a:r>
            <a:r>
              <a:rPr lang="ru-RU" dirty="0"/>
              <a:t> </a:t>
            </a:r>
            <a:r>
              <a:rPr lang="ru-RU" dirty="0">
                <a:latin typeface="Times New Roman" panose="02020603050405020304" pitchFamily="18" charset="0"/>
                <a:cs typeface="Times New Roman" panose="02020603050405020304" pitchFamily="18" charset="0"/>
              </a:rPr>
              <a:t>&lt;30</a:t>
            </a:r>
            <a:r>
              <a:rPr lang="ru-RU" dirty="0"/>
              <a:t>° </a:t>
            </a:r>
            <a:r>
              <a:rPr lang="ru-RU" dirty="0">
                <a:latin typeface="Times New Roman" panose="02020603050405020304" pitchFamily="18" charset="0"/>
                <a:cs typeface="Times New Roman" panose="02020603050405020304" pitchFamily="18" charset="0"/>
              </a:rPr>
              <a:t>коэффициенты К, находятся по формуле </a:t>
            </a:r>
            <a:r>
              <a:rPr lang="ru-RU" i="1" dirty="0">
                <a:latin typeface="Times New Roman" panose="02020603050405020304" pitchFamily="18" charset="0"/>
                <a:cs typeface="Times New Roman" panose="02020603050405020304" pitchFamily="18" charset="0"/>
              </a:rPr>
              <a:t>К</a:t>
            </a:r>
            <a:r>
              <a:rPr lang="en-US" i="1" baseline="-25000" dirty="0" err="1">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  = 0,0048</a:t>
            </a:r>
            <a:r>
              <a:rPr lang="en-US" i="1" dirty="0">
                <a:latin typeface="Times New Roman" panose="02020603050405020304" pitchFamily="18" charset="0"/>
                <a:cs typeface="Times New Roman" panose="02020603050405020304" pitchFamily="18" charset="0"/>
              </a:rPr>
              <a:t> a</a:t>
            </a:r>
            <a:r>
              <a:rPr lang="en-US" i="1" baseline="-25000" dirty="0">
                <a:latin typeface="Times New Roman" panose="02020603050405020304" pitchFamily="18" charset="0"/>
                <a:cs typeface="Times New Roman" panose="02020603050405020304" pitchFamily="18" charset="0"/>
              </a:rPr>
              <a:t>i</a:t>
            </a:r>
            <a:r>
              <a:rPr lang="ru-RU" dirty="0">
                <a:latin typeface="Times New Roman" panose="02020603050405020304" pitchFamily="18" charset="0"/>
                <a:cs typeface="Times New Roman" panose="02020603050405020304" pitchFamily="18" charset="0"/>
              </a:rPr>
              <a:t> + 0,416. В  подошве  верхнего  крутого  участка  откоса  (склона)  скорость  рассчитывается  по формуле </a:t>
            </a:r>
          </a:p>
        </p:txBody>
      </p:sp>
      <p:pic>
        <p:nvPicPr>
          <p:cNvPr id="22" name="Рисунок 21">
            <a:extLst>
              <a:ext uri="{FF2B5EF4-FFF2-40B4-BE49-F238E27FC236}">
                <a16:creationId xmlns:a16="http://schemas.microsoft.com/office/drawing/2014/main" id="{7ADFCABD-C9A6-4C1B-B4C7-7C4D7675C729}"/>
              </a:ext>
            </a:extLst>
          </p:cNvPr>
          <p:cNvPicPr>
            <a:picLocks noChangeAspect="1"/>
          </p:cNvPicPr>
          <p:nvPr/>
        </p:nvPicPr>
        <p:blipFill>
          <a:blip r:embed="rId5"/>
          <a:stretch>
            <a:fillRect/>
          </a:stretch>
        </p:blipFill>
        <p:spPr>
          <a:xfrm>
            <a:off x="5868820" y="6271297"/>
            <a:ext cx="1034897" cy="410673"/>
          </a:xfrm>
          <a:prstGeom prst="rect">
            <a:avLst/>
          </a:prstGeom>
        </p:spPr>
      </p:pic>
    </p:spTree>
    <p:extLst>
      <p:ext uri="{BB962C8B-B14F-4D97-AF65-F5344CB8AC3E}">
        <p14:creationId xmlns:p14="http://schemas.microsoft.com/office/powerpoint/2010/main" val="2187635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298995" y="682961"/>
            <a:ext cx="7954050" cy="646331"/>
          </a:xfrm>
          <a:prstGeom prst="rect">
            <a:avLst/>
          </a:prstGeom>
        </p:spPr>
        <p:txBody>
          <a:bodyPr wrap="square">
            <a:spAutoFit/>
          </a:bodyPr>
          <a:lstStyle/>
          <a:p>
            <a:pPr algn="ctr"/>
            <a:r>
              <a:rPr lang="ru-RU" dirty="0">
                <a:latin typeface="Arial Black" panose="020B0A04020102020204" pitchFamily="34" charset="0"/>
              </a:rPr>
              <a:t>Определение расчетной скорости движения скального обломка по различ­ным типам склонов </a:t>
            </a:r>
            <a:endParaRPr lang="ru-RU" dirty="0"/>
          </a:p>
        </p:txBody>
      </p:sp>
      <p:sp>
        <p:nvSpPr>
          <p:cNvPr id="14" name="Прямоугольник 13">
            <a:extLst>
              <a:ext uri="{FF2B5EF4-FFF2-40B4-BE49-F238E27FC236}">
                <a16:creationId xmlns:a16="http://schemas.microsoft.com/office/drawing/2014/main" id="{4D8EE4FE-07CE-4A5E-90F3-DD28A322F907}"/>
              </a:ext>
            </a:extLst>
          </p:cNvPr>
          <p:cNvSpPr/>
          <p:nvPr/>
        </p:nvSpPr>
        <p:spPr>
          <a:xfrm>
            <a:off x="688425" y="1310263"/>
            <a:ext cx="6053196" cy="369332"/>
          </a:xfrm>
          <a:prstGeom prst="rect">
            <a:avLst/>
          </a:prstGeom>
        </p:spPr>
        <p:txBody>
          <a:bodyPr wrap="none">
            <a:spAutoFit/>
          </a:bodyPr>
          <a:lstStyle/>
          <a:p>
            <a:r>
              <a:rPr lang="ru-RU" b="1" i="1" dirty="0"/>
              <a:t>Морфометрические типы склонов (ОДМ 218.2.051-2015)</a:t>
            </a:r>
          </a:p>
        </p:txBody>
      </p:sp>
      <p:sp>
        <p:nvSpPr>
          <p:cNvPr id="15" name="Прямоугольник 14">
            <a:extLst>
              <a:ext uri="{FF2B5EF4-FFF2-40B4-BE49-F238E27FC236}">
                <a16:creationId xmlns:a16="http://schemas.microsoft.com/office/drawing/2014/main" id="{7A159CC8-3A8B-4FCF-AF2B-09BD40AA1915}"/>
              </a:ext>
            </a:extLst>
          </p:cNvPr>
          <p:cNvSpPr/>
          <p:nvPr/>
        </p:nvSpPr>
        <p:spPr>
          <a:xfrm>
            <a:off x="95411" y="1844259"/>
            <a:ext cx="12032857" cy="369332"/>
          </a:xfrm>
          <a:prstGeom prst="rect">
            <a:avLst/>
          </a:prstGeom>
        </p:spPr>
        <p:txBody>
          <a:bodyPr wrap="square">
            <a:spAutoFit/>
          </a:bodyPr>
          <a:lstStyle/>
          <a:p>
            <a:pPr algn="just"/>
            <a:r>
              <a:rPr lang="ru-RU" dirty="0"/>
              <a:t> </a:t>
            </a:r>
            <a:r>
              <a:rPr lang="ru-RU" b="1" dirty="0"/>
              <a:t>Тип I</a:t>
            </a:r>
            <a:r>
              <a:rPr lang="en-US" b="1" dirty="0"/>
              <a:t>V</a:t>
            </a:r>
            <a:r>
              <a:rPr lang="ru-RU" b="1" dirty="0"/>
              <a:t>. </a:t>
            </a:r>
            <a:r>
              <a:rPr lang="ru-RU" dirty="0">
                <a:latin typeface="Times New Roman" panose="02020603050405020304" pitchFamily="18" charset="0"/>
                <a:cs typeface="Times New Roman" panose="02020603050405020304" pitchFamily="18" charset="0"/>
              </a:rPr>
              <a:t>Ломаные  склоны  с  очень  крутыми  участками  при  а,  &gt;   60°  с  высотой</a:t>
            </a: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более 10 м.</a:t>
            </a:r>
          </a:p>
        </p:txBody>
      </p:sp>
      <p:sp>
        <p:nvSpPr>
          <p:cNvPr id="10" name="Прямоугольник 9">
            <a:extLst>
              <a:ext uri="{FF2B5EF4-FFF2-40B4-BE49-F238E27FC236}">
                <a16:creationId xmlns:a16="http://schemas.microsoft.com/office/drawing/2014/main" id="{113211FD-F72E-4BDC-99E3-3ED478844BAA}"/>
              </a:ext>
            </a:extLst>
          </p:cNvPr>
          <p:cNvSpPr/>
          <p:nvPr/>
        </p:nvSpPr>
        <p:spPr>
          <a:xfrm>
            <a:off x="95411" y="2600772"/>
            <a:ext cx="7616829" cy="369332"/>
          </a:xfrm>
          <a:prstGeom prst="rect">
            <a:avLst/>
          </a:prstGeom>
        </p:spPr>
        <p:txBody>
          <a:bodyPr wrap="none">
            <a:spAutoFit/>
          </a:bodyPr>
          <a:lstStyle/>
          <a:p>
            <a:r>
              <a:rPr lang="ru-RU" dirty="0"/>
              <a:t>где </a:t>
            </a:r>
            <a:r>
              <a:rPr lang="en-US" i="1" dirty="0" err="1"/>
              <a:t>v</a:t>
            </a:r>
            <a:r>
              <a:rPr lang="en-US" sz="1200" i="1" dirty="0" err="1"/>
              <a:t>t</a:t>
            </a:r>
            <a:r>
              <a:rPr lang="en-US" i="1" baseline="-25000" dirty="0"/>
              <a:t>(0) </a:t>
            </a:r>
            <a:r>
              <a:rPr lang="en-US" i="1" dirty="0"/>
              <a:t>- </a:t>
            </a:r>
            <a:r>
              <a:rPr lang="ru-RU" i="1" dirty="0"/>
              <a:t>тангенциальная составляющая скорости отражения в точке Б</a:t>
            </a:r>
            <a:endParaRPr lang="ru-RU" i="1" baseline="-25000" dirty="0"/>
          </a:p>
        </p:txBody>
      </p:sp>
      <p:sp>
        <p:nvSpPr>
          <p:cNvPr id="13" name="Прямоугольник 12">
            <a:extLst>
              <a:ext uri="{FF2B5EF4-FFF2-40B4-BE49-F238E27FC236}">
                <a16:creationId xmlns:a16="http://schemas.microsoft.com/office/drawing/2014/main" id="{85B98C0D-90EB-423D-9CD4-76C431BF8498}"/>
              </a:ext>
            </a:extLst>
          </p:cNvPr>
          <p:cNvSpPr/>
          <p:nvPr/>
        </p:nvSpPr>
        <p:spPr>
          <a:xfrm>
            <a:off x="6276020" y="3843779"/>
            <a:ext cx="342494" cy="536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a:extLst>
              <a:ext uri="{FF2B5EF4-FFF2-40B4-BE49-F238E27FC236}">
                <a16:creationId xmlns:a16="http://schemas.microsoft.com/office/drawing/2014/main" id="{75FB8C07-4819-4F48-AA00-07B288C97433}"/>
              </a:ext>
            </a:extLst>
          </p:cNvPr>
          <p:cNvPicPr>
            <a:picLocks noChangeAspect="1"/>
          </p:cNvPicPr>
          <p:nvPr/>
        </p:nvPicPr>
        <p:blipFill>
          <a:blip r:embed="rId2"/>
          <a:stretch>
            <a:fillRect/>
          </a:stretch>
        </p:blipFill>
        <p:spPr>
          <a:xfrm>
            <a:off x="7789699" y="3229048"/>
            <a:ext cx="3933838" cy="3460160"/>
          </a:xfrm>
          <a:prstGeom prst="rect">
            <a:avLst/>
          </a:prstGeom>
        </p:spPr>
      </p:pic>
      <p:sp>
        <p:nvSpPr>
          <p:cNvPr id="4" name="Прямоугольник 3">
            <a:extLst>
              <a:ext uri="{FF2B5EF4-FFF2-40B4-BE49-F238E27FC236}">
                <a16:creationId xmlns:a16="http://schemas.microsoft.com/office/drawing/2014/main" id="{53ADBCA8-BFBA-41F2-9077-4837E79C0609}"/>
              </a:ext>
            </a:extLst>
          </p:cNvPr>
          <p:cNvSpPr/>
          <p:nvPr/>
        </p:nvSpPr>
        <p:spPr>
          <a:xfrm>
            <a:off x="95411" y="2287869"/>
            <a:ext cx="9817013" cy="369332"/>
          </a:xfrm>
          <a:prstGeom prst="rect">
            <a:avLst/>
          </a:prstGeom>
        </p:spPr>
        <p:txBody>
          <a:bodyPr wrap="square">
            <a:spAutoFit/>
          </a:bodyPr>
          <a:lstStyle/>
          <a:p>
            <a:r>
              <a:rPr lang="ru-RU" dirty="0"/>
              <a:t>Расчетная  скорость  в  месте  расположения  защитного  сооружения  определяется  по формуле:</a:t>
            </a:r>
          </a:p>
        </p:txBody>
      </p:sp>
      <p:pic>
        <p:nvPicPr>
          <p:cNvPr id="5" name="Рисунок 4">
            <a:extLst>
              <a:ext uri="{FF2B5EF4-FFF2-40B4-BE49-F238E27FC236}">
                <a16:creationId xmlns:a16="http://schemas.microsoft.com/office/drawing/2014/main" id="{0FA64BC8-5CE6-4A74-A493-BDEE958B38AC}"/>
              </a:ext>
            </a:extLst>
          </p:cNvPr>
          <p:cNvPicPr>
            <a:picLocks noChangeAspect="1"/>
          </p:cNvPicPr>
          <p:nvPr/>
        </p:nvPicPr>
        <p:blipFill>
          <a:blip r:embed="rId3"/>
          <a:stretch>
            <a:fillRect/>
          </a:stretch>
        </p:blipFill>
        <p:spPr>
          <a:xfrm>
            <a:off x="9912424" y="2219469"/>
            <a:ext cx="2058761" cy="565969"/>
          </a:xfrm>
          <a:prstGeom prst="rect">
            <a:avLst/>
          </a:prstGeom>
        </p:spPr>
      </p:pic>
      <p:pic>
        <p:nvPicPr>
          <p:cNvPr id="6" name="Рисунок 5">
            <a:extLst>
              <a:ext uri="{FF2B5EF4-FFF2-40B4-BE49-F238E27FC236}">
                <a16:creationId xmlns:a16="http://schemas.microsoft.com/office/drawing/2014/main" id="{10A65BC0-57CA-4009-8976-BAC1022D8169}"/>
              </a:ext>
            </a:extLst>
          </p:cNvPr>
          <p:cNvPicPr>
            <a:picLocks noChangeAspect="1"/>
          </p:cNvPicPr>
          <p:nvPr/>
        </p:nvPicPr>
        <p:blipFill>
          <a:blip r:embed="rId4"/>
          <a:stretch>
            <a:fillRect/>
          </a:stretch>
        </p:blipFill>
        <p:spPr>
          <a:xfrm>
            <a:off x="7789699" y="2759626"/>
            <a:ext cx="2679519" cy="376502"/>
          </a:xfrm>
          <a:prstGeom prst="rect">
            <a:avLst/>
          </a:prstGeom>
        </p:spPr>
      </p:pic>
      <p:sp>
        <p:nvSpPr>
          <p:cNvPr id="8" name="Прямоугольник 7">
            <a:extLst>
              <a:ext uri="{FF2B5EF4-FFF2-40B4-BE49-F238E27FC236}">
                <a16:creationId xmlns:a16="http://schemas.microsoft.com/office/drawing/2014/main" id="{A1AAF71A-7EDA-4641-A3A6-D65147C7ACDB}"/>
              </a:ext>
            </a:extLst>
          </p:cNvPr>
          <p:cNvSpPr/>
          <p:nvPr/>
        </p:nvSpPr>
        <p:spPr>
          <a:xfrm>
            <a:off x="95411" y="3012692"/>
            <a:ext cx="8961120" cy="369332"/>
          </a:xfrm>
          <a:prstGeom prst="rect">
            <a:avLst/>
          </a:prstGeom>
        </p:spPr>
        <p:txBody>
          <a:bodyPr wrap="square">
            <a:spAutoFit/>
          </a:bodyPr>
          <a:lstStyle/>
          <a:p>
            <a:r>
              <a:rPr lang="ru-RU" dirty="0"/>
              <a:t>где  </a:t>
            </a:r>
            <a:r>
              <a:rPr lang="ru-RU" i="1" dirty="0" err="1"/>
              <a:t>v</a:t>
            </a:r>
            <a:r>
              <a:rPr lang="ru-RU" i="1" baseline="-25000" dirty="0" err="1"/>
              <a:t>n</a:t>
            </a:r>
            <a:r>
              <a:rPr lang="ru-RU" i="1" dirty="0"/>
              <a:t> </a:t>
            </a:r>
            <a:r>
              <a:rPr lang="ru-RU" dirty="0"/>
              <a:t>-  </a:t>
            </a:r>
            <a:r>
              <a:rPr lang="ru-RU" i="1" dirty="0"/>
              <a:t>скорость падения обломка в точке Б, определяемая по формуле</a:t>
            </a:r>
            <a:r>
              <a:rPr lang="ru-RU" dirty="0"/>
              <a:t>:</a:t>
            </a:r>
          </a:p>
        </p:txBody>
      </p:sp>
      <p:pic>
        <p:nvPicPr>
          <p:cNvPr id="16" name="Рисунок 15">
            <a:extLst>
              <a:ext uri="{FF2B5EF4-FFF2-40B4-BE49-F238E27FC236}">
                <a16:creationId xmlns:a16="http://schemas.microsoft.com/office/drawing/2014/main" id="{97CCFEAA-B7E2-4DC7-B594-5A7503FF3A75}"/>
              </a:ext>
            </a:extLst>
          </p:cNvPr>
          <p:cNvPicPr>
            <a:picLocks noChangeAspect="1"/>
          </p:cNvPicPr>
          <p:nvPr/>
        </p:nvPicPr>
        <p:blipFill>
          <a:blip r:embed="rId5"/>
          <a:stretch>
            <a:fillRect/>
          </a:stretch>
        </p:blipFill>
        <p:spPr>
          <a:xfrm>
            <a:off x="7559039" y="3094736"/>
            <a:ext cx="1067889" cy="357398"/>
          </a:xfrm>
          <a:prstGeom prst="rect">
            <a:avLst/>
          </a:prstGeom>
        </p:spPr>
      </p:pic>
      <p:sp>
        <p:nvSpPr>
          <p:cNvPr id="17" name="Прямоугольник 16">
            <a:extLst>
              <a:ext uri="{FF2B5EF4-FFF2-40B4-BE49-F238E27FC236}">
                <a16:creationId xmlns:a16="http://schemas.microsoft.com/office/drawing/2014/main" id="{BE2239B2-F80C-40DC-8338-5AD8B2834975}"/>
              </a:ext>
            </a:extLst>
          </p:cNvPr>
          <p:cNvSpPr/>
          <p:nvPr/>
        </p:nvSpPr>
        <p:spPr>
          <a:xfrm>
            <a:off x="141071" y="3452134"/>
            <a:ext cx="8375911" cy="1200329"/>
          </a:xfrm>
          <a:prstGeom prst="rect">
            <a:avLst/>
          </a:prstGeom>
        </p:spPr>
        <p:txBody>
          <a:bodyPr wrap="square">
            <a:spAutoFit/>
          </a:bodyPr>
          <a:lstStyle/>
          <a:p>
            <a:pPr marL="285750" indent="-285750">
              <a:buFont typeface="Symbol" panose="05050102010706020507" pitchFamily="18" charset="2"/>
              <a:buChar char="l"/>
            </a:pPr>
            <a:r>
              <a:rPr lang="ru-RU" dirty="0">
                <a:latin typeface="Times New Roman" panose="02020603050405020304" pitchFamily="18" charset="0"/>
                <a:cs typeface="Times New Roman" panose="02020603050405020304" pitchFamily="18" charset="0"/>
              </a:rPr>
              <a:t>-  коэффициент  мгновенного  трения,  принимаемый  по таблице  А.2 </a:t>
            </a:r>
          </a:p>
          <a:p>
            <a:pPr algn="just"/>
            <a:r>
              <a:rPr lang="ru-RU" dirty="0">
                <a:latin typeface="Times New Roman" panose="02020603050405020304" pitchFamily="18" charset="0"/>
                <a:cs typeface="Times New Roman" panose="02020603050405020304" pitchFamily="18" charset="0"/>
              </a:rPr>
              <a:t>ОДМ 218.2.051-2015 в  зависимости от  характера  поверхностного  покрова  и  рода  поверхностного  слоя  грунта  на участке непосредственно у подошвы крутого склона.</a:t>
            </a:r>
          </a:p>
        </p:txBody>
      </p:sp>
    </p:spTree>
    <p:extLst>
      <p:ext uri="{BB962C8B-B14F-4D97-AF65-F5344CB8AC3E}">
        <p14:creationId xmlns:p14="http://schemas.microsoft.com/office/powerpoint/2010/main" val="2151591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065703" y="800392"/>
            <a:ext cx="8177239" cy="369332"/>
          </a:xfrm>
          <a:prstGeom prst="rect">
            <a:avLst/>
          </a:prstGeom>
        </p:spPr>
        <p:txBody>
          <a:bodyPr wrap="none">
            <a:spAutoFit/>
          </a:bodyPr>
          <a:lstStyle/>
          <a:p>
            <a:r>
              <a:rPr lang="ru-RU" dirty="0">
                <a:latin typeface="Arial Black" panose="020B0A04020102020204" pitchFamily="34" charset="0"/>
              </a:rPr>
              <a:t>Расчет  траектории  движения  обломков  скальных  грунтов</a:t>
            </a:r>
            <a:endParaRPr lang="ru-RU" dirty="0"/>
          </a:p>
        </p:txBody>
      </p:sp>
      <p:sp>
        <p:nvSpPr>
          <p:cNvPr id="2" name="Прямоугольник 1">
            <a:extLst>
              <a:ext uri="{FF2B5EF4-FFF2-40B4-BE49-F238E27FC236}">
                <a16:creationId xmlns:a16="http://schemas.microsoft.com/office/drawing/2014/main" id="{8B9512F1-1B3B-418B-8E27-1FA792C314CE}"/>
              </a:ext>
            </a:extLst>
          </p:cNvPr>
          <p:cNvSpPr/>
          <p:nvPr/>
        </p:nvSpPr>
        <p:spPr>
          <a:xfrm>
            <a:off x="404551" y="1422645"/>
            <a:ext cx="11673841" cy="646331"/>
          </a:xfrm>
          <a:prstGeom prst="rect">
            <a:avLst/>
          </a:prstGeom>
        </p:spPr>
        <p:txBody>
          <a:bodyPr wrap="square">
            <a:spAutoFit/>
          </a:bodyPr>
          <a:lstStyle/>
          <a:p>
            <a:r>
              <a:rPr lang="ru-RU" dirty="0"/>
              <a:t>Схема  расчетной  траектории  движения  обломков скальных  грунтов  и  ее основные геометрические элементы показаны на рисунке. </a:t>
            </a:r>
          </a:p>
        </p:txBody>
      </p:sp>
      <p:pic>
        <p:nvPicPr>
          <p:cNvPr id="4" name="Рисунок 3">
            <a:extLst>
              <a:ext uri="{FF2B5EF4-FFF2-40B4-BE49-F238E27FC236}">
                <a16:creationId xmlns:a16="http://schemas.microsoft.com/office/drawing/2014/main" id="{6ACA466F-E06D-4916-BD9E-807C4342DACF}"/>
              </a:ext>
            </a:extLst>
          </p:cNvPr>
          <p:cNvPicPr>
            <a:picLocks noChangeAspect="1"/>
          </p:cNvPicPr>
          <p:nvPr/>
        </p:nvPicPr>
        <p:blipFill>
          <a:blip r:embed="rId2"/>
          <a:stretch>
            <a:fillRect/>
          </a:stretch>
        </p:blipFill>
        <p:spPr>
          <a:xfrm>
            <a:off x="6241471" y="2230351"/>
            <a:ext cx="5690755" cy="4145684"/>
          </a:xfrm>
          <a:prstGeom prst="rect">
            <a:avLst/>
          </a:prstGeom>
        </p:spPr>
      </p:pic>
      <p:sp>
        <p:nvSpPr>
          <p:cNvPr id="5" name="Прямоугольник 4">
            <a:extLst>
              <a:ext uri="{FF2B5EF4-FFF2-40B4-BE49-F238E27FC236}">
                <a16:creationId xmlns:a16="http://schemas.microsoft.com/office/drawing/2014/main" id="{E63A4E06-C1E5-481F-87B8-A27E57F21545}"/>
              </a:ext>
            </a:extLst>
          </p:cNvPr>
          <p:cNvSpPr/>
          <p:nvPr/>
        </p:nvSpPr>
        <p:spPr>
          <a:xfrm>
            <a:off x="5128952" y="6334323"/>
            <a:ext cx="7414953" cy="369332"/>
          </a:xfrm>
          <a:prstGeom prst="rect">
            <a:avLst/>
          </a:prstGeom>
        </p:spPr>
        <p:txBody>
          <a:bodyPr wrap="square">
            <a:spAutoFit/>
          </a:bodyPr>
          <a:lstStyle/>
          <a:p>
            <a:r>
              <a:rPr lang="ru-RU" dirty="0"/>
              <a:t>Схема  расчетной  траектории  движения  обломков скальных  грунтов</a:t>
            </a:r>
          </a:p>
        </p:txBody>
      </p:sp>
      <p:sp>
        <p:nvSpPr>
          <p:cNvPr id="6" name="Прямоугольник 5">
            <a:extLst>
              <a:ext uri="{FF2B5EF4-FFF2-40B4-BE49-F238E27FC236}">
                <a16:creationId xmlns:a16="http://schemas.microsoft.com/office/drawing/2014/main" id="{9DC719F7-A172-4FEC-B522-C60DEFD9B7EF}"/>
              </a:ext>
            </a:extLst>
          </p:cNvPr>
          <p:cNvSpPr/>
          <p:nvPr/>
        </p:nvSpPr>
        <p:spPr>
          <a:xfrm>
            <a:off x="404551" y="2188331"/>
            <a:ext cx="3718562" cy="369332"/>
          </a:xfrm>
          <a:prstGeom prst="rect">
            <a:avLst/>
          </a:prstGeom>
        </p:spPr>
        <p:txBody>
          <a:bodyPr wrap="square">
            <a:spAutoFit/>
          </a:bodyPr>
          <a:lstStyle/>
          <a:p>
            <a:r>
              <a:rPr lang="ru-RU" dirty="0"/>
              <a:t>Уравнение расчетной траектории :</a:t>
            </a:r>
          </a:p>
        </p:txBody>
      </p:sp>
      <p:pic>
        <p:nvPicPr>
          <p:cNvPr id="8" name="Рисунок 7">
            <a:extLst>
              <a:ext uri="{FF2B5EF4-FFF2-40B4-BE49-F238E27FC236}">
                <a16:creationId xmlns:a16="http://schemas.microsoft.com/office/drawing/2014/main" id="{D11C0D0D-66A6-4D19-97F0-F3737FA3C5FF}"/>
              </a:ext>
            </a:extLst>
          </p:cNvPr>
          <p:cNvPicPr>
            <a:picLocks noChangeAspect="1"/>
          </p:cNvPicPr>
          <p:nvPr/>
        </p:nvPicPr>
        <p:blipFill>
          <a:blip r:embed="rId3"/>
          <a:stretch>
            <a:fillRect/>
          </a:stretch>
        </p:blipFill>
        <p:spPr>
          <a:xfrm>
            <a:off x="4261224" y="2005987"/>
            <a:ext cx="2847975" cy="828675"/>
          </a:xfrm>
          <a:prstGeom prst="rect">
            <a:avLst/>
          </a:prstGeom>
        </p:spPr>
      </p:pic>
      <p:sp>
        <p:nvSpPr>
          <p:cNvPr id="9" name="Прямоугольник 8">
            <a:extLst>
              <a:ext uri="{FF2B5EF4-FFF2-40B4-BE49-F238E27FC236}">
                <a16:creationId xmlns:a16="http://schemas.microsoft.com/office/drawing/2014/main" id="{5912DDCE-978B-4124-8B29-962F18C4142B}"/>
              </a:ext>
            </a:extLst>
          </p:cNvPr>
          <p:cNvSpPr/>
          <p:nvPr/>
        </p:nvSpPr>
        <p:spPr>
          <a:xfrm>
            <a:off x="376713" y="2805009"/>
            <a:ext cx="6096000" cy="1200329"/>
          </a:xfrm>
          <a:prstGeom prst="rect">
            <a:avLst/>
          </a:prstGeom>
        </p:spPr>
        <p:txBody>
          <a:bodyPr>
            <a:spAutoFit/>
          </a:bodyPr>
          <a:lstStyle/>
          <a:p>
            <a:r>
              <a:rPr lang="ru-RU" i="1" dirty="0"/>
              <a:t>где  g  -  ускорение силы тяжести, м/с; </a:t>
            </a:r>
          </a:p>
          <a:p>
            <a:r>
              <a:rPr lang="ru-RU" i="1" dirty="0" err="1"/>
              <a:t>v</a:t>
            </a:r>
            <a:r>
              <a:rPr lang="ru-RU" i="1" baseline="-25000" dirty="0" err="1"/>
              <a:t>p</a:t>
            </a:r>
            <a:r>
              <a:rPr lang="ru-RU" i="1" dirty="0"/>
              <a:t> -  расчетная скорость, м/с;</a:t>
            </a:r>
          </a:p>
          <a:p>
            <a:r>
              <a:rPr lang="ru-RU" i="1" dirty="0">
                <a:sym typeface="Symbol" panose="05050102010706020507" pitchFamily="18" charset="2"/>
              </a:rPr>
              <a:t> </a:t>
            </a:r>
            <a:r>
              <a:rPr lang="ru-RU" i="1" baseline="-25000" dirty="0"/>
              <a:t>ОТ</a:t>
            </a:r>
            <a:r>
              <a:rPr lang="ru-RU" i="1" dirty="0"/>
              <a:t> -  угол отражения обломка скальных грунтов от склона при последнем его скачке:</a:t>
            </a:r>
          </a:p>
        </p:txBody>
      </p:sp>
      <p:pic>
        <p:nvPicPr>
          <p:cNvPr id="10" name="Рисунок 9">
            <a:extLst>
              <a:ext uri="{FF2B5EF4-FFF2-40B4-BE49-F238E27FC236}">
                <a16:creationId xmlns:a16="http://schemas.microsoft.com/office/drawing/2014/main" id="{7ABBEF05-36C4-4F00-806D-A69D2FF1181F}"/>
              </a:ext>
            </a:extLst>
          </p:cNvPr>
          <p:cNvPicPr>
            <a:picLocks noChangeAspect="1"/>
          </p:cNvPicPr>
          <p:nvPr/>
        </p:nvPicPr>
        <p:blipFill>
          <a:blip r:embed="rId4"/>
          <a:stretch>
            <a:fillRect/>
          </a:stretch>
        </p:blipFill>
        <p:spPr>
          <a:xfrm>
            <a:off x="404551" y="3963753"/>
            <a:ext cx="2457450" cy="1276350"/>
          </a:xfrm>
          <a:prstGeom prst="rect">
            <a:avLst/>
          </a:prstGeom>
        </p:spPr>
      </p:pic>
      <p:sp>
        <p:nvSpPr>
          <p:cNvPr id="12" name="Прямоугольник 11">
            <a:extLst>
              <a:ext uri="{FF2B5EF4-FFF2-40B4-BE49-F238E27FC236}">
                <a16:creationId xmlns:a16="http://schemas.microsoft.com/office/drawing/2014/main" id="{89EAF88E-81AB-47BF-97AF-5CF1FA5C3A4E}"/>
              </a:ext>
            </a:extLst>
          </p:cNvPr>
          <p:cNvSpPr/>
          <p:nvPr/>
        </p:nvSpPr>
        <p:spPr>
          <a:xfrm>
            <a:off x="345104" y="5190498"/>
            <a:ext cx="3650551" cy="369332"/>
          </a:xfrm>
          <a:prstGeom prst="rect">
            <a:avLst/>
          </a:prstGeom>
        </p:spPr>
        <p:txBody>
          <a:bodyPr wrap="none">
            <a:spAutoFit/>
          </a:bodyPr>
          <a:lstStyle/>
          <a:p>
            <a:r>
              <a:rPr lang="ru-RU" i="1" dirty="0"/>
              <a:t>где  а -  крутизна склона (откоса) </a:t>
            </a:r>
          </a:p>
        </p:txBody>
      </p:sp>
    </p:spTree>
    <p:extLst>
      <p:ext uri="{BB962C8B-B14F-4D97-AF65-F5344CB8AC3E}">
        <p14:creationId xmlns:p14="http://schemas.microsoft.com/office/powerpoint/2010/main" val="1209841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a:extLst>
              <a:ext uri="{FF2B5EF4-FFF2-40B4-BE49-F238E27FC236}">
                <a16:creationId xmlns:a16="http://schemas.microsoft.com/office/drawing/2014/main" id="{780F69CF-FD31-4D66-8553-C386D749D2FF}"/>
              </a:ext>
            </a:extLst>
          </p:cNvPr>
          <p:cNvSpPr/>
          <p:nvPr/>
        </p:nvSpPr>
        <p:spPr>
          <a:xfrm>
            <a:off x="2639616" y="332657"/>
            <a:ext cx="7272808" cy="369332"/>
          </a:xfrm>
          <a:prstGeom prst="rect">
            <a:avLst/>
          </a:prstGeom>
        </p:spPr>
        <p:txBody>
          <a:bodyPr wrap="square">
            <a:spAutoFit/>
          </a:bodyPr>
          <a:lstStyle/>
          <a:p>
            <a:pPr algn="ctr"/>
            <a:r>
              <a:rPr lang="ru-RU" dirty="0">
                <a:latin typeface="Arial Black" panose="020B0A04020102020204" pitchFamily="34" charset="0"/>
              </a:rPr>
              <a:t>Теоретические основы моделирования камнепадов</a:t>
            </a:r>
          </a:p>
        </p:txBody>
      </p:sp>
      <p:sp>
        <p:nvSpPr>
          <p:cNvPr id="7" name="Прямоугольник 6">
            <a:extLst>
              <a:ext uri="{FF2B5EF4-FFF2-40B4-BE49-F238E27FC236}">
                <a16:creationId xmlns:a16="http://schemas.microsoft.com/office/drawing/2014/main" id="{CB2BD49F-A2AB-4137-B248-6EED7C43C107}"/>
              </a:ext>
            </a:extLst>
          </p:cNvPr>
          <p:cNvSpPr/>
          <p:nvPr/>
        </p:nvSpPr>
        <p:spPr>
          <a:xfrm>
            <a:off x="2065703" y="800392"/>
            <a:ext cx="8177239" cy="369332"/>
          </a:xfrm>
          <a:prstGeom prst="rect">
            <a:avLst/>
          </a:prstGeom>
        </p:spPr>
        <p:txBody>
          <a:bodyPr wrap="none">
            <a:spAutoFit/>
          </a:bodyPr>
          <a:lstStyle/>
          <a:p>
            <a:r>
              <a:rPr lang="ru-RU" dirty="0">
                <a:latin typeface="Arial Black" panose="020B0A04020102020204" pitchFamily="34" charset="0"/>
              </a:rPr>
              <a:t>Расчет  траектории  движения  обломков  скальных  грунтов</a:t>
            </a:r>
            <a:endParaRPr lang="ru-RU" dirty="0"/>
          </a:p>
        </p:txBody>
      </p:sp>
      <p:sp>
        <p:nvSpPr>
          <p:cNvPr id="11" name="Прямоугольник 10">
            <a:extLst>
              <a:ext uri="{FF2B5EF4-FFF2-40B4-BE49-F238E27FC236}">
                <a16:creationId xmlns:a16="http://schemas.microsoft.com/office/drawing/2014/main" id="{4743194E-4801-470B-A281-037E2014C627}"/>
              </a:ext>
            </a:extLst>
          </p:cNvPr>
          <p:cNvSpPr/>
          <p:nvPr/>
        </p:nvSpPr>
        <p:spPr>
          <a:xfrm>
            <a:off x="254924" y="1268127"/>
            <a:ext cx="11773592" cy="646331"/>
          </a:xfrm>
          <a:prstGeom prst="rect">
            <a:avLst/>
          </a:prstGeom>
        </p:spPr>
        <p:txBody>
          <a:bodyPr wrap="square">
            <a:spAutoFit/>
          </a:bodyPr>
          <a:lstStyle/>
          <a:p>
            <a:r>
              <a:rPr lang="ru-RU" dirty="0"/>
              <a:t> Характерные  геометрические  элементы  скачка  определяются  по  следующим формулам:</a:t>
            </a:r>
          </a:p>
          <a:p>
            <a:r>
              <a:rPr lang="ru-RU" dirty="0"/>
              <a:t>-полная длина скачка:</a:t>
            </a:r>
          </a:p>
        </p:txBody>
      </p:sp>
      <p:pic>
        <p:nvPicPr>
          <p:cNvPr id="13" name="Рисунок 12">
            <a:extLst>
              <a:ext uri="{FF2B5EF4-FFF2-40B4-BE49-F238E27FC236}">
                <a16:creationId xmlns:a16="http://schemas.microsoft.com/office/drawing/2014/main" id="{34ECA5E7-F1AA-4DF4-BC28-21B69BEC2D4E}"/>
              </a:ext>
            </a:extLst>
          </p:cNvPr>
          <p:cNvPicPr>
            <a:picLocks noChangeAspect="1"/>
          </p:cNvPicPr>
          <p:nvPr/>
        </p:nvPicPr>
        <p:blipFill>
          <a:blip r:embed="rId2"/>
          <a:stretch>
            <a:fillRect/>
          </a:stretch>
        </p:blipFill>
        <p:spPr>
          <a:xfrm>
            <a:off x="3266036" y="1591292"/>
            <a:ext cx="3714750" cy="866775"/>
          </a:xfrm>
          <a:prstGeom prst="rect">
            <a:avLst/>
          </a:prstGeom>
        </p:spPr>
      </p:pic>
      <p:sp>
        <p:nvSpPr>
          <p:cNvPr id="14" name="Прямоугольник 13">
            <a:extLst>
              <a:ext uri="{FF2B5EF4-FFF2-40B4-BE49-F238E27FC236}">
                <a16:creationId xmlns:a16="http://schemas.microsoft.com/office/drawing/2014/main" id="{13F74533-AF41-4913-A119-48398BEB710B}"/>
              </a:ext>
            </a:extLst>
          </p:cNvPr>
          <p:cNvSpPr/>
          <p:nvPr/>
        </p:nvSpPr>
        <p:spPr>
          <a:xfrm>
            <a:off x="254923" y="2717953"/>
            <a:ext cx="11690465" cy="369332"/>
          </a:xfrm>
          <a:prstGeom prst="rect">
            <a:avLst/>
          </a:prstGeom>
        </p:spPr>
        <p:txBody>
          <a:bodyPr wrap="square">
            <a:spAutoFit/>
          </a:bodyPr>
          <a:lstStyle/>
          <a:p>
            <a:r>
              <a:rPr lang="ru-RU" dirty="0"/>
              <a:t>-абсцисса  точки  наибольшего  возвышения  траектории  скачка  над  поверхностью склона:</a:t>
            </a:r>
          </a:p>
        </p:txBody>
      </p:sp>
      <p:pic>
        <p:nvPicPr>
          <p:cNvPr id="15" name="Рисунок 14">
            <a:extLst>
              <a:ext uri="{FF2B5EF4-FFF2-40B4-BE49-F238E27FC236}">
                <a16:creationId xmlns:a16="http://schemas.microsoft.com/office/drawing/2014/main" id="{70DA73AF-3F0A-4D46-8FF0-BA05FF29F68D}"/>
              </a:ext>
            </a:extLst>
          </p:cNvPr>
          <p:cNvPicPr>
            <a:picLocks noChangeAspect="1"/>
          </p:cNvPicPr>
          <p:nvPr/>
        </p:nvPicPr>
        <p:blipFill>
          <a:blip r:embed="rId3"/>
          <a:stretch>
            <a:fillRect/>
          </a:stretch>
        </p:blipFill>
        <p:spPr>
          <a:xfrm>
            <a:off x="9510972" y="2578769"/>
            <a:ext cx="1200150" cy="647700"/>
          </a:xfrm>
          <a:prstGeom prst="rect">
            <a:avLst/>
          </a:prstGeom>
        </p:spPr>
      </p:pic>
      <p:sp>
        <p:nvSpPr>
          <p:cNvPr id="16" name="Прямоугольник 15">
            <a:extLst>
              <a:ext uri="{FF2B5EF4-FFF2-40B4-BE49-F238E27FC236}">
                <a16:creationId xmlns:a16="http://schemas.microsoft.com/office/drawing/2014/main" id="{58BEF5E8-083F-45E6-859C-EE079F8B489D}"/>
              </a:ext>
            </a:extLst>
          </p:cNvPr>
          <p:cNvSpPr/>
          <p:nvPr/>
        </p:nvSpPr>
        <p:spPr>
          <a:xfrm>
            <a:off x="328689" y="3347171"/>
            <a:ext cx="3474028" cy="369332"/>
          </a:xfrm>
          <a:prstGeom prst="rect">
            <a:avLst/>
          </a:prstGeom>
        </p:spPr>
        <p:txBody>
          <a:bodyPr wrap="none">
            <a:spAutoFit/>
          </a:bodyPr>
          <a:lstStyle/>
          <a:p>
            <a:r>
              <a:rPr lang="ru-RU" dirty="0"/>
              <a:t>-наибольшая дальность падения:</a:t>
            </a:r>
          </a:p>
        </p:txBody>
      </p:sp>
      <p:pic>
        <p:nvPicPr>
          <p:cNvPr id="17" name="Рисунок 16">
            <a:extLst>
              <a:ext uri="{FF2B5EF4-FFF2-40B4-BE49-F238E27FC236}">
                <a16:creationId xmlns:a16="http://schemas.microsoft.com/office/drawing/2014/main" id="{3C8ED472-0C1A-43DF-90FF-C1266AB0E08E}"/>
              </a:ext>
            </a:extLst>
          </p:cNvPr>
          <p:cNvPicPr>
            <a:picLocks noChangeAspect="1"/>
          </p:cNvPicPr>
          <p:nvPr/>
        </p:nvPicPr>
        <p:blipFill>
          <a:blip r:embed="rId4"/>
          <a:stretch>
            <a:fillRect/>
          </a:stretch>
        </p:blipFill>
        <p:spPr>
          <a:xfrm>
            <a:off x="4307032" y="3226469"/>
            <a:ext cx="3162300" cy="828675"/>
          </a:xfrm>
          <a:prstGeom prst="rect">
            <a:avLst/>
          </a:prstGeom>
        </p:spPr>
      </p:pic>
      <p:sp>
        <p:nvSpPr>
          <p:cNvPr id="18" name="Прямоугольник 17">
            <a:extLst>
              <a:ext uri="{FF2B5EF4-FFF2-40B4-BE49-F238E27FC236}">
                <a16:creationId xmlns:a16="http://schemas.microsoft.com/office/drawing/2014/main" id="{3D08EB7B-F1E8-4137-8AB3-75B2000A4A81}"/>
              </a:ext>
            </a:extLst>
          </p:cNvPr>
          <p:cNvSpPr/>
          <p:nvPr/>
        </p:nvSpPr>
        <p:spPr>
          <a:xfrm>
            <a:off x="328689" y="3991864"/>
            <a:ext cx="8158606" cy="369332"/>
          </a:xfrm>
          <a:prstGeom prst="rect">
            <a:avLst/>
          </a:prstGeom>
        </p:spPr>
        <p:txBody>
          <a:bodyPr wrap="square">
            <a:spAutoFit/>
          </a:bodyPr>
          <a:lstStyle/>
          <a:p>
            <a:r>
              <a:rPr lang="ru-RU" dirty="0"/>
              <a:t>-наибольшее возвышение траектории скачка над поверхностью склона:</a:t>
            </a:r>
          </a:p>
        </p:txBody>
      </p:sp>
      <p:pic>
        <p:nvPicPr>
          <p:cNvPr id="19" name="Рисунок 18">
            <a:extLst>
              <a:ext uri="{FF2B5EF4-FFF2-40B4-BE49-F238E27FC236}">
                <a16:creationId xmlns:a16="http://schemas.microsoft.com/office/drawing/2014/main" id="{F06F73CD-5127-4994-966C-03510AF4C21B}"/>
              </a:ext>
            </a:extLst>
          </p:cNvPr>
          <p:cNvPicPr>
            <a:picLocks noChangeAspect="1"/>
          </p:cNvPicPr>
          <p:nvPr/>
        </p:nvPicPr>
        <p:blipFill>
          <a:blip r:embed="rId5"/>
          <a:stretch>
            <a:fillRect/>
          </a:stretch>
        </p:blipFill>
        <p:spPr>
          <a:xfrm>
            <a:off x="7625628" y="3991864"/>
            <a:ext cx="2152650" cy="419100"/>
          </a:xfrm>
          <a:prstGeom prst="rect">
            <a:avLst/>
          </a:prstGeom>
        </p:spPr>
      </p:pic>
      <p:sp>
        <p:nvSpPr>
          <p:cNvPr id="20" name="Прямоугольник 19">
            <a:extLst>
              <a:ext uri="{FF2B5EF4-FFF2-40B4-BE49-F238E27FC236}">
                <a16:creationId xmlns:a16="http://schemas.microsoft.com/office/drawing/2014/main" id="{61BE7DA2-3893-4E59-99C3-855D31E335D6}"/>
              </a:ext>
            </a:extLst>
          </p:cNvPr>
          <p:cNvSpPr/>
          <p:nvPr/>
        </p:nvSpPr>
        <p:spPr>
          <a:xfrm>
            <a:off x="254923" y="4636557"/>
            <a:ext cx="4266296" cy="369332"/>
          </a:xfrm>
          <a:prstGeom prst="rect">
            <a:avLst/>
          </a:prstGeom>
        </p:spPr>
        <p:txBody>
          <a:bodyPr wrap="none">
            <a:spAutoFit/>
          </a:bodyPr>
          <a:lstStyle/>
          <a:p>
            <a:r>
              <a:rPr lang="ru-RU" dirty="0"/>
              <a:t>-ордината траектории в середине скачка:</a:t>
            </a:r>
          </a:p>
        </p:txBody>
      </p:sp>
      <p:pic>
        <p:nvPicPr>
          <p:cNvPr id="21" name="Рисунок 20">
            <a:extLst>
              <a:ext uri="{FF2B5EF4-FFF2-40B4-BE49-F238E27FC236}">
                <a16:creationId xmlns:a16="http://schemas.microsoft.com/office/drawing/2014/main" id="{0EE4B0C9-9CFA-4231-A9AD-E52CC02992B1}"/>
              </a:ext>
            </a:extLst>
          </p:cNvPr>
          <p:cNvPicPr>
            <a:picLocks noChangeAspect="1"/>
          </p:cNvPicPr>
          <p:nvPr/>
        </p:nvPicPr>
        <p:blipFill>
          <a:blip r:embed="rId6"/>
          <a:stretch>
            <a:fillRect/>
          </a:stretch>
        </p:blipFill>
        <p:spPr>
          <a:xfrm>
            <a:off x="4868447" y="4636557"/>
            <a:ext cx="2571750" cy="866775"/>
          </a:xfrm>
          <a:prstGeom prst="rect">
            <a:avLst/>
          </a:prstGeom>
        </p:spPr>
      </p:pic>
    </p:spTree>
    <p:extLst>
      <p:ext uri="{BB962C8B-B14F-4D97-AF65-F5344CB8AC3E}">
        <p14:creationId xmlns:p14="http://schemas.microsoft.com/office/powerpoint/2010/main" val="8683521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3280</Words>
  <Application>Microsoft Office PowerPoint</Application>
  <PresentationFormat>Широкоэкранный</PresentationFormat>
  <Paragraphs>229</Paragraphs>
  <Slides>29</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29</vt:i4>
      </vt:variant>
    </vt:vector>
  </HeadingPairs>
  <TitlesOfParts>
    <vt:vector size="40" baseType="lpstr">
      <vt:lpstr>Arial</vt:lpstr>
      <vt:lpstr>Arial Black</vt:lpstr>
      <vt:lpstr>Calibri</vt:lpstr>
      <vt:lpstr>Calibri Light</vt:lpstr>
      <vt:lpstr>Segoe UI</vt:lpstr>
      <vt:lpstr>Symbol</vt:lpstr>
      <vt:lpstr>Times</vt:lpstr>
      <vt:lpstr>Times New Roman</vt:lpstr>
      <vt:lpstr>Wingdings</vt:lpstr>
      <vt:lpstr>Тема Office</vt:lpstr>
      <vt:lpstr>Специальное оформление</vt:lpstr>
      <vt:lpstr>Математическое моделирование камнепадов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Математическое моделирование камнепадов</dc:title>
  <dc:creator>Игорь Фоменко</dc:creator>
  <cp:lastModifiedBy>Игорь Фоменко</cp:lastModifiedBy>
  <cp:revision>5</cp:revision>
  <dcterms:created xsi:type="dcterms:W3CDTF">2020-07-29T15:17:09Z</dcterms:created>
  <dcterms:modified xsi:type="dcterms:W3CDTF">2021-02-01T17:19:37Z</dcterms:modified>
</cp:coreProperties>
</file>